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handoutMasterIdLst>
    <p:handoutMasterId r:id="rId18"/>
  </p:handoutMasterIdLst>
  <p:sldIdLst>
    <p:sldId id="314" r:id="rId2"/>
    <p:sldId id="292" r:id="rId3"/>
    <p:sldId id="293" r:id="rId4"/>
    <p:sldId id="295" r:id="rId5"/>
    <p:sldId id="297" r:id="rId6"/>
    <p:sldId id="304" r:id="rId7"/>
    <p:sldId id="301" r:id="rId8"/>
    <p:sldId id="302" r:id="rId9"/>
    <p:sldId id="305" r:id="rId10"/>
    <p:sldId id="306" r:id="rId11"/>
    <p:sldId id="307" r:id="rId12"/>
    <p:sldId id="309" r:id="rId13"/>
    <p:sldId id="310" r:id="rId14"/>
    <p:sldId id="311" r:id="rId15"/>
    <p:sldId id="312" r:id="rId16"/>
  </p:sldIdLst>
  <p:sldSz cx="12192000" cy="6858000"/>
  <p:notesSz cx="6858000" cy="9144000"/>
  <p:defaultTextStyle>
    <a:defPPr>
      <a:defRPr lang="ru-RU"/>
    </a:defPPr>
    <a:lvl1pPr marL="0" algn="l" defTabSz="9142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10" algn="l" defTabSz="9142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20" algn="l" defTabSz="9142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29" algn="l" defTabSz="9142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39" algn="l" defTabSz="9142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49" algn="l" defTabSz="9142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58" algn="l" defTabSz="9142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2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877" algn="l" defTabSz="9142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55" autoAdjust="0"/>
    <p:restoredTop sz="94641" autoAdjust="0"/>
  </p:normalViewPr>
  <p:slideViewPr>
    <p:cSldViewPr snapToGrid="0" showGuides="1">
      <p:cViewPr varScale="1">
        <p:scale>
          <a:sx n="78" d="100"/>
          <a:sy n="78" d="100"/>
        </p:scale>
        <p:origin x="696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86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D056BC8B-0F97-49B5-AC5B-1098ADF0D5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EDBCF0B-3F93-4ACF-B62C-76EEB80B0C0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2C5625-EE5B-4742-8CF3-BD6081715F54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0C18E68-CA7B-468D-9DCE-09833A0D0AF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D6D0BF4-E2B7-406E-A058-221A5BF8A5A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54A1BD-3137-47C5-9D59-D857BC6D27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2495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56AF01-D487-4B20-99D0-C79661C98871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B463B0-C307-4C1D-B89D-256AA987AF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030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2371DAC-D824-40E6-A41B-4609C22C63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FCDCCCC-B943-4AE6-BE04-AB7B892165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4775014F-7709-4EAD-AE86-00590BFD3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388" y="351255"/>
            <a:ext cx="10151177" cy="41392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br>
              <a:rPr lang="ru-RU" dirty="0"/>
            </a:b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A6A81D3-CF2F-41A5-B971-FF537F5E9FC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888" y="351255"/>
            <a:ext cx="994684" cy="484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769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E04D78E-BAC5-44AE-B7FB-1A5B96EE95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62138" y="1004419"/>
            <a:ext cx="8467724" cy="1056610"/>
          </a:xfrm>
        </p:spPr>
        <p:txBody>
          <a:bodyPr anchor="ctr" anchorCtr="0"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931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>
            <a:extLst>
              <a:ext uri="{FF2B5EF4-FFF2-40B4-BE49-F238E27FC236}">
                <a16:creationId xmlns:a16="http://schemas.microsoft.com/office/drawing/2014/main" id="{7085B6EC-3E96-4A23-B087-210919B3D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AD1B-7F60-4E84-BA0E-5E93F6FA03FB}" type="datetime1">
              <a:rPr lang="ru-RU" smtClean="0"/>
              <a:t>18.04.2025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EA7C4E1-A788-4E56-8ED5-A71B1C19F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3D664DD-76C8-49BC-B5F9-A51223E03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8327" y="6356362"/>
            <a:ext cx="702819" cy="365125"/>
          </a:xfrm>
          <a:prstGeom prst="rect">
            <a:avLst/>
          </a:prstGeom>
        </p:spPr>
        <p:txBody>
          <a:bodyPr/>
          <a:lstStyle/>
          <a:p>
            <a:fld id="{0FCDCCCC-B943-4AE6-BE04-AB7B8921650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62400BFC-EAE4-411E-A36F-76C16F624AD1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15386" y="847471"/>
            <a:ext cx="11617534" cy="468313"/>
          </a:xfrm>
        </p:spPr>
        <p:txBody>
          <a:bodyPr>
            <a:normAutofit/>
          </a:bodyPr>
          <a:lstStyle>
            <a:lvl1pPr marL="0" indent="0" algn="l">
              <a:buNone/>
              <a:defRPr sz="1452"/>
            </a:lvl1pPr>
            <a:lvl2pPr marL="289378" indent="0" algn="ctr">
              <a:buNone/>
              <a:defRPr sz="1266"/>
            </a:lvl2pPr>
            <a:lvl3pPr marL="578755" indent="0" algn="ctr">
              <a:buNone/>
              <a:defRPr sz="1141"/>
            </a:lvl3pPr>
            <a:lvl4pPr marL="868132" indent="0" algn="ctr">
              <a:buNone/>
              <a:defRPr sz="1013"/>
            </a:lvl4pPr>
            <a:lvl5pPr marL="1157510" indent="0" algn="ctr">
              <a:buNone/>
              <a:defRPr sz="1013"/>
            </a:lvl5pPr>
            <a:lvl6pPr marL="1446887" indent="0" algn="ctr">
              <a:buNone/>
              <a:defRPr sz="1013"/>
            </a:lvl6pPr>
            <a:lvl7pPr marL="1736266" indent="0" algn="ctr">
              <a:buNone/>
              <a:defRPr sz="1013"/>
            </a:lvl7pPr>
            <a:lvl8pPr marL="2025644" indent="0" algn="ctr">
              <a:buNone/>
              <a:defRPr sz="1013"/>
            </a:lvl8pPr>
            <a:lvl9pPr marL="2315021" indent="0" algn="ctr">
              <a:buNone/>
              <a:defRPr sz="1013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4D12FDCF-E0BF-45DA-BA45-937202EB6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388" y="351255"/>
            <a:ext cx="10151177" cy="41392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dirty="0"/>
              <a:t>ОБРАЗЕЦ ЗАГОЛОВКА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2772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>
            <a:extLst>
              <a:ext uri="{FF2B5EF4-FFF2-40B4-BE49-F238E27FC236}">
                <a16:creationId xmlns:a16="http://schemas.microsoft.com/office/drawing/2014/main" id="{BD75D5D4-D6FB-4A3B-9EF6-D7AC43F87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E27D4-38E5-4F58-99ED-91333644504C}" type="datetime1">
              <a:rPr lang="ru-RU" smtClean="0"/>
              <a:t>18.04.2025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9D2BB2D-D4B7-42E2-8E05-E62D61522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A52DEE4-AF81-4D1B-A50C-554AC2874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DCCCC-B943-4AE6-BE04-AB7B8921650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FDE89EEC-7E64-43D9-83AA-5233EFD83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388" y="351255"/>
            <a:ext cx="10151177" cy="41392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dirty="0"/>
              <a:t>ОБРАЗЕЦ ЗАГОЛОВКА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1074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F7BC537-3D16-4E86-AF0E-1CB11CBEC7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Дата 2">
            <a:extLst>
              <a:ext uri="{FF2B5EF4-FFF2-40B4-BE49-F238E27FC236}">
                <a16:creationId xmlns:a16="http://schemas.microsoft.com/office/drawing/2014/main" id="{BD75D5D4-D6FB-4A3B-9EF6-D7AC43F87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E27D4-38E5-4F58-99ED-91333644504C}" type="datetime1">
              <a:rPr lang="ru-RU" smtClean="0"/>
              <a:t>18.04.2025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9D2BB2D-D4B7-42E2-8E05-E62D61522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A52DEE4-AF81-4D1B-A50C-554AC2874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0FCDCCCC-B943-4AE6-BE04-AB7B892165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FDE89EEC-7E64-43D9-83AA-5233EFD83A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5388" y="351255"/>
            <a:ext cx="10151177" cy="41392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/>
            </a:lvl1pPr>
          </a:lstStyle>
          <a:p>
            <a:r>
              <a:rPr lang="ru-RU" dirty="0"/>
              <a:t>КОМАНДА</a:t>
            </a:r>
          </a:p>
        </p:txBody>
      </p:sp>
      <p:sp>
        <p:nvSpPr>
          <p:cNvPr id="38" name="Рисунок 37">
            <a:extLst>
              <a:ext uri="{FF2B5EF4-FFF2-40B4-BE49-F238E27FC236}">
                <a16:creationId xmlns:a16="http://schemas.microsoft.com/office/drawing/2014/main" id="{8B5DEB69-6931-4D98-9BBC-63E4F7F427A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2159" y="1606676"/>
            <a:ext cx="1688280" cy="1687680"/>
          </a:xfrm>
          <a:prstGeom prst="ellipse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9" name="Рисунок 37">
            <a:extLst>
              <a:ext uri="{FF2B5EF4-FFF2-40B4-BE49-F238E27FC236}">
                <a16:creationId xmlns:a16="http://schemas.microsoft.com/office/drawing/2014/main" id="{48B48E97-9A20-4C48-8A21-6FD7E296350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897158" y="1606676"/>
            <a:ext cx="1688280" cy="1687680"/>
          </a:xfrm>
          <a:prstGeom prst="ellipse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0" name="Рисунок 37">
            <a:extLst>
              <a:ext uri="{FF2B5EF4-FFF2-40B4-BE49-F238E27FC236}">
                <a16:creationId xmlns:a16="http://schemas.microsoft.com/office/drawing/2014/main" id="{9D4E32B5-1AEE-4B73-AF65-6A9B704F6A9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51559" y="1606676"/>
            <a:ext cx="1688280" cy="1687680"/>
          </a:xfrm>
          <a:prstGeom prst="ellipse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1" name="Рисунок 37">
            <a:extLst>
              <a:ext uri="{FF2B5EF4-FFF2-40B4-BE49-F238E27FC236}">
                <a16:creationId xmlns:a16="http://schemas.microsoft.com/office/drawing/2014/main" id="{F448F3C6-4CC1-439C-9EFC-989BC537D63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607158" y="1606676"/>
            <a:ext cx="1688280" cy="1687680"/>
          </a:xfrm>
          <a:prstGeom prst="ellipse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2" name="Рисунок 37">
            <a:extLst>
              <a:ext uri="{FF2B5EF4-FFF2-40B4-BE49-F238E27FC236}">
                <a16:creationId xmlns:a16="http://schemas.microsoft.com/office/drawing/2014/main" id="{A1C4AA82-5540-4E05-A4F9-D3FD1EA44F6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961559" y="1606676"/>
            <a:ext cx="1688280" cy="1687680"/>
          </a:xfrm>
          <a:prstGeom prst="ellipse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304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3E1784D-1021-4AD3-8352-1D95F131A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4FCB6-0811-4FCC-AA60-BF244DF48B03}" type="datetime1">
              <a:rPr lang="ru-RU" smtClean="0"/>
              <a:t>18.04.2025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1D115E-CC4E-4397-B98A-8AD27B12F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EF88D68-D082-4029-B8C0-A8E7CE5F7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8327" y="6356362"/>
            <a:ext cx="702819" cy="365125"/>
          </a:xfrm>
          <a:prstGeom prst="rect">
            <a:avLst/>
          </a:prstGeom>
        </p:spPr>
        <p:txBody>
          <a:bodyPr/>
          <a:lstStyle/>
          <a:p>
            <a:fld id="{0FCDCCCC-B943-4AE6-BE04-AB7B892165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582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BCE23A-38F1-44E4-8D99-E9CD24A3A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388" y="351255"/>
            <a:ext cx="10151177" cy="41392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dirty="0"/>
              <a:t>ОБРАЗЕЦ ЗАГОЛОВКА</a:t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6EAD268-7E0C-4473-BF2C-A75921B98B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5392" y="1016177"/>
            <a:ext cx="11561229" cy="5160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05FB47-C828-44E8-81A6-7D70F28691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06390" y="6356362"/>
            <a:ext cx="1047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6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D9EBE419-7AD5-4A38-B22F-DB0980052D1B}" type="datetime1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8C8EAA-BD95-4729-8C84-AB6D45F44A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59571" y="6356362"/>
            <a:ext cx="9574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6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5" name="Номер слайда 5">
            <a:extLst>
              <a:ext uri="{FF2B5EF4-FFF2-40B4-BE49-F238E27FC236}">
                <a16:creationId xmlns:a16="http://schemas.microsoft.com/office/drawing/2014/main" id="{797EBB71-A16C-4900-8120-78386F05C8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1983" y="6356358"/>
            <a:ext cx="5591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2"/>
                </a:solidFill>
              </a:defRPr>
            </a:lvl1pPr>
          </a:lstStyle>
          <a:p>
            <a:fld id="{0FCDCCCC-B943-4AE6-BE04-AB7B8921650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5F16CF6-FFFE-4480-BB00-1CDA5135565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879878" y="351255"/>
            <a:ext cx="977160" cy="479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130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0" r:id="rId2"/>
    <p:sldLayoutId id="2147483689" r:id="rId3"/>
    <p:sldLayoutId id="2147483697" r:id="rId4"/>
    <p:sldLayoutId id="2147483701" r:id="rId5"/>
    <p:sldLayoutId id="2147483690" r:id="rId6"/>
  </p:sldLayoutIdLst>
  <p:hf hdr="0" ftr="0" dt="0"/>
  <p:txStyles>
    <p:titleStyle>
      <a:lvl1pPr algn="l" defTabSz="578755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2"/>
          </a:solidFill>
          <a:latin typeface="+mj-lt"/>
          <a:ea typeface="+mj-ea"/>
          <a:cs typeface="Amatic SC" panose="00000500000000000000" pitchFamily="2" charset="-79"/>
        </a:defRPr>
      </a:lvl1pPr>
    </p:titleStyle>
    <p:bodyStyle>
      <a:lvl1pPr marL="144688" indent="-144688" algn="l" defTabSz="578755" rtl="0" eaLnBrk="1" latinLnBrk="0" hangingPunct="1">
        <a:lnSpc>
          <a:spcPct val="90000"/>
        </a:lnSpc>
        <a:spcBef>
          <a:spcPts val="631"/>
        </a:spcBef>
        <a:buFont typeface="Arial" panose="020B0604020202020204" pitchFamily="34" charset="0"/>
        <a:buChar char="•"/>
        <a:defRPr sz="1452" kern="1200">
          <a:solidFill>
            <a:schemeClr val="tx2"/>
          </a:solidFill>
          <a:latin typeface="+mn-lt"/>
          <a:ea typeface="+mn-ea"/>
          <a:cs typeface="+mn-cs"/>
        </a:defRPr>
      </a:lvl1pPr>
      <a:lvl2pPr marL="434067" indent="-144688" algn="l" defTabSz="578755" rtl="0" eaLnBrk="1" latinLnBrk="0" hangingPunct="1">
        <a:lnSpc>
          <a:spcPct val="90000"/>
        </a:lnSpc>
        <a:spcBef>
          <a:spcPts val="317"/>
        </a:spcBef>
        <a:buFont typeface="Arial" panose="020B0604020202020204" pitchFamily="34" charset="0"/>
        <a:buChar char="•"/>
        <a:defRPr sz="1271" kern="1200">
          <a:solidFill>
            <a:schemeClr val="tx2"/>
          </a:solidFill>
          <a:latin typeface="+mn-lt"/>
          <a:ea typeface="+mn-ea"/>
          <a:cs typeface="+mn-cs"/>
        </a:defRPr>
      </a:lvl2pPr>
      <a:lvl3pPr marL="723445" indent="-144688" algn="l" defTabSz="578755" rtl="0" eaLnBrk="1" latinLnBrk="0" hangingPunct="1">
        <a:lnSpc>
          <a:spcPct val="90000"/>
        </a:lnSpc>
        <a:spcBef>
          <a:spcPts val="317"/>
        </a:spcBef>
        <a:buFont typeface="Arial" panose="020B0604020202020204" pitchFamily="34" charset="0"/>
        <a:buChar char="•"/>
        <a:defRPr sz="997" kern="1200">
          <a:solidFill>
            <a:schemeClr val="tx2"/>
          </a:solidFill>
          <a:latin typeface="+mn-lt"/>
          <a:ea typeface="+mn-ea"/>
          <a:cs typeface="+mn-cs"/>
        </a:defRPr>
      </a:lvl3pPr>
      <a:lvl4pPr marL="1012822" indent="-144688" algn="l" defTabSz="578755" rtl="0" eaLnBrk="1" latinLnBrk="0" hangingPunct="1">
        <a:lnSpc>
          <a:spcPct val="90000"/>
        </a:lnSpc>
        <a:spcBef>
          <a:spcPts val="317"/>
        </a:spcBef>
        <a:buFont typeface="Arial" panose="020B0604020202020204" pitchFamily="34" charset="0"/>
        <a:buChar char="•"/>
        <a:defRPr sz="907" kern="1200">
          <a:solidFill>
            <a:schemeClr val="tx2"/>
          </a:solidFill>
          <a:latin typeface="+mn-lt"/>
          <a:ea typeface="+mn-ea"/>
          <a:cs typeface="+mn-cs"/>
        </a:defRPr>
      </a:lvl4pPr>
      <a:lvl5pPr marL="1302200" indent="-144688" algn="l" defTabSz="578755" rtl="0" eaLnBrk="1" latinLnBrk="0" hangingPunct="1">
        <a:lnSpc>
          <a:spcPct val="90000"/>
        </a:lnSpc>
        <a:spcBef>
          <a:spcPts val="317"/>
        </a:spcBef>
        <a:buFont typeface="Arial" panose="020B0604020202020204" pitchFamily="34" charset="0"/>
        <a:buChar char="•"/>
        <a:defRPr sz="907" kern="1200">
          <a:solidFill>
            <a:schemeClr val="tx2"/>
          </a:solidFill>
          <a:latin typeface="+mn-lt"/>
          <a:ea typeface="+mn-ea"/>
          <a:cs typeface="+mn-cs"/>
        </a:defRPr>
      </a:lvl5pPr>
      <a:lvl6pPr marL="1591576" indent="-144688" algn="l" defTabSz="578755" rtl="0" eaLnBrk="1" latinLnBrk="0" hangingPunct="1">
        <a:lnSpc>
          <a:spcPct val="90000"/>
        </a:lnSpc>
        <a:spcBef>
          <a:spcPts val="317"/>
        </a:spcBef>
        <a:buFont typeface="Arial" panose="020B0604020202020204" pitchFamily="34" charset="0"/>
        <a:buChar char="•"/>
        <a:defRPr sz="1141" kern="1200">
          <a:solidFill>
            <a:schemeClr val="tx1"/>
          </a:solidFill>
          <a:latin typeface="+mn-lt"/>
          <a:ea typeface="+mn-ea"/>
          <a:cs typeface="+mn-cs"/>
        </a:defRPr>
      </a:lvl6pPr>
      <a:lvl7pPr marL="1880955" indent="-144688" algn="l" defTabSz="578755" rtl="0" eaLnBrk="1" latinLnBrk="0" hangingPunct="1">
        <a:lnSpc>
          <a:spcPct val="90000"/>
        </a:lnSpc>
        <a:spcBef>
          <a:spcPts val="317"/>
        </a:spcBef>
        <a:buFont typeface="Arial" panose="020B0604020202020204" pitchFamily="34" charset="0"/>
        <a:buChar char="•"/>
        <a:defRPr sz="1141" kern="1200">
          <a:solidFill>
            <a:schemeClr val="tx1"/>
          </a:solidFill>
          <a:latin typeface="+mn-lt"/>
          <a:ea typeface="+mn-ea"/>
          <a:cs typeface="+mn-cs"/>
        </a:defRPr>
      </a:lvl7pPr>
      <a:lvl8pPr marL="2170334" indent="-144688" algn="l" defTabSz="578755" rtl="0" eaLnBrk="1" latinLnBrk="0" hangingPunct="1">
        <a:lnSpc>
          <a:spcPct val="90000"/>
        </a:lnSpc>
        <a:spcBef>
          <a:spcPts val="317"/>
        </a:spcBef>
        <a:buFont typeface="Arial" panose="020B0604020202020204" pitchFamily="34" charset="0"/>
        <a:buChar char="•"/>
        <a:defRPr sz="1141" kern="1200">
          <a:solidFill>
            <a:schemeClr val="tx1"/>
          </a:solidFill>
          <a:latin typeface="+mn-lt"/>
          <a:ea typeface="+mn-ea"/>
          <a:cs typeface="+mn-cs"/>
        </a:defRPr>
      </a:lvl8pPr>
      <a:lvl9pPr marL="2459712" indent="-144688" algn="l" defTabSz="578755" rtl="0" eaLnBrk="1" latinLnBrk="0" hangingPunct="1">
        <a:lnSpc>
          <a:spcPct val="90000"/>
        </a:lnSpc>
        <a:spcBef>
          <a:spcPts val="317"/>
        </a:spcBef>
        <a:buFont typeface="Arial" panose="020B0604020202020204" pitchFamily="34" charset="0"/>
        <a:buChar char="•"/>
        <a:defRPr sz="11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78755" rtl="0" eaLnBrk="1" latinLnBrk="0" hangingPunct="1">
        <a:defRPr sz="1141" kern="1200">
          <a:solidFill>
            <a:schemeClr val="tx1"/>
          </a:solidFill>
          <a:latin typeface="+mn-lt"/>
          <a:ea typeface="+mn-ea"/>
          <a:cs typeface="+mn-cs"/>
        </a:defRPr>
      </a:lvl1pPr>
      <a:lvl2pPr marL="289378" algn="l" defTabSz="578755" rtl="0" eaLnBrk="1" latinLnBrk="0" hangingPunct="1">
        <a:defRPr sz="1141" kern="1200">
          <a:solidFill>
            <a:schemeClr val="tx1"/>
          </a:solidFill>
          <a:latin typeface="+mn-lt"/>
          <a:ea typeface="+mn-ea"/>
          <a:cs typeface="+mn-cs"/>
        </a:defRPr>
      </a:lvl2pPr>
      <a:lvl3pPr marL="578755" algn="l" defTabSz="578755" rtl="0" eaLnBrk="1" latinLnBrk="0" hangingPunct="1">
        <a:defRPr sz="1141" kern="1200">
          <a:solidFill>
            <a:schemeClr val="tx1"/>
          </a:solidFill>
          <a:latin typeface="+mn-lt"/>
          <a:ea typeface="+mn-ea"/>
          <a:cs typeface="+mn-cs"/>
        </a:defRPr>
      </a:lvl3pPr>
      <a:lvl4pPr marL="868132" algn="l" defTabSz="578755" rtl="0" eaLnBrk="1" latinLnBrk="0" hangingPunct="1">
        <a:defRPr sz="1141" kern="1200">
          <a:solidFill>
            <a:schemeClr val="tx1"/>
          </a:solidFill>
          <a:latin typeface="+mn-lt"/>
          <a:ea typeface="+mn-ea"/>
          <a:cs typeface="+mn-cs"/>
        </a:defRPr>
      </a:lvl4pPr>
      <a:lvl5pPr marL="1157510" algn="l" defTabSz="578755" rtl="0" eaLnBrk="1" latinLnBrk="0" hangingPunct="1">
        <a:defRPr sz="1141" kern="1200">
          <a:solidFill>
            <a:schemeClr val="tx1"/>
          </a:solidFill>
          <a:latin typeface="+mn-lt"/>
          <a:ea typeface="+mn-ea"/>
          <a:cs typeface="+mn-cs"/>
        </a:defRPr>
      </a:lvl5pPr>
      <a:lvl6pPr marL="1446887" algn="l" defTabSz="578755" rtl="0" eaLnBrk="1" latinLnBrk="0" hangingPunct="1">
        <a:defRPr sz="1141" kern="1200">
          <a:solidFill>
            <a:schemeClr val="tx1"/>
          </a:solidFill>
          <a:latin typeface="+mn-lt"/>
          <a:ea typeface="+mn-ea"/>
          <a:cs typeface="+mn-cs"/>
        </a:defRPr>
      </a:lvl6pPr>
      <a:lvl7pPr marL="1736266" algn="l" defTabSz="578755" rtl="0" eaLnBrk="1" latinLnBrk="0" hangingPunct="1">
        <a:defRPr sz="1141" kern="1200">
          <a:solidFill>
            <a:schemeClr val="tx1"/>
          </a:solidFill>
          <a:latin typeface="+mn-lt"/>
          <a:ea typeface="+mn-ea"/>
          <a:cs typeface="+mn-cs"/>
        </a:defRPr>
      </a:lvl7pPr>
      <a:lvl8pPr marL="2025644" algn="l" defTabSz="578755" rtl="0" eaLnBrk="1" latinLnBrk="0" hangingPunct="1">
        <a:defRPr sz="1141" kern="1200">
          <a:solidFill>
            <a:schemeClr val="tx1"/>
          </a:solidFill>
          <a:latin typeface="+mn-lt"/>
          <a:ea typeface="+mn-ea"/>
          <a:cs typeface="+mn-cs"/>
        </a:defRPr>
      </a:lvl8pPr>
      <a:lvl9pPr marL="2315021" algn="l" defTabSz="578755" rtl="0" eaLnBrk="1" latinLnBrk="0" hangingPunct="1">
        <a:defRPr sz="11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9" orient="horz" pos="4156">
          <p15:clr>
            <a:srgbClr val="F26B43"/>
          </p15:clr>
        </p15:guide>
        <p15:guide id="20" orient="horz" pos="482">
          <p15:clr>
            <a:srgbClr val="F26B43"/>
          </p15:clr>
        </p15:guide>
        <p15:guide id="21" pos="218">
          <p15:clr>
            <a:srgbClr val="F26B43"/>
          </p15:clr>
        </p15:guide>
        <p15:guide id="22" pos="7469">
          <p15:clr>
            <a:srgbClr val="F26B43"/>
          </p15:clr>
        </p15:guide>
        <p15:guide id="23" orient="horz" pos="249">
          <p15:clr>
            <a:srgbClr val="F26B43"/>
          </p15:clr>
        </p15:guide>
        <p15:guide id="24" orient="horz" pos="404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7" Type="http://schemas.openxmlformats.org/officeDocument/2006/relationships/image" Target="../media/image46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png"/><Relationship Id="rId5" Type="http://schemas.openxmlformats.org/officeDocument/2006/relationships/image" Target="../media/image44.svg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7" Type="http://schemas.openxmlformats.org/officeDocument/2006/relationships/image" Target="../media/image52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1.png"/><Relationship Id="rId5" Type="http://schemas.openxmlformats.org/officeDocument/2006/relationships/image" Target="../media/image50.svg"/><Relationship Id="rId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2.svg"/><Relationship Id="rId7" Type="http://schemas.openxmlformats.org/officeDocument/2006/relationships/image" Target="../media/image46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png"/><Relationship Id="rId5" Type="http://schemas.openxmlformats.org/officeDocument/2006/relationships/image" Target="../media/image44.svg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svg"/><Relationship Id="rId7" Type="http://schemas.openxmlformats.org/officeDocument/2006/relationships/image" Target="../media/image59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8.png"/><Relationship Id="rId5" Type="http://schemas.openxmlformats.org/officeDocument/2006/relationships/image" Target="../media/image57.svg"/><Relationship Id="rId4" Type="http://schemas.openxmlformats.org/officeDocument/2006/relationships/image" Target="../media/image5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3.jpg"/><Relationship Id="rId5" Type="http://schemas.openxmlformats.org/officeDocument/2006/relationships/image" Target="../media/image62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harmjournal.ru/jour/article/view/1912" TargetMode="External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hyperlink" Target="https://www.pharmjournal.ru/jour/article/view/1915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gif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F6B03F-638F-40F3-8A44-2E856E4031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>
                <a:latin typeface="Century Gothic" panose="020B0502020202020204" pitchFamily="34" charset="0"/>
              </a:rPr>
              <a:t>SC Powder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624F18F-9393-4456-BBFC-1B09044A3A23}"/>
              </a:ext>
            </a:extLst>
          </p:cNvPr>
          <p:cNvSpPr/>
          <p:nvPr/>
        </p:nvSpPr>
        <p:spPr>
          <a:xfrm>
            <a:off x="7483108" y="3601330"/>
            <a:ext cx="24329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506">
              <a:spcBef>
                <a:spcPts val="86"/>
              </a:spcBef>
            </a:pPr>
            <a:r>
              <a:rPr lang="ru-RU" sz="1400" b="1" spc="27" dirty="0">
                <a:solidFill>
                  <a:schemeClr val="bg1"/>
                </a:solidFill>
                <a:latin typeface="Century Gothic" panose="020B0502020202020204" pitchFamily="34" charset="0"/>
                <a:cs typeface="Arial"/>
              </a:rPr>
              <a:t>Автор проекта</a:t>
            </a:r>
            <a:endParaRPr lang="ru-RU" sz="1400" b="1" dirty="0">
              <a:solidFill>
                <a:schemeClr val="bg1"/>
              </a:solidFill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9AA8D6D-9560-47F3-A88D-5A132EE8F098}"/>
              </a:ext>
            </a:extLst>
          </p:cNvPr>
          <p:cNvSpPr/>
          <p:nvPr/>
        </p:nvSpPr>
        <p:spPr>
          <a:xfrm>
            <a:off x="2054924" y="3695698"/>
            <a:ext cx="17870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506">
              <a:spcBef>
                <a:spcPts val="86"/>
              </a:spcBef>
            </a:pPr>
            <a:r>
              <a:rPr lang="ru-RU" sz="1400" b="1" spc="27" dirty="0">
                <a:solidFill>
                  <a:schemeClr val="bg1"/>
                </a:solidFill>
                <a:latin typeface="Century Gothic" panose="020B0502020202020204" pitchFamily="34" charset="0"/>
                <a:cs typeface="Arial"/>
              </a:rPr>
              <a:t>Стадия проекта:</a:t>
            </a:r>
            <a:endParaRPr lang="ru-RU" sz="1400" b="1" dirty="0">
              <a:solidFill>
                <a:schemeClr val="bg1"/>
              </a:solidFill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B88E9E3-87F6-4452-B3E7-722AFDE2F3C1}"/>
              </a:ext>
            </a:extLst>
          </p:cNvPr>
          <p:cNvSpPr/>
          <p:nvPr/>
        </p:nvSpPr>
        <p:spPr>
          <a:xfrm>
            <a:off x="7483108" y="4278017"/>
            <a:ext cx="19390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506">
              <a:spcBef>
                <a:spcPts val="86"/>
              </a:spcBef>
            </a:pPr>
            <a:r>
              <a:rPr lang="ru-RU" sz="1400" b="1" spc="27" dirty="0">
                <a:solidFill>
                  <a:schemeClr val="bg1"/>
                </a:solidFill>
                <a:cs typeface="Arial"/>
              </a:rPr>
              <a:t>Состав команды</a:t>
            </a:r>
            <a:endParaRPr lang="ru-RU" sz="14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93EC30D-A89C-4438-BDDC-68C77879F3B5}"/>
              </a:ext>
            </a:extLst>
          </p:cNvPr>
          <p:cNvSpPr/>
          <p:nvPr/>
        </p:nvSpPr>
        <p:spPr>
          <a:xfrm>
            <a:off x="7483108" y="3858724"/>
            <a:ext cx="2776209" cy="4744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506">
              <a:spcBef>
                <a:spcPts val="86"/>
              </a:spcBef>
            </a:pPr>
            <a:r>
              <a:rPr lang="ru-RU" sz="1200" spc="27" dirty="0">
                <a:solidFill>
                  <a:schemeClr val="bg1"/>
                </a:solidFill>
                <a:cs typeface="Arial"/>
              </a:rPr>
              <a:t>Полуянов А.М. – руководитель</a:t>
            </a:r>
          </a:p>
          <a:p>
            <a:pPr marL="11506">
              <a:spcBef>
                <a:spcPts val="86"/>
              </a:spcBef>
            </a:pPr>
            <a:r>
              <a:rPr lang="ru-RU" sz="1200" spc="27" dirty="0">
                <a:solidFill>
                  <a:schemeClr val="bg1"/>
                </a:solidFill>
                <a:cs typeface="Arial"/>
              </a:rPr>
              <a:t>направления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9EB11BE-C64E-428B-88B0-6326D112BB66}"/>
              </a:ext>
            </a:extLst>
          </p:cNvPr>
          <p:cNvSpPr/>
          <p:nvPr/>
        </p:nvSpPr>
        <p:spPr>
          <a:xfrm>
            <a:off x="2054924" y="4003476"/>
            <a:ext cx="46608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506">
              <a:spcBef>
                <a:spcPts val="86"/>
              </a:spcBef>
            </a:pPr>
            <a:r>
              <a:rPr lang="ru-RU" sz="1200" spc="27" dirty="0">
                <a:solidFill>
                  <a:schemeClr val="bg1"/>
                </a:solidFill>
                <a:cs typeface="Arial"/>
              </a:rPr>
              <a:t>Развитие проекта</a:t>
            </a:r>
            <a:endParaRPr lang="ru-RU" sz="1200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92E92E3B-EAAE-4191-BC15-195237EFBF30}"/>
              </a:ext>
            </a:extLst>
          </p:cNvPr>
          <p:cNvSpPr/>
          <p:nvPr/>
        </p:nvSpPr>
        <p:spPr>
          <a:xfrm>
            <a:off x="7483108" y="4565799"/>
            <a:ext cx="2925544" cy="12644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9388" indent="-168275">
              <a:spcBef>
                <a:spcPts val="86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200" spc="27" dirty="0">
                <a:solidFill>
                  <a:schemeClr val="bg1"/>
                </a:solidFill>
                <a:cs typeface="Arial"/>
              </a:rPr>
              <a:t>Медведев Ю.В. – заведующий</a:t>
            </a:r>
          </a:p>
          <a:p>
            <a:pPr marL="11113">
              <a:spcBef>
                <a:spcPts val="86"/>
              </a:spcBef>
              <a:buClr>
                <a:schemeClr val="accent1"/>
              </a:buClr>
            </a:pPr>
            <a:r>
              <a:rPr lang="ru-RU" sz="1200" spc="27" dirty="0">
                <a:solidFill>
                  <a:schemeClr val="bg1"/>
                </a:solidFill>
                <a:cs typeface="Arial"/>
              </a:rPr>
              <a:t>лабораторией</a:t>
            </a:r>
          </a:p>
          <a:p>
            <a:pPr marL="179388" indent="-168275">
              <a:spcBef>
                <a:spcPts val="86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200" spc="27" dirty="0">
                <a:solidFill>
                  <a:schemeClr val="bg1"/>
                </a:solidFill>
                <a:cs typeface="Arial"/>
              </a:rPr>
              <a:t>Крамаренко О.С. – руководи-</a:t>
            </a:r>
          </a:p>
          <a:p>
            <a:pPr marL="11113">
              <a:spcBef>
                <a:spcPts val="86"/>
              </a:spcBef>
              <a:buClr>
                <a:schemeClr val="accent1"/>
              </a:buClr>
            </a:pPr>
            <a:r>
              <a:rPr lang="ru-RU" sz="1200" spc="27" dirty="0" err="1">
                <a:solidFill>
                  <a:schemeClr val="bg1"/>
                </a:solidFill>
                <a:cs typeface="Arial"/>
              </a:rPr>
              <a:t>тель</a:t>
            </a:r>
            <a:r>
              <a:rPr lang="ru-RU" sz="1200" spc="27" dirty="0">
                <a:solidFill>
                  <a:schemeClr val="bg1"/>
                </a:solidFill>
                <a:cs typeface="Arial"/>
              </a:rPr>
              <a:t> проектного офиса</a:t>
            </a:r>
          </a:p>
          <a:p>
            <a:pPr marL="179388" indent="-168275">
              <a:spcBef>
                <a:spcPts val="86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200" spc="27" dirty="0">
                <a:solidFill>
                  <a:schemeClr val="bg1"/>
                </a:solidFill>
                <a:cs typeface="Arial"/>
              </a:rPr>
              <a:t>Суворова А. В. – технический </a:t>
            </a:r>
          </a:p>
          <a:p>
            <a:pPr marL="11113">
              <a:spcBef>
                <a:spcPts val="86"/>
              </a:spcBef>
              <a:buClr>
                <a:schemeClr val="accent1"/>
              </a:buClr>
            </a:pPr>
            <a:r>
              <a:rPr lang="ru-RU" sz="1200" spc="27" dirty="0">
                <a:solidFill>
                  <a:schemeClr val="bg1"/>
                </a:solidFill>
                <a:cs typeface="Arial"/>
              </a:rPr>
              <a:t>руководитель 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9CDC38B3-5586-4BD9-9ADB-9FA7A238F70E}"/>
              </a:ext>
            </a:extLst>
          </p:cNvPr>
          <p:cNvSpPr/>
          <p:nvPr/>
        </p:nvSpPr>
        <p:spPr>
          <a:xfrm>
            <a:off x="2054924" y="2243077"/>
            <a:ext cx="14135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506">
              <a:spcBef>
                <a:spcPts val="86"/>
              </a:spcBef>
            </a:pPr>
            <a:r>
              <a:rPr lang="ru-RU" sz="1400" b="1" spc="27" dirty="0">
                <a:solidFill>
                  <a:schemeClr val="bg1"/>
                </a:solidFill>
                <a:cs typeface="Arial"/>
              </a:rPr>
              <a:t>Номинация</a:t>
            </a:r>
            <a:endParaRPr lang="ru-RU" sz="14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6C20BBA6-5143-4FDC-B070-34BA22C9008F}"/>
              </a:ext>
            </a:extLst>
          </p:cNvPr>
          <p:cNvSpPr/>
          <p:nvPr/>
        </p:nvSpPr>
        <p:spPr>
          <a:xfrm>
            <a:off x="4451556" y="2243077"/>
            <a:ext cx="16257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506">
              <a:spcBef>
                <a:spcPts val="86"/>
              </a:spcBef>
            </a:pPr>
            <a:r>
              <a:rPr lang="ru-RU" sz="1400" b="1" spc="27" dirty="0">
                <a:solidFill>
                  <a:schemeClr val="bg1"/>
                </a:solidFill>
                <a:cs typeface="Arial"/>
              </a:rPr>
              <a:t>Направление</a:t>
            </a:r>
            <a:endParaRPr lang="ru-RU" sz="14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013F61B6-0B7B-410F-9FC4-D1E3C620B60B}"/>
              </a:ext>
            </a:extLst>
          </p:cNvPr>
          <p:cNvSpPr/>
          <p:nvPr/>
        </p:nvSpPr>
        <p:spPr>
          <a:xfrm>
            <a:off x="7483108" y="2243077"/>
            <a:ext cx="9158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506">
              <a:spcBef>
                <a:spcPts val="86"/>
              </a:spcBef>
            </a:pPr>
            <a:r>
              <a:rPr lang="ru-RU" sz="1400" b="1" spc="27" dirty="0">
                <a:solidFill>
                  <a:schemeClr val="bg1"/>
                </a:solidFill>
                <a:cs typeface="Arial"/>
              </a:rPr>
              <a:t>Состав</a:t>
            </a:r>
            <a:endParaRPr lang="ru-RU" sz="14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2BA1993B-CF4C-49C8-A8B0-4288E5ED7B1F}"/>
              </a:ext>
            </a:extLst>
          </p:cNvPr>
          <p:cNvSpPr/>
          <p:nvPr/>
        </p:nvSpPr>
        <p:spPr>
          <a:xfrm>
            <a:off x="2054924" y="4369091"/>
            <a:ext cx="28745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506">
              <a:spcBef>
                <a:spcPts val="86"/>
              </a:spcBef>
            </a:pPr>
            <a:r>
              <a:rPr lang="ru-RU" sz="1400" b="1" spc="27" dirty="0">
                <a:solidFill>
                  <a:schemeClr val="bg1"/>
                </a:solidFill>
                <a:latin typeface="Century Gothic" panose="020B0502020202020204" pitchFamily="34" charset="0"/>
                <a:cs typeface="Arial"/>
              </a:rPr>
              <a:t>Наименование организации</a:t>
            </a:r>
            <a:endParaRPr lang="ru-RU" sz="1400" b="1" dirty="0">
              <a:solidFill>
                <a:schemeClr val="bg1"/>
              </a:solidFill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6E9897CA-B7E5-4627-BB52-405FE2742DD7}"/>
              </a:ext>
            </a:extLst>
          </p:cNvPr>
          <p:cNvSpPr/>
          <p:nvPr/>
        </p:nvSpPr>
        <p:spPr>
          <a:xfrm>
            <a:off x="2054924" y="4676869"/>
            <a:ext cx="46608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506">
              <a:spcBef>
                <a:spcPts val="86"/>
              </a:spcBef>
            </a:pPr>
            <a:r>
              <a:rPr lang="ru-RU" sz="1200" dirty="0">
                <a:solidFill>
                  <a:schemeClr val="bg1"/>
                </a:solidFill>
                <a:cs typeface="Arial"/>
              </a:rPr>
              <a:t>Общество с ограниченной ответственностью "</a:t>
            </a:r>
            <a:r>
              <a:rPr lang="ru-RU" sz="1200" dirty="0" err="1">
                <a:solidFill>
                  <a:schemeClr val="bg1"/>
                </a:solidFill>
                <a:cs typeface="Arial"/>
              </a:rPr>
              <a:t>Сайнтифик</a:t>
            </a:r>
            <a:r>
              <a:rPr lang="ru-RU" sz="1200" dirty="0">
                <a:solidFill>
                  <a:schemeClr val="bg1"/>
                </a:solidFill>
                <a:cs typeface="Arial"/>
              </a:rPr>
              <a:t> </a:t>
            </a:r>
            <a:r>
              <a:rPr lang="ru-RU" sz="1200" dirty="0" err="1">
                <a:solidFill>
                  <a:schemeClr val="bg1"/>
                </a:solidFill>
                <a:cs typeface="Arial"/>
              </a:rPr>
              <a:t>Комплайнс</a:t>
            </a:r>
            <a:r>
              <a:rPr lang="ru-RU" sz="1200" dirty="0">
                <a:solidFill>
                  <a:schemeClr val="bg1"/>
                </a:solidFill>
                <a:cs typeface="Arial"/>
              </a:rPr>
              <a:t>"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162C89F-D60B-4D97-A976-E38DFA8657E6}"/>
              </a:ext>
            </a:extLst>
          </p:cNvPr>
          <p:cNvSpPr txBox="1"/>
          <p:nvPr/>
        </p:nvSpPr>
        <p:spPr>
          <a:xfrm>
            <a:off x="4296000" y="6315415"/>
            <a:ext cx="360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2025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9ACE6059-6B67-4B73-81FA-0E9E2F6D95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4924" y="2568194"/>
            <a:ext cx="2222418" cy="939765"/>
          </a:xfrm>
          <a:prstGeom prst="rect">
            <a:avLst/>
          </a:prstGeom>
          <a:ln>
            <a:noFill/>
          </a:ln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6E51DA28-911D-447E-AC89-C568744F1D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3108" y="2568194"/>
            <a:ext cx="2654202" cy="93976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F187CDD-48DD-AAA0-F76C-38635E9DB2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1527" y="2568193"/>
            <a:ext cx="2857395" cy="939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109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: скругленные углы 39">
            <a:extLst>
              <a:ext uri="{FF2B5EF4-FFF2-40B4-BE49-F238E27FC236}">
                <a16:creationId xmlns:a16="http://schemas.microsoft.com/office/drawing/2014/main" id="{EF0A427D-F9E7-416F-BA52-F165A2B48C23}"/>
              </a:ext>
            </a:extLst>
          </p:cNvPr>
          <p:cNvSpPr/>
          <p:nvPr/>
        </p:nvSpPr>
        <p:spPr>
          <a:xfrm>
            <a:off x="346074" y="976046"/>
            <a:ext cx="11510963" cy="5440629"/>
          </a:xfrm>
          <a:prstGeom prst="roundRect">
            <a:avLst>
              <a:gd name="adj" fmla="val 3932"/>
            </a:avLst>
          </a:prstGeom>
          <a:solidFill>
            <a:schemeClr val="bg1"/>
          </a:solidFill>
          <a:ln w="15875">
            <a:solidFill>
              <a:schemeClr val="accent2"/>
            </a:solidFill>
          </a:ln>
          <a:effectLst>
            <a:outerShdw blurRad="63500" sx="101000" sy="101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1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826E59-01A3-4028-AAF7-68E5AD921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pc="-5" dirty="0">
                <a:latin typeface="Bahnschrift" panose="020B0502040204020203" pitchFamily="34" charset="0"/>
              </a:rPr>
              <a:t>Конкурентный анализ</a:t>
            </a:r>
            <a:endParaRPr lang="ru-RU" dirty="0"/>
          </a:p>
        </p:txBody>
      </p:sp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id="{B445C9F0-E1B6-405A-8FD8-CEBABA2BD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DCCCC-B943-4AE6-BE04-AB7B89216501}" type="slidenum">
              <a:rPr lang="ru-RU" smtClean="0"/>
              <a:t>10</a:t>
            </a:fld>
            <a:endParaRPr lang="ru-RU"/>
          </a:p>
        </p:txBody>
      </p:sp>
      <p:graphicFrame>
        <p:nvGraphicFramePr>
          <p:cNvPr id="15" name="Таблица 9">
            <a:extLst>
              <a:ext uri="{FF2B5EF4-FFF2-40B4-BE49-F238E27FC236}">
                <a16:creationId xmlns:a16="http://schemas.microsoft.com/office/drawing/2014/main" id="{5D3CC2AD-B877-42E2-AF8D-16B05F808C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7331080"/>
              </p:ext>
            </p:extLst>
          </p:nvPr>
        </p:nvGraphicFramePr>
        <p:xfrm>
          <a:off x="346074" y="986319"/>
          <a:ext cx="11499852" cy="54303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31244">
                  <a:extLst>
                    <a:ext uri="{9D8B030D-6E8A-4147-A177-3AD203B41FA5}">
                      <a16:colId xmlns:a16="http://schemas.microsoft.com/office/drawing/2014/main" val="3483104934"/>
                    </a:ext>
                  </a:extLst>
                </a:gridCol>
                <a:gridCol w="3634304">
                  <a:extLst>
                    <a:ext uri="{9D8B030D-6E8A-4147-A177-3AD203B41FA5}">
                      <a16:colId xmlns:a16="http://schemas.microsoft.com/office/drawing/2014/main" val="1409516650"/>
                    </a:ext>
                  </a:extLst>
                </a:gridCol>
                <a:gridCol w="3634304">
                  <a:extLst>
                    <a:ext uri="{9D8B030D-6E8A-4147-A177-3AD203B41FA5}">
                      <a16:colId xmlns:a16="http://schemas.microsoft.com/office/drawing/2014/main" val="3480867980"/>
                    </a:ext>
                  </a:extLst>
                </a:gridCol>
              </a:tblGrid>
              <a:tr h="471866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Параметр анализа</a:t>
                      </a:r>
                    </a:p>
                  </a:txBody>
                  <a:tcPr marL="82848" marR="82848" marT="41424" marB="4142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SC Powder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2848" marR="82848" marT="41424" marB="41424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3F Biorelevant</a:t>
                      </a:r>
                      <a:endParaRPr lang="ru-RU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2848" marR="82848" marT="41424" marB="41424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7023665"/>
                  </a:ext>
                </a:extLst>
              </a:tr>
              <a:tr h="1239622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+mn-lt"/>
                        </a:rPr>
                        <a:t>Стоимость</a:t>
                      </a:r>
                    </a:p>
                  </a:txBody>
                  <a:tcPr marL="82848" marR="82848" marT="41424" marB="4142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+mn-lt"/>
                        </a:rPr>
                        <a:t>1000 руб.</a:t>
                      </a:r>
                      <a:r>
                        <a:rPr lang="en-US" sz="1000" dirty="0">
                          <a:latin typeface="+mn-lt"/>
                        </a:rPr>
                        <a:t>/</a:t>
                      </a:r>
                      <a:r>
                        <a:rPr lang="ru-RU" sz="1000" dirty="0">
                          <a:latin typeface="+mn-lt"/>
                        </a:rPr>
                        <a:t>г</a:t>
                      </a:r>
                    </a:p>
                  </a:txBody>
                  <a:tcPr marL="82848" marR="82848" marT="41424" marB="41424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+mn-lt"/>
                        </a:rPr>
                        <a:t>2000 </a:t>
                      </a:r>
                      <a:r>
                        <a:rPr lang="ru-RU" sz="1000" dirty="0">
                          <a:latin typeface="+mn-lt"/>
                        </a:rPr>
                        <a:t>руб.</a:t>
                      </a:r>
                      <a:r>
                        <a:rPr lang="en-US" sz="1000" dirty="0">
                          <a:latin typeface="+mn-lt"/>
                        </a:rPr>
                        <a:t>/</a:t>
                      </a:r>
                      <a:r>
                        <a:rPr lang="ru-RU" sz="1000" dirty="0">
                          <a:latin typeface="+mn-lt"/>
                        </a:rPr>
                        <a:t>г</a:t>
                      </a:r>
                    </a:p>
                  </a:txBody>
                  <a:tcPr marL="82848" marR="82848" marT="41424" marB="41424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378648"/>
                  </a:ext>
                </a:extLst>
              </a:tr>
              <a:tr h="1239622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+mn-lt"/>
                        </a:rPr>
                        <a:t>Качество</a:t>
                      </a:r>
                    </a:p>
                  </a:txBody>
                  <a:tcPr marL="82848" marR="82848" marT="41424" marB="4142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+mn-lt"/>
                        </a:rPr>
                        <a:t> 3 параметра стандартизации</a:t>
                      </a:r>
                    </a:p>
                  </a:txBody>
                  <a:tcPr marL="82848" marR="82848" marT="41424" marB="41424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+mn-lt"/>
                        </a:rPr>
                        <a:t>1 параметр</a:t>
                      </a:r>
                    </a:p>
                    <a:p>
                      <a:r>
                        <a:rPr lang="ru-RU" sz="1000" dirty="0">
                          <a:latin typeface="+mn-lt"/>
                        </a:rPr>
                        <a:t>стандартизации</a:t>
                      </a:r>
                    </a:p>
                  </a:txBody>
                  <a:tcPr marL="82848" marR="82848" marT="41424" marB="41424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0974173"/>
                  </a:ext>
                </a:extLst>
              </a:tr>
              <a:tr h="1239622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+mn-lt"/>
                        </a:rPr>
                        <a:t>Сроки </a:t>
                      </a:r>
                    </a:p>
                  </a:txBody>
                  <a:tcPr marL="82848" marR="82848" marT="41424" marB="4142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+mn-lt"/>
                        </a:rPr>
                        <a:t>14 дней</a:t>
                      </a:r>
                    </a:p>
                  </a:txBody>
                  <a:tcPr marL="82848" marR="82848" marT="41424" marB="41424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+mn-lt"/>
                        </a:rPr>
                        <a:t>70 дней </a:t>
                      </a:r>
                    </a:p>
                  </a:txBody>
                  <a:tcPr marL="82848" marR="82848" marT="41424" marB="41424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1752023"/>
                  </a:ext>
                </a:extLst>
              </a:tr>
              <a:tr h="1239622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+mn-lt"/>
                        </a:rPr>
                        <a:t>Доступ в России </a:t>
                      </a:r>
                    </a:p>
                  </a:txBody>
                  <a:tcPr marL="82848" marR="82848" marT="41424" marB="4142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+mn-lt"/>
                        </a:rPr>
                        <a:t>Есть</a:t>
                      </a:r>
                    </a:p>
                  </a:txBody>
                  <a:tcPr marL="82848" marR="82848" marT="41424" marB="41424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+mn-lt"/>
                        </a:rPr>
                        <a:t>Ограничен при покупке гос. учреждениями товаров зарубежного производства</a:t>
                      </a:r>
                    </a:p>
                  </a:txBody>
                  <a:tcPr marL="82848" marR="82848" marT="41424" marB="41424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11781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0569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EDD443E6-3B0B-4CDE-88FF-BE758EFC07D6}"/>
              </a:ext>
            </a:extLst>
          </p:cNvPr>
          <p:cNvSpPr/>
          <p:nvPr/>
        </p:nvSpPr>
        <p:spPr>
          <a:xfrm>
            <a:off x="6288450" y="3577452"/>
            <a:ext cx="5568588" cy="2839224"/>
          </a:xfrm>
          <a:prstGeom prst="roundRect">
            <a:avLst>
              <a:gd name="adj" fmla="val 5151"/>
            </a:avLst>
          </a:prstGeom>
          <a:solidFill>
            <a:schemeClr val="bg1">
              <a:alpha val="60000"/>
            </a:schemeClr>
          </a:solidFill>
          <a:ln w="63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: скругленные углы 17">
            <a:extLst>
              <a:ext uri="{FF2B5EF4-FFF2-40B4-BE49-F238E27FC236}">
                <a16:creationId xmlns:a16="http://schemas.microsoft.com/office/drawing/2014/main" id="{93B10E8F-AC53-4F8F-A28E-4A9BBB396169}"/>
              </a:ext>
            </a:extLst>
          </p:cNvPr>
          <p:cNvSpPr/>
          <p:nvPr/>
        </p:nvSpPr>
        <p:spPr>
          <a:xfrm>
            <a:off x="346074" y="3577452"/>
            <a:ext cx="5568588" cy="2839224"/>
          </a:xfrm>
          <a:prstGeom prst="roundRect">
            <a:avLst>
              <a:gd name="adj" fmla="val 5151"/>
            </a:avLst>
          </a:prstGeom>
          <a:solidFill>
            <a:schemeClr val="bg1">
              <a:alpha val="60000"/>
            </a:schemeClr>
          </a:solidFill>
          <a:ln w="63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826E59-01A3-4028-AAF7-68E5AD921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Экономическая значимость проекта</a:t>
            </a:r>
          </a:p>
        </p:txBody>
      </p:sp>
      <p:sp>
        <p:nvSpPr>
          <p:cNvPr id="3" name="Прямоугольник: скругленные углы 17">
            <a:extLst>
              <a:ext uri="{FF2B5EF4-FFF2-40B4-BE49-F238E27FC236}">
                <a16:creationId xmlns:a16="http://schemas.microsoft.com/office/drawing/2014/main" id="{F775F15D-0824-46C1-B236-EE064B617243}"/>
              </a:ext>
            </a:extLst>
          </p:cNvPr>
          <p:cNvSpPr/>
          <p:nvPr/>
        </p:nvSpPr>
        <p:spPr>
          <a:xfrm>
            <a:off x="346074" y="1015215"/>
            <a:ext cx="11510964" cy="2265333"/>
          </a:xfrm>
          <a:prstGeom prst="roundRect">
            <a:avLst>
              <a:gd name="adj" fmla="val 9908"/>
            </a:avLst>
          </a:prstGeom>
          <a:solidFill>
            <a:schemeClr val="accent3">
              <a:lumMod val="20000"/>
              <a:lumOff val="8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0ADB6E7C-4C88-4153-AC93-9D2933C142C5}"/>
              </a:ext>
            </a:extLst>
          </p:cNvPr>
          <p:cNvSpPr txBox="1"/>
          <p:nvPr/>
        </p:nvSpPr>
        <p:spPr>
          <a:xfrm>
            <a:off x="508555" y="1616547"/>
            <a:ext cx="11124001" cy="21666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57"/>
            <a:r>
              <a:rPr lang="ru-RU" sz="1400" dirty="0"/>
              <a:t>Фармацевтические компании - производители лекарственных препаратов (около 50 компании в РФ) – количество компаний на данный момент 10 (подписано CDA); </a:t>
            </a:r>
          </a:p>
          <a:p>
            <a:pPr marL="12657"/>
            <a:endParaRPr lang="ru-RU" sz="1400" dirty="0"/>
          </a:p>
          <a:p>
            <a:pPr marL="12657"/>
            <a:r>
              <a:rPr lang="ru-RU" sz="1400" dirty="0"/>
              <a:t>Фармацевтические ВУЗы около 55 по РФ (Сеченовский Университет, РНИМУ им. Н.И, Пирогова, МГУ им М.В. Ломоносова, СПФХУ МЗ РФ, ПФГА МЗ РФ);</a:t>
            </a:r>
          </a:p>
          <a:p>
            <a:pPr marL="12657"/>
            <a:endParaRPr lang="ru-RU" sz="1400" dirty="0"/>
          </a:p>
          <a:p>
            <a:pPr marL="12657"/>
            <a:r>
              <a:rPr lang="ru-RU" sz="1400" dirty="0"/>
              <a:t>Научно-исследовательские институты, изучающие твердые лекарственные формы (около 10 компаний в РФ);</a:t>
            </a:r>
          </a:p>
          <a:p>
            <a:pPr marL="12657"/>
            <a:endParaRPr lang="ru-RU" sz="1400" dirty="0"/>
          </a:p>
          <a:p>
            <a:pPr marL="12657"/>
            <a:endParaRPr lang="ru-RU" sz="1400" dirty="0"/>
          </a:p>
          <a:p>
            <a:pPr marL="12657"/>
            <a:endParaRPr lang="ru-RU" sz="1400" dirty="0"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AC355214-F6B6-4432-9CD0-651E190346ED}"/>
              </a:ext>
            </a:extLst>
          </p:cNvPr>
          <p:cNvSpPr txBox="1"/>
          <p:nvPr/>
        </p:nvSpPr>
        <p:spPr>
          <a:xfrm>
            <a:off x="925850" y="1163678"/>
            <a:ext cx="5170149" cy="2855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480" marR="82550">
              <a:lnSpc>
                <a:spcPct val="125400"/>
              </a:lnSpc>
            </a:pPr>
            <a:r>
              <a:rPr lang="ru-RU" sz="1600" b="1" dirty="0">
                <a:ea typeface="Ebrima" panose="02000000000000000000" pitchFamily="2" charset="0"/>
                <a:cs typeface="Ebrima" panose="02000000000000000000" pitchFamily="2" charset="0"/>
              </a:rPr>
              <a:t>Целевая аудитория</a:t>
            </a: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FF2B99AA-CAB7-4A10-9C23-5D2C00A2BE6D}"/>
              </a:ext>
            </a:extLst>
          </p:cNvPr>
          <p:cNvSpPr txBox="1"/>
          <p:nvPr/>
        </p:nvSpPr>
        <p:spPr>
          <a:xfrm>
            <a:off x="508556" y="4469244"/>
            <a:ext cx="5406107" cy="155106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400" dirty="0"/>
              <a:t>Информация о цене реализации решения в зависимости от его стадии:</a:t>
            </a:r>
          </a:p>
          <a:p>
            <a:pPr marL="29972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/>
              <a:t>Срок реализации проекта – 1 год (2023)</a:t>
            </a:r>
          </a:p>
          <a:p>
            <a:pPr marL="1397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400" dirty="0"/>
              <a:t>От разработки технологии до первых продаж;</a:t>
            </a:r>
          </a:p>
          <a:p>
            <a:pPr marL="29972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/>
              <a:t>Срок окупаемости проекта – 1 год (2024).</a:t>
            </a: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9ABDF22E-E926-4F35-B2A5-2B3F9781EA86}"/>
              </a:ext>
            </a:extLst>
          </p:cNvPr>
          <p:cNvSpPr txBox="1"/>
          <p:nvPr/>
        </p:nvSpPr>
        <p:spPr>
          <a:xfrm>
            <a:off x="925851" y="3800507"/>
            <a:ext cx="4305906" cy="5933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480" marR="82550">
              <a:lnSpc>
                <a:spcPct val="125400"/>
              </a:lnSpc>
            </a:pPr>
            <a:r>
              <a:rPr lang="ru-RU" sz="1600" b="1" dirty="0">
                <a:ea typeface="Ebrima" panose="02000000000000000000" pitchFamily="2" charset="0"/>
                <a:cs typeface="Ebrima" panose="02000000000000000000" pitchFamily="2" charset="0"/>
              </a:rPr>
              <a:t>Стоимость и сроки реализации и окупаемости</a:t>
            </a:r>
          </a:p>
        </p:txBody>
      </p:sp>
      <p:sp>
        <p:nvSpPr>
          <p:cNvPr id="14" name="object 4">
            <a:extLst>
              <a:ext uri="{FF2B5EF4-FFF2-40B4-BE49-F238E27FC236}">
                <a16:creationId xmlns:a16="http://schemas.microsoft.com/office/drawing/2014/main" id="{C23A923E-B293-4EC2-977D-B7FFBC9ACF4A}"/>
              </a:ext>
            </a:extLst>
          </p:cNvPr>
          <p:cNvSpPr txBox="1"/>
          <p:nvPr/>
        </p:nvSpPr>
        <p:spPr>
          <a:xfrm>
            <a:off x="6887448" y="3800507"/>
            <a:ext cx="4305906" cy="2855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480" marR="82550">
              <a:lnSpc>
                <a:spcPct val="125400"/>
              </a:lnSpc>
            </a:pPr>
            <a:r>
              <a:rPr lang="ru-RU" sz="1600" b="1" dirty="0">
                <a:ea typeface="Ebrima" panose="02000000000000000000" pitchFamily="2" charset="0"/>
                <a:cs typeface="Ebrima" panose="02000000000000000000" pitchFamily="2" charset="0"/>
              </a:rPr>
              <a:t>Пилотирование и внедрение</a:t>
            </a:r>
          </a:p>
        </p:txBody>
      </p:sp>
      <p:sp>
        <p:nvSpPr>
          <p:cNvPr id="17" name="object 4">
            <a:extLst>
              <a:ext uri="{FF2B5EF4-FFF2-40B4-BE49-F238E27FC236}">
                <a16:creationId xmlns:a16="http://schemas.microsoft.com/office/drawing/2014/main" id="{D6367F10-F48B-4C70-B3C7-D5069E0D20C2}"/>
              </a:ext>
            </a:extLst>
          </p:cNvPr>
          <p:cNvSpPr txBox="1"/>
          <p:nvPr/>
        </p:nvSpPr>
        <p:spPr>
          <a:xfrm>
            <a:off x="6439819" y="4469244"/>
            <a:ext cx="5406107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72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/>
              <a:t>Потенциальные покупатели - заводы-производители отечественных лекарственных препаратов. На данный момент ёмкость рынка оценивается в 20 млн. рублей.</a:t>
            </a:r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D3A6227E-BCAA-451B-9C09-675CC9301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DCCCC-B943-4AE6-BE04-AB7B89216501}" type="slidenum">
              <a:rPr lang="ru-RU" smtClean="0"/>
              <a:t>11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1F455E7-D5B4-47B0-9E71-5AFB25911B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00343" y="3745302"/>
            <a:ext cx="396000" cy="396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8534DA9-9BC2-4925-8413-445B1277AD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2813" y="3745302"/>
            <a:ext cx="396000" cy="3960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0EB1133-1D83-4259-B047-2E5A343BD7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7834" y="1161523"/>
            <a:ext cx="396000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855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: скругленные углы 17">
            <a:extLst>
              <a:ext uri="{FF2B5EF4-FFF2-40B4-BE49-F238E27FC236}">
                <a16:creationId xmlns:a16="http://schemas.microsoft.com/office/drawing/2014/main" id="{44C642BC-1961-4437-B3A3-0D76FB7D0F44}"/>
              </a:ext>
            </a:extLst>
          </p:cNvPr>
          <p:cNvSpPr/>
          <p:nvPr/>
        </p:nvSpPr>
        <p:spPr>
          <a:xfrm>
            <a:off x="346073" y="1015215"/>
            <a:ext cx="3647193" cy="5401459"/>
          </a:xfrm>
          <a:prstGeom prst="roundRect">
            <a:avLst>
              <a:gd name="adj" fmla="val 4080"/>
            </a:avLst>
          </a:prstGeom>
          <a:solidFill>
            <a:schemeClr val="bg1">
              <a:alpha val="60000"/>
            </a:schemeClr>
          </a:solidFill>
          <a:ln w="63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: скругленные углы 17">
            <a:extLst>
              <a:ext uri="{FF2B5EF4-FFF2-40B4-BE49-F238E27FC236}">
                <a16:creationId xmlns:a16="http://schemas.microsoft.com/office/drawing/2014/main" id="{42AA822F-2773-4FF6-9557-8CFABB11C316}"/>
              </a:ext>
            </a:extLst>
          </p:cNvPr>
          <p:cNvSpPr/>
          <p:nvPr/>
        </p:nvSpPr>
        <p:spPr>
          <a:xfrm>
            <a:off x="4272404" y="1015215"/>
            <a:ext cx="3647193" cy="5401459"/>
          </a:xfrm>
          <a:prstGeom prst="roundRect">
            <a:avLst>
              <a:gd name="adj" fmla="val 4080"/>
            </a:avLst>
          </a:prstGeom>
          <a:solidFill>
            <a:schemeClr val="bg1">
              <a:alpha val="60000"/>
            </a:schemeClr>
          </a:solidFill>
          <a:ln w="63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: скругленные углы 17">
            <a:extLst>
              <a:ext uri="{FF2B5EF4-FFF2-40B4-BE49-F238E27FC236}">
                <a16:creationId xmlns:a16="http://schemas.microsoft.com/office/drawing/2014/main" id="{4122FD68-5707-4BCB-93F0-A1F27CCB2EAF}"/>
              </a:ext>
            </a:extLst>
          </p:cNvPr>
          <p:cNvSpPr/>
          <p:nvPr/>
        </p:nvSpPr>
        <p:spPr>
          <a:xfrm>
            <a:off x="8198734" y="1015215"/>
            <a:ext cx="3647193" cy="5401459"/>
          </a:xfrm>
          <a:prstGeom prst="roundRect">
            <a:avLst>
              <a:gd name="adj" fmla="val 4080"/>
            </a:avLst>
          </a:prstGeom>
          <a:solidFill>
            <a:schemeClr val="bg1">
              <a:alpha val="60000"/>
            </a:schemeClr>
          </a:solidFill>
          <a:ln w="63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object 4">
            <a:extLst>
              <a:ext uri="{FF2B5EF4-FFF2-40B4-BE49-F238E27FC236}">
                <a16:creationId xmlns:a16="http://schemas.microsoft.com/office/drawing/2014/main" id="{20F5E625-7E73-47EE-825D-B78D847BB76B}"/>
              </a:ext>
            </a:extLst>
          </p:cNvPr>
          <p:cNvSpPr txBox="1"/>
          <p:nvPr/>
        </p:nvSpPr>
        <p:spPr>
          <a:xfrm>
            <a:off x="554635" y="2134009"/>
            <a:ext cx="3230067" cy="499816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400" dirty="0"/>
              <a:t>Ключевые действия для работы: </a:t>
            </a:r>
          </a:p>
          <a:p>
            <a:pPr marL="29972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/>
              <a:t>Закупка реактивов и оборудования</a:t>
            </a:r>
          </a:p>
          <a:p>
            <a:pPr marL="29972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/>
              <a:t>Обучение специалистов</a:t>
            </a:r>
          </a:p>
          <a:p>
            <a:pPr marL="29972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/>
              <a:t>Производство</a:t>
            </a:r>
          </a:p>
          <a:p>
            <a:pPr marL="29972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/>
              <a:t>Реализация </a:t>
            </a:r>
          </a:p>
          <a:p>
            <a:pPr marL="1397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400" dirty="0"/>
              <a:t>Ключевые действия для выстраивания отношений с клиентами:</a:t>
            </a:r>
          </a:p>
          <a:p>
            <a:pPr marL="29972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/>
              <a:t>Создание формы предзаказа на сайте</a:t>
            </a:r>
          </a:p>
          <a:p>
            <a:pPr marL="29972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/>
              <a:t>Участие в выставках, конференциях</a:t>
            </a:r>
          </a:p>
          <a:p>
            <a:pPr marL="29972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/>
              <a:t>Персональная поддержка клиентов </a:t>
            </a:r>
            <a:endParaRPr lang="en-US" sz="1200" dirty="0"/>
          </a:p>
          <a:p>
            <a:pPr marL="29972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/>
              <a:t>Реклама</a:t>
            </a:r>
          </a:p>
          <a:p>
            <a:pPr marL="29972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/>
              <a:t>Получение обратной связи </a:t>
            </a:r>
          </a:p>
          <a:p>
            <a:pPr marL="1397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ru-RU" sz="1400" dirty="0"/>
          </a:p>
          <a:p>
            <a:pPr marL="1397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ru-RU" sz="1400" dirty="0"/>
          </a:p>
        </p:txBody>
      </p:sp>
      <p:sp>
        <p:nvSpPr>
          <p:cNvPr id="18" name="object 4">
            <a:extLst>
              <a:ext uri="{FF2B5EF4-FFF2-40B4-BE49-F238E27FC236}">
                <a16:creationId xmlns:a16="http://schemas.microsoft.com/office/drawing/2014/main" id="{8CA39565-720B-4884-BC5E-59501A79AA68}"/>
              </a:ext>
            </a:extLst>
          </p:cNvPr>
          <p:cNvSpPr txBox="1"/>
          <p:nvPr/>
        </p:nvSpPr>
        <p:spPr>
          <a:xfrm>
            <a:off x="925851" y="1238271"/>
            <a:ext cx="2893795" cy="9662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r>
              <a:rPr lang="ru-RU" sz="1600" b="1" dirty="0"/>
              <a:t>Описание бизнес-модели и принципа работы:</a:t>
            </a:r>
          </a:p>
          <a:p>
            <a:endParaRPr lang="ru-RU" sz="1400" dirty="0">
              <a:effectLst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826E59-01A3-4028-AAF7-68E5AD921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Бизнес-модель</a:t>
            </a:r>
          </a:p>
        </p:txBody>
      </p:sp>
      <p:sp>
        <p:nvSpPr>
          <p:cNvPr id="27" name="object 4">
            <a:extLst>
              <a:ext uri="{FF2B5EF4-FFF2-40B4-BE49-F238E27FC236}">
                <a16:creationId xmlns:a16="http://schemas.microsoft.com/office/drawing/2014/main" id="{866B71AC-953E-4CEA-884B-8D51D7E776FF}"/>
              </a:ext>
            </a:extLst>
          </p:cNvPr>
          <p:cNvSpPr txBox="1"/>
          <p:nvPr/>
        </p:nvSpPr>
        <p:spPr>
          <a:xfrm>
            <a:off x="4420774" y="2011421"/>
            <a:ext cx="3230067" cy="35516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>
              <a:spcBef>
                <a:spcPts val="600"/>
              </a:spcBef>
              <a:spcAft>
                <a:spcPts val="600"/>
              </a:spcAft>
            </a:pPr>
            <a:r>
              <a:rPr lang="ru-RU" sz="1400" dirty="0"/>
              <a:t>Испытания в БРС позволяют предсказать поведение лекарственного препарата в организме человека на этапе </a:t>
            </a:r>
            <a:r>
              <a:rPr lang="ru-RU" sz="1400" i="1" dirty="0" err="1"/>
              <a:t>in</a:t>
            </a:r>
            <a:r>
              <a:rPr lang="ru-RU" sz="1400" i="1" dirty="0"/>
              <a:t> </a:t>
            </a:r>
            <a:r>
              <a:rPr lang="ru-RU" sz="1400" i="1" dirty="0" err="1"/>
              <a:t>vitro</a:t>
            </a:r>
            <a:r>
              <a:rPr lang="ru-RU" sz="1400" i="1" dirty="0"/>
              <a:t> </a:t>
            </a:r>
            <a:r>
              <a:rPr lang="ru-RU" sz="1400" dirty="0"/>
              <a:t>перед выходом на клинический этап и снизить риски получения неэквивалентных результатов.</a:t>
            </a:r>
            <a:br>
              <a:rPr lang="ru-RU" sz="1400" dirty="0"/>
            </a:br>
            <a:endParaRPr lang="ru-RU" sz="1400" dirty="0"/>
          </a:p>
          <a:p>
            <a:pPr marL="1397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400" dirty="0"/>
              <a:t>Дополнительно каждому из сегментов потребителей кроме самого продукта мы можем предложить клиентам обучение по БРС. </a:t>
            </a:r>
          </a:p>
          <a:p>
            <a:pPr marL="29972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1400" dirty="0"/>
          </a:p>
        </p:txBody>
      </p:sp>
      <p:sp>
        <p:nvSpPr>
          <p:cNvPr id="28" name="object 4">
            <a:extLst>
              <a:ext uri="{FF2B5EF4-FFF2-40B4-BE49-F238E27FC236}">
                <a16:creationId xmlns:a16="http://schemas.microsoft.com/office/drawing/2014/main" id="{E552C985-FED3-4953-9024-818DA6669B23}"/>
              </a:ext>
            </a:extLst>
          </p:cNvPr>
          <p:cNvSpPr txBox="1"/>
          <p:nvPr/>
        </p:nvSpPr>
        <p:spPr>
          <a:xfrm>
            <a:off x="4838069" y="1238271"/>
            <a:ext cx="3115211" cy="5933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480" marR="82550">
              <a:lnSpc>
                <a:spcPct val="125400"/>
              </a:lnSpc>
            </a:pPr>
            <a:r>
              <a:rPr lang="ru-RU" sz="1600" b="1" dirty="0">
                <a:ea typeface="Ebrima" panose="02000000000000000000" pitchFamily="2" charset="0"/>
                <a:cs typeface="Ebrima" panose="02000000000000000000" pitchFamily="2" charset="0"/>
              </a:rPr>
              <a:t>Предоставленная ценность:</a:t>
            </a:r>
          </a:p>
        </p:txBody>
      </p:sp>
      <p:sp>
        <p:nvSpPr>
          <p:cNvPr id="30" name="object 4">
            <a:extLst>
              <a:ext uri="{FF2B5EF4-FFF2-40B4-BE49-F238E27FC236}">
                <a16:creationId xmlns:a16="http://schemas.microsoft.com/office/drawing/2014/main" id="{01527E28-304B-4222-B544-1A8DF1D99F34}"/>
              </a:ext>
            </a:extLst>
          </p:cNvPr>
          <p:cNvSpPr txBox="1"/>
          <p:nvPr/>
        </p:nvSpPr>
        <p:spPr>
          <a:xfrm>
            <a:off x="8370406" y="2011421"/>
            <a:ext cx="3230067" cy="18896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72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/>
              <a:t>Наши клиенты хотят получать наши продукты через канал нулевого уровня.</a:t>
            </a:r>
          </a:p>
          <a:p>
            <a:pPr marL="29972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/>
              <a:t>На данный момент клиенты получают продукт напрямую от производителя, этот канал является наиболее эффективным.</a:t>
            </a:r>
          </a:p>
        </p:txBody>
      </p:sp>
      <p:sp>
        <p:nvSpPr>
          <p:cNvPr id="31" name="object 4">
            <a:extLst>
              <a:ext uri="{FF2B5EF4-FFF2-40B4-BE49-F238E27FC236}">
                <a16:creationId xmlns:a16="http://schemas.microsoft.com/office/drawing/2014/main" id="{1BFAF1EF-07DD-43A1-9350-1E2A51FAF6A9}"/>
              </a:ext>
            </a:extLst>
          </p:cNvPr>
          <p:cNvSpPr txBox="1"/>
          <p:nvPr/>
        </p:nvSpPr>
        <p:spPr>
          <a:xfrm>
            <a:off x="8787701" y="1238271"/>
            <a:ext cx="2893795" cy="2855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480" marR="82550">
              <a:lnSpc>
                <a:spcPct val="125400"/>
              </a:lnSpc>
            </a:pPr>
            <a:r>
              <a:rPr lang="ru-RU" sz="1600" b="1" dirty="0">
                <a:ea typeface="Ebrima" panose="02000000000000000000" pitchFamily="2" charset="0"/>
                <a:cs typeface="Ebrima" panose="02000000000000000000" pitchFamily="2" charset="0"/>
              </a:rPr>
              <a:t>Каналы продаж:</a:t>
            </a:r>
          </a:p>
        </p:txBody>
      </p:sp>
      <p:sp>
        <p:nvSpPr>
          <p:cNvPr id="39" name="Номер слайда 38">
            <a:extLst>
              <a:ext uri="{FF2B5EF4-FFF2-40B4-BE49-F238E27FC236}">
                <a16:creationId xmlns:a16="http://schemas.microsoft.com/office/drawing/2014/main" id="{510793DA-8F9C-44F8-8461-AC62A44F6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DCCCC-B943-4AE6-BE04-AB7B89216501}" type="slidenum">
              <a:rPr lang="ru-RU" smtClean="0"/>
              <a:t>12</a:t>
            </a:fld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968E18E-368E-4698-A9C4-EF82D4E71A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76528" y="1232681"/>
            <a:ext cx="396000" cy="396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F7CE165-606E-4FF6-84F9-CB4F32194D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6605" y="1217694"/>
            <a:ext cx="396000" cy="396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2B6FBC3-55C8-499E-9B7A-0A45D6B87F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227" y="1232681"/>
            <a:ext cx="396000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2583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826E59-01A3-4028-AAF7-68E5AD921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Бизнес-модель</a:t>
            </a:r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D3A6227E-BCAA-451B-9C09-675CC9301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DCCCC-B943-4AE6-BE04-AB7B89216501}" type="slidenum">
              <a:rPr lang="ru-RU" smtClean="0"/>
              <a:t>13</a:t>
            </a:fld>
            <a:endParaRPr lang="ru-RU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7D51C20E-226A-4CD0-AD34-0BA41062A14F}"/>
              </a:ext>
            </a:extLst>
          </p:cNvPr>
          <p:cNvGrpSpPr/>
          <p:nvPr/>
        </p:nvGrpSpPr>
        <p:grpSpPr>
          <a:xfrm>
            <a:off x="346074" y="1015525"/>
            <a:ext cx="11510964" cy="2040191"/>
            <a:chOff x="346074" y="3577452"/>
            <a:chExt cx="11510964" cy="2040191"/>
          </a:xfrm>
        </p:grpSpPr>
        <p:sp>
          <p:nvSpPr>
            <p:cNvPr id="18" name="Прямоугольник: скругленные углы 17">
              <a:extLst>
                <a:ext uri="{FF2B5EF4-FFF2-40B4-BE49-F238E27FC236}">
                  <a16:creationId xmlns:a16="http://schemas.microsoft.com/office/drawing/2014/main" id="{EDD443E6-3B0B-4CDE-88FF-BE758EFC07D6}"/>
                </a:ext>
              </a:extLst>
            </p:cNvPr>
            <p:cNvSpPr/>
            <p:nvPr/>
          </p:nvSpPr>
          <p:spPr>
            <a:xfrm>
              <a:off x="6288450" y="3577452"/>
              <a:ext cx="5568588" cy="2040191"/>
            </a:xfrm>
            <a:prstGeom prst="roundRect">
              <a:avLst>
                <a:gd name="adj" fmla="val 5151"/>
              </a:avLst>
            </a:prstGeom>
            <a:solidFill>
              <a:schemeClr val="accent2">
                <a:lumMod val="20000"/>
                <a:lumOff val="80000"/>
                <a:alpha val="60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Прямоугольник: скругленные углы 17">
              <a:extLst>
                <a:ext uri="{FF2B5EF4-FFF2-40B4-BE49-F238E27FC236}">
                  <a16:creationId xmlns:a16="http://schemas.microsoft.com/office/drawing/2014/main" id="{93B10E8F-AC53-4F8F-A28E-4A9BBB396169}"/>
                </a:ext>
              </a:extLst>
            </p:cNvPr>
            <p:cNvSpPr/>
            <p:nvPr/>
          </p:nvSpPr>
          <p:spPr>
            <a:xfrm>
              <a:off x="346074" y="3577452"/>
              <a:ext cx="5568588" cy="2040191"/>
            </a:xfrm>
            <a:prstGeom prst="roundRect">
              <a:avLst>
                <a:gd name="adj" fmla="val 5151"/>
              </a:avLst>
            </a:prstGeom>
            <a:solidFill>
              <a:schemeClr val="accent2">
                <a:lumMod val="20000"/>
                <a:lumOff val="80000"/>
                <a:alpha val="60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object 4">
              <a:extLst>
                <a:ext uri="{FF2B5EF4-FFF2-40B4-BE49-F238E27FC236}">
                  <a16:creationId xmlns:a16="http://schemas.microsoft.com/office/drawing/2014/main" id="{FF2B99AA-CAB7-4A10-9C23-5D2C00A2BE6D}"/>
                </a:ext>
              </a:extLst>
            </p:cNvPr>
            <p:cNvSpPr txBox="1"/>
            <p:nvPr/>
          </p:nvSpPr>
          <p:spPr>
            <a:xfrm>
              <a:off x="508556" y="4284174"/>
              <a:ext cx="5406107" cy="1089401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3970">
                <a:lnSpc>
                  <a:spcPct val="100000"/>
                </a:lnSpc>
                <a:spcBef>
                  <a:spcPts val="600"/>
                </a:spcBef>
              </a:pPr>
              <a:r>
                <a:rPr lang="ru-RU" sz="1200" dirty="0"/>
                <a:t>Клиенты готовы платить и платят сейчас за качественный продукт, поставляемый в краткие сроки. </a:t>
              </a:r>
            </a:p>
            <a:p>
              <a:pPr marL="13970">
                <a:lnSpc>
                  <a:spcPct val="100000"/>
                </a:lnSpc>
                <a:spcBef>
                  <a:spcPts val="600"/>
                </a:spcBef>
              </a:pPr>
              <a:r>
                <a:rPr lang="ru-RU" sz="1200" dirty="0"/>
                <a:t>В данный момент оплата осуществляется на основании договоров поставки, счетов-договоров и счетов.</a:t>
              </a:r>
            </a:p>
            <a:p>
              <a:pPr marL="13970">
                <a:lnSpc>
                  <a:spcPct val="100000"/>
                </a:lnSpc>
                <a:spcBef>
                  <a:spcPts val="600"/>
                </a:spcBef>
              </a:pPr>
              <a:endParaRPr lang="ru-RU" sz="1200" dirty="0">
                <a:highlight>
                  <a:srgbClr val="FF0000"/>
                </a:highlight>
              </a:endParaRPr>
            </a:p>
          </p:txBody>
        </p:sp>
        <p:sp>
          <p:nvSpPr>
            <p:cNvPr id="11" name="object 4">
              <a:extLst>
                <a:ext uri="{FF2B5EF4-FFF2-40B4-BE49-F238E27FC236}">
                  <a16:creationId xmlns:a16="http://schemas.microsoft.com/office/drawing/2014/main" id="{9ABDF22E-E926-4F35-B2A5-2B3F9781EA86}"/>
                </a:ext>
              </a:extLst>
            </p:cNvPr>
            <p:cNvSpPr txBox="1"/>
            <p:nvPr/>
          </p:nvSpPr>
          <p:spPr>
            <a:xfrm>
              <a:off x="925851" y="3800507"/>
              <a:ext cx="4305906" cy="285591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30480" marR="82550">
                <a:lnSpc>
                  <a:spcPct val="125400"/>
                </a:lnSpc>
              </a:pPr>
              <a:r>
                <a:rPr lang="ru-RU" sz="1600" b="1" dirty="0">
                  <a:ea typeface="Ebrima" panose="02000000000000000000" pitchFamily="2" charset="0"/>
                  <a:cs typeface="Ebrima" panose="02000000000000000000" pitchFamily="2" charset="0"/>
                </a:rPr>
                <a:t>Доходы:</a:t>
              </a:r>
            </a:p>
          </p:txBody>
        </p:sp>
        <p:sp>
          <p:nvSpPr>
            <p:cNvPr id="14" name="object 4">
              <a:extLst>
                <a:ext uri="{FF2B5EF4-FFF2-40B4-BE49-F238E27FC236}">
                  <a16:creationId xmlns:a16="http://schemas.microsoft.com/office/drawing/2014/main" id="{C23A923E-B293-4EC2-977D-B7FFBC9ACF4A}"/>
                </a:ext>
              </a:extLst>
            </p:cNvPr>
            <p:cNvSpPr txBox="1"/>
            <p:nvPr/>
          </p:nvSpPr>
          <p:spPr>
            <a:xfrm>
              <a:off x="6887448" y="3800507"/>
              <a:ext cx="4305906" cy="285591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30480" marR="82550">
                <a:lnSpc>
                  <a:spcPct val="125400"/>
                </a:lnSpc>
              </a:pPr>
              <a:r>
                <a:rPr lang="ru-RU" sz="1600" b="1" dirty="0">
                  <a:ea typeface="Ebrima" panose="02000000000000000000" pitchFamily="2" charset="0"/>
                  <a:cs typeface="Ebrima" panose="02000000000000000000" pitchFamily="2" charset="0"/>
                </a:rPr>
                <a:t>Структура затрат</a:t>
              </a:r>
            </a:p>
          </p:txBody>
        </p:sp>
        <p:sp>
          <p:nvSpPr>
            <p:cNvPr id="17" name="object 4">
              <a:extLst>
                <a:ext uri="{FF2B5EF4-FFF2-40B4-BE49-F238E27FC236}">
                  <a16:creationId xmlns:a16="http://schemas.microsoft.com/office/drawing/2014/main" id="{D6367F10-F48B-4C70-B3C7-D5069E0D20C2}"/>
                </a:ext>
              </a:extLst>
            </p:cNvPr>
            <p:cNvSpPr txBox="1"/>
            <p:nvPr/>
          </p:nvSpPr>
          <p:spPr>
            <a:xfrm>
              <a:off x="6439819" y="4284174"/>
              <a:ext cx="5406107" cy="904735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299720" indent="-285750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ru-RU" sz="1200" dirty="0"/>
                <a:t>Наиболее важные затраты: материалы, в т. ч. реактивы, оборудование, упаковка, затраты на логистику.</a:t>
              </a:r>
            </a:p>
            <a:p>
              <a:pPr marL="299720" indent="-285750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ru-RU" sz="1200" dirty="0"/>
                <a:t>Наиболее затратные ключевые ресурсы  –</a:t>
              </a:r>
              <a:r>
                <a:rPr lang="en-US" sz="1200" dirty="0"/>
                <a:t> </a:t>
              </a:r>
              <a:r>
                <a:rPr lang="ru-RU" sz="1200" dirty="0"/>
                <a:t>реактивы.</a:t>
              </a:r>
            </a:p>
            <a:p>
              <a:pPr marL="299720" indent="-285750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ru-RU" sz="1200" dirty="0"/>
                <a:t>Производство – самый дорогой этап.</a:t>
              </a:r>
            </a:p>
          </p:txBody>
        </p:sp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01F455E7-D5B4-47B0-9E71-5AFB25911B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400343" y="3745302"/>
              <a:ext cx="396000" cy="396000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E8534DA9-9BC2-4925-8413-445B1277AD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62813" y="3745302"/>
              <a:ext cx="396000" cy="396000"/>
            </a:xfrm>
            <a:prstGeom prst="rect">
              <a:avLst/>
            </a:prstGeom>
          </p:spPr>
        </p:pic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269D9472-278B-473C-8E23-5EA3D477913E}"/>
              </a:ext>
            </a:extLst>
          </p:cNvPr>
          <p:cNvGrpSpPr/>
          <p:nvPr/>
        </p:nvGrpSpPr>
        <p:grpSpPr>
          <a:xfrm>
            <a:off x="346074" y="3278770"/>
            <a:ext cx="11510964" cy="3149865"/>
            <a:chOff x="346074" y="1015214"/>
            <a:chExt cx="11510964" cy="3149865"/>
          </a:xfrm>
        </p:grpSpPr>
        <p:sp>
          <p:nvSpPr>
            <p:cNvPr id="3" name="Прямоугольник: скругленные углы 17">
              <a:extLst>
                <a:ext uri="{FF2B5EF4-FFF2-40B4-BE49-F238E27FC236}">
                  <a16:creationId xmlns:a16="http://schemas.microsoft.com/office/drawing/2014/main" id="{F775F15D-0824-46C1-B236-EE064B617243}"/>
                </a:ext>
              </a:extLst>
            </p:cNvPr>
            <p:cNvSpPr/>
            <p:nvPr/>
          </p:nvSpPr>
          <p:spPr>
            <a:xfrm>
              <a:off x="346074" y="1015214"/>
              <a:ext cx="11510964" cy="3149865"/>
            </a:xfrm>
            <a:prstGeom prst="roundRect">
              <a:avLst>
                <a:gd name="adj" fmla="val 5303"/>
              </a:avLst>
            </a:prstGeom>
            <a:solidFill>
              <a:schemeClr val="bg1"/>
            </a:solidFill>
            <a:ln w="63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" name="object 4">
              <a:extLst>
                <a:ext uri="{FF2B5EF4-FFF2-40B4-BE49-F238E27FC236}">
                  <a16:creationId xmlns:a16="http://schemas.microsoft.com/office/drawing/2014/main" id="{0ADB6E7C-4C88-4153-AC93-9D2933C142C5}"/>
                </a:ext>
              </a:extLst>
            </p:cNvPr>
            <p:cNvSpPr txBox="1"/>
            <p:nvPr/>
          </p:nvSpPr>
          <p:spPr>
            <a:xfrm>
              <a:off x="5512157" y="1881027"/>
              <a:ext cx="6120399" cy="1212511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298407" indent="-28575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200" dirty="0"/>
                <a:t>(Potential Available Market) – </a:t>
              </a:r>
              <a:r>
                <a:rPr lang="ru-RU" sz="1200" dirty="0"/>
                <a:t>потенциальный объём рынка;</a:t>
              </a:r>
            </a:p>
            <a:p>
              <a:pPr marL="298407" indent="-28575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ru-RU" sz="1200" dirty="0"/>
                <a:t> (</a:t>
              </a:r>
              <a:r>
                <a:rPr lang="en-US" sz="1200" dirty="0"/>
                <a:t>Total Addressable Market) – </a:t>
              </a:r>
              <a:r>
                <a:rPr lang="ru-RU" sz="1200" dirty="0"/>
                <a:t>общий объём целевого рынка;</a:t>
              </a:r>
            </a:p>
            <a:p>
              <a:pPr marL="298407" indent="-28575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ru-RU" sz="1200" dirty="0"/>
                <a:t>(</a:t>
              </a:r>
              <a:r>
                <a:rPr lang="en-US" sz="1200" dirty="0"/>
                <a:t>Served/Serviceable Available Market) – </a:t>
              </a:r>
              <a:r>
                <a:rPr lang="ru-RU" sz="1200" dirty="0"/>
                <a:t>доступный объём рынка;</a:t>
              </a:r>
            </a:p>
            <a:p>
              <a:pPr marL="298407" indent="-28575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ru-RU" sz="1200" dirty="0"/>
                <a:t>(</a:t>
              </a:r>
              <a:r>
                <a:rPr lang="en-US" sz="1200" dirty="0"/>
                <a:t>Serviceable &amp; Obtainable Market) – </a:t>
              </a:r>
              <a:r>
                <a:rPr lang="ru-RU" sz="1200" dirty="0"/>
                <a:t>реально достижимый объём рынка;</a:t>
              </a:r>
            </a:p>
          </p:txBody>
        </p:sp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AC355214-F6B6-4432-9CD0-651E190346ED}"/>
                </a:ext>
              </a:extLst>
            </p:cNvPr>
            <p:cNvSpPr txBox="1"/>
            <p:nvPr/>
          </p:nvSpPr>
          <p:spPr>
            <a:xfrm>
              <a:off x="925850" y="1163678"/>
              <a:ext cx="5170149" cy="285591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30480" marR="82550">
                <a:lnSpc>
                  <a:spcPct val="125400"/>
                </a:lnSpc>
              </a:pPr>
              <a:r>
                <a:rPr lang="ru-RU" sz="1600" b="1" dirty="0">
                  <a:ea typeface="Ebrima" panose="02000000000000000000" pitchFamily="2" charset="0"/>
                  <a:cs typeface="Ebrima" panose="02000000000000000000" pitchFamily="2" charset="0"/>
                </a:rPr>
                <a:t>Оценка рынка</a:t>
              </a:r>
            </a:p>
          </p:txBody>
        </p:sp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A0EB1133-1D83-4259-B047-2E5A343BD7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77834" y="1161523"/>
              <a:ext cx="396000" cy="396000"/>
            </a:xfrm>
            <a:prstGeom prst="rect">
              <a:avLst/>
            </a:prstGeom>
          </p:spPr>
        </p:pic>
      </p:grp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519CA3B-78E4-4FB7-8E86-A71F2455F11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850" y="3861291"/>
            <a:ext cx="4457808" cy="211642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537C2DB-0DE1-4E02-96BF-04C5AF13DB03}"/>
              </a:ext>
            </a:extLst>
          </p:cNvPr>
          <p:cNvSpPr txBox="1"/>
          <p:nvPr/>
        </p:nvSpPr>
        <p:spPr>
          <a:xfrm>
            <a:off x="3773025" y="3943741"/>
            <a:ext cx="77256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" b="1" spc="45" dirty="0">
                <a:solidFill>
                  <a:schemeClr val="accent2">
                    <a:lumMod val="20000"/>
                    <a:lumOff val="8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PAM</a:t>
            </a:r>
            <a:endParaRPr lang="ru-RU" sz="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E66B7FA-EA8E-4E99-A9CF-EB99516A0862}"/>
              </a:ext>
            </a:extLst>
          </p:cNvPr>
          <p:cNvSpPr txBox="1"/>
          <p:nvPr/>
        </p:nvSpPr>
        <p:spPr>
          <a:xfrm>
            <a:off x="3446062" y="4370683"/>
            <a:ext cx="77256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" b="1" spc="45" dirty="0">
                <a:solidFill>
                  <a:schemeClr val="accent2">
                    <a:lumMod val="20000"/>
                    <a:lumOff val="8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TAM</a:t>
            </a:r>
            <a:endParaRPr lang="ru-RU" sz="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B2BA0F5-BC12-4E5B-8A81-D5ACC32EB17A}"/>
              </a:ext>
            </a:extLst>
          </p:cNvPr>
          <p:cNvSpPr txBox="1"/>
          <p:nvPr/>
        </p:nvSpPr>
        <p:spPr>
          <a:xfrm>
            <a:off x="3119099" y="4819710"/>
            <a:ext cx="77256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" b="1" spc="45" dirty="0">
                <a:solidFill>
                  <a:schemeClr val="accent2">
                    <a:lumMod val="20000"/>
                    <a:lumOff val="8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SAM</a:t>
            </a:r>
            <a:endParaRPr lang="ru-RU" sz="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6141FE6-6EF3-45E8-90A3-849416AA0617}"/>
              </a:ext>
            </a:extLst>
          </p:cNvPr>
          <p:cNvSpPr txBox="1"/>
          <p:nvPr/>
        </p:nvSpPr>
        <p:spPr>
          <a:xfrm>
            <a:off x="2792136" y="5246653"/>
            <a:ext cx="77256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" b="1" spc="45" dirty="0">
                <a:solidFill>
                  <a:schemeClr val="accent2">
                    <a:lumMod val="20000"/>
                    <a:lumOff val="8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SOM</a:t>
            </a:r>
            <a:endParaRPr lang="ru-RU" sz="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F2EEBA0-0629-4715-880E-529C6F765E7D}"/>
              </a:ext>
            </a:extLst>
          </p:cNvPr>
          <p:cNvSpPr txBox="1"/>
          <p:nvPr/>
        </p:nvSpPr>
        <p:spPr>
          <a:xfrm>
            <a:off x="2792136" y="5616473"/>
            <a:ext cx="1800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6343879E-550A-48DE-A637-C994BD245B4F}"/>
              </a:ext>
            </a:extLst>
          </p:cNvPr>
          <p:cNvSpPr/>
          <p:nvPr/>
        </p:nvSpPr>
        <p:spPr>
          <a:xfrm>
            <a:off x="2445256" y="5944745"/>
            <a:ext cx="251050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spc="-5" dirty="0">
                <a:solidFill>
                  <a:schemeClr val="accent2"/>
                </a:solidFill>
                <a:cs typeface="Arial"/>
              </a:rPr>
              <a:t>Прогнозы по развитию рынка на период реализации проекта</a:t>
            </a:r>
            <a:endParaRPr lang="ru-RU" sz="1000" dirty="0">
              <a:solidFill>
                <a:schemeClr val="accent2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CCF1363-7838-426C-93AF-514A09164D36}"/>
              </a:ext>
            </a:extLst>
          </p:cNvPr>
          <p:cNvSpPr txBox="1"/>
          <p:nvPr/>
        </p:nvSpPr>
        <p:spPr>
          <a:xfrm>
            <a:off x="1704474" y="3947541"/>
            <a:ext cx="14630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chemeClr val="bg1"/>
                </a:solidFill>
              </a:rPr>
              <a:t>50</a:t>
            </a:r>
            <a:r>
              <a:rPr lang="en-US" sz="1000" b="1" dirty="0">
                <a:solidFill>
                  <a:schemeClr val="bg1"/>
                </a:solidFill>
              </a:rPr>
              <a:t> </a:t>
            </a:r>
            <a:r>
              <a:rPr lang="ru-RU" sz="1000" b="1" dirty="0">
                <a:solidFill>
                  <a:schemeClr val="bg1"/>
                </a:solidFill>
              </a:rPr>
              <a:t>млн</a:t>
            </a:r>
            <a:r>
              <a:rPr lang="en-US" sz="1000" b="1" dirty="0">
                <a:solidFill>
                  <a:schemeClr val="bg1"/>
                </a:solidFill>
              </a:rPr>
              <a:t> ₽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E9B5A92-9C58-4D9D-92D2-FE5804C2DE0D}"/>
              </a:ext>
            </a:extLst>
          </p:cNvPr>
          <p:cNvSpPr txBox="1"/>
          <p:nvPr/>
        </p:nvSpPr>
        <p:spPr>
          <a:xfrm>
            <a:off x="1704473" y="4361870"/>
            <a:ext cx="14630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chemeClr val="bg1"/>
                </a:solidFill>
              </a:rPr>
              <a:t>25</a:t>
            </a:r>
            <a:r>
              <a:rPr lang="en-US" sz="1000" b="1" dirty="0">
                <a:solidFill>
                  <a:schemeClr val="bg1"/>
                </a:solidFill>
              </a:rPr>
              <a:t> </a:t>
            </a:r>
            <a:r>
              <a:rPr lang="ru-RU" sz="1000" b="1" dirty="0">
                <a:solidFill>
                  <a:schemeClr val="bg1"/>
                </a:solidFill>
              </a:rPr>
              <a:t>млн</a:t>
            </a:r>
            <a:r>
              <a:rPr lang="en-US" sz="1000" b="1" dirty="0">
                <a:solidFill>
                  <a:schemeClr val="bg1"/>
                </a:solidFill>
              </a:rPr>
              <a:t> ₽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CBB36A3-E150-4BFB-8BAD-D2AA90934994}"/>
              </a:ext>
            </a:extLst>
          </p:cNvPr>
          <p:cNvSpPr txBox="1"/>
          <p:nvPr/>
        </p:nvSpPr>
        <p:spPr>
          <a:xfrm>
            <a:off x="1704473" y="4788973"/>
            <a:ext cx="14630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chemeClr val="bg1"/>
                </a:solidFill>
              </a:rPr>
              <a:t>5 млн</a:t>
            </a:r>
            <a:r>
              <a:rPr lang="en-US" sz="1000" b="1" dirty="0">
                <a:solidFill>
                  <a:schemeClr val="bg1"/>
                </a:solidFill>
              </a:rPr>
              <a:t> ₽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3E5A7B6-E6A6-4E5D-A448-0BBF7D056957}"/>
              </a:ext>
            </a:extLst>
          </p:cNvPr>
          <p:cNvSpPr txBox="1"/>
          <p:nvPr/>
        </p:nvSpPr>
        <p:spPr>
          <a:xfrm>
            <a:off x="1698672" y="5230932"/>
            <a:ext cx="14630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chemeClr val="bg1"/>
                </a:solidFill>
              </a:rPr>
              <a:t>3,2</a:t>
            </a:r>
            <a:r>
              <a:rPr lang="en-US" sz="1000" b="1" dirty="0">
                <a:solidFill>
                  <a:schemeClr val="bg1"/>
                </a:solidFill>
              </a:rPr>
              <a:t> </a:t>
            </a:r>
            <a:r>
              <a:rPr lang="ru-RU" sz="1000" b="1" dirty="0">
                <a:solidFill>
                  <a:schemeClr val="bg1"/>
                </a:solidFill>
              </a:rPr>
              <a:t>млн</a:t>
            </a:r>
            <a:r>
              <a:rPr lang="en-US" sz="1000" b="1" dirty="0">
                <a:solidFill>
                  <a:schemeClr val="bg1"/>
                </a:solidFill>
              </a:rPr>
              <a:t> ₽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0D606C7-65F5-444B-BD0C-C3A1F1532770}"/>
              </a:ext>
            </a:extLst>
          </p:cNvPr>
          <p:cNvSpPr txBox="1"/>
          <p:nvPr/>
        </p:nvSpPr>
        <p:spPr>
          <a:xfrm>
            <a:off x="2709982" y="5639786"/>
            <a:ext cx="18821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chemeClr val="bg1"/>
                </a:solidFill>
              </a:rPr>
              <a:t>6,2 млн</a:t>
            </a:r>
            <a:r>
              <a:rPr lang="en-US" sz="1000" b="1" dirty="0">
                <a:solidFill>
                  <a:schemeClr val="bg1"/>
                </a:solidFill>
              </a:rPr>
              <a:t> ₽</a:t>
            </a:r>
            <a:endParaRPr lang="ru-RU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8648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EDD443E6-3B0B-4CDE-88FF-BE758EFC07D6}"/>
              </a:ext>
            </a:extLst>
          </p:cNvPr>
          <p:cNvSpPr/>
          <p:nvPr/>
        </p:nvSpPr>
        <p:spPr>
          <a:xfrm>
            <a:off x="6288450" y="3577452"/>
            <a:ext cx="5568588" cy="2839224"/>
          </a:xfrm>
          <a:prstGeom prst="roundRect">
            <a:avLst>
              <a:gd name="adj" fmla="val 5151"/>
            </a:avLst>
          </a:prstGeom>
          <a:solidFill>
            <a:schemeClr val="bg1">
              <a:alpha val="60000"/>
            </a:schemeClr>
          </a:solidFill>
          <a:ln w="63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: скругленные углы 17">
            <a:extLst>
              <a:ext uri="{FF2B5EF4-FFF2-40B4-BE49-F238E27FC236}">
                <a16:creationId xmlns:a16="http://schemas.microsoft.com/office/drawing/2014/main" id="{93B10E8F-AC53-4F8F-A28E-4A9BBB396169}"/>
              </a:ext>
            </a:extLst>
          </p:cNvPr>
          <p:cNvSpPr/>
          <p:nvPr/>
        </p:nvSpPr>
        <p:spPr>
          <a:xfrm>
            <a:off x="346074" y="3577452"/>
            <a:ext cx="5568588" cy="2839224"/>
          </a:xfrm>
          <a:prstGeom prst="roundRect">
            <a:avLst>
              <a:gd name="adj" fmla="val 5151"/>
            </a:avLst>
          </a:prstGeom>
          <a:solidFill>
            <a:schemeClr val="bg1">
              <a:alpha val="60000"/>
            </a:schemeClr>
          </a:solidFill>
          <a:ln w="63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826E59-01A3-4028-AAF7-68E5AD921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Текущие результаты проекта и планы</a:t>
            </a:r>
          </a:p>
        </p:txBody>
      </p:sp>
      <p:sp>
        <p:nvSpPr>
          <p:cNvPr id="3" name="Прямоугольник: скругленные углы 17">
            <a:extLst>
              <a:ext uri="{FF2B5EF4-FFF2-40B4-BE49-F238E27FC236}">
                <a16:creationId xmlns:a16="http://schemas.microsoft.com/office/drawing/2014/main" id="{F775F15D-0824-46C1-B236-EE064B617243}"/>
              </a:ext>
            </a:extLst>
          </p:cNvPr>
          <p:cNvSpPr/>
          <p:nvPr/>
        </p:nvSpPr>
        <p:spPr>
          <a:xfrm>
            <a:off x="315073" y="1015215"/>
            <a:ext cx="11510964" cy="2265333"/>
          </a:xfrm>
          <a:prstGeom prst="roundRect">
            <a:avLst>
              <a:gd name="adj" fmla="val 9908"/>
            </a:avLst>
          </a:prstGeom>
          <a:solidFill>
            <a:schemeClr val="accent4">
              <a:lumMod val="20000"/>
              <a:lumOff val="8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0ADB6E7C-4C88-4153-AC93-9D2933C142C5}"/>
              </a:ext>
            </a:extLst>
          </p:cNvPr>
          <p:cNvSpPr txBox="1"/>
          <p:nvPr/>
        </p:nvSpPr>
        <p:spPr>
          <a:xfrm>
            <a:off x="508555" y="1616547"/>
            <a:ext cx="11124001" cy="1027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57">
              <a:spcBef>
                <a:spcPts val="600"/>
              </a:spcBef>
            </a:pPr>
            <a:r>
              <a:rPr lang="ru-RU" sz="1400" dirty="0"/>
              <a:t>Выручка за 2024 г. составила 1 636 780 р., планируемые показатели на 2025 г. – 3 273 560 р.</a:t>
            </a:r>
          </a:p>
          <a:p>
            <a:pPr marL="12657">
              <a:spcBef>
                <a:spcPts val="600"/>
              </a:spcBef>
            </a:pPr>
            <a:endParaRPr lang="ru-RU" sz="1400" dirty="0"/>
          </a:p>
          <a:p>
            <a:pPr marL="12657">
              <a:spcBef>
                <a:spcPts val="600"/>
              </a:spcBef>
            </a:pPr>
            <a:r>
              <a:rPr lang="ru-RU" sz="1400" dirty="0"/>
              <a:t>2023-2024 г – изучение рынка, разработка и оптимизация технологии производства</a:t>
            </a:r>
            <a:r>
              <a:rPr lang="en-US" sz="1400" dirty="0"/>
              <a:t>;</a:t>
            </a:r>
            <a:r>
              <a:rPr lang="ru-RU" sz="1400" dirty="0"/>
              <a:t> с 2024 г – первые продажи </a:t>
            </a:r>
            <a:r>
              <a:rPr lang="en-US" sz="1400" dirty="0"/>
              <a:t>SC Powder,</a:t>
            </a:r>
            <a:r>
              <a:rPr lang="ru-RU" sz="1400" dirty="0"/>
              <a:t> формирование клиентской базы, разработка стратегии маркетинга.</a:t>
            </a: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AC355214-F6B6-4432-9CD0-651E190346ED}"/>
              </a:ext>
            </a:extLst>
          </p:cNvPr>
          <p:cNvSpPr txBox="1"/>
          <p:nvPr/>
        </p:nvSpPr>
        <p:spPr>
          <a:xfrm>
            <a:off x="925850" y="1163678"/>
            <a:ext cx="5170149" cy="2855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480" marR="82550">
              <a:lnSpc>
                <a:spcPct val="125400"/>
              </a:lnSpc>
            </a:pPr>
            <a:r>
              <a:rPr lang="ru-RU" sz="1600" b="1" dirty="0">
                <a:ea typeface="Ebrima" panose="02000000000000000000" pitchFamily="2" charset="0"/>
                <a:cs typeface="Ebrima" panose="02000000000000000000" pitchFamily="2" charset="0"/>
              </a:rPr>
              <a:t>Результат</a:t>
            </a: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FF2B99AA-CAB7-4A10-9C23-5D2C00A2BE6D}"/>
              </a:ext>
            </a:extLst>
          </p:cNvPr>
          <p:cNvSpPr txBox="1"/>
          <p:nvPr/>
        </p:nvSpPr>
        <p:spPr>
          <a:xfrm>
            <a:off x="508556" y="4433619"/>
            <a:ext cx="5406107" cy="105862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200" dirty="0"/>
              <a:t>Приведите информацию о цене реализации вашего решения в зависимости от его стадии</a:t>
            </a:r>
          </a:p>
          <a:p>
            <a:pPr marL="29972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/>
              <a:t>Срок реализации проекта – 1 год (2025);</a:t>
            </a:r>
          </a:p>
          <a:p>
            <a:pPr marL="29972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/>
              <a:t>Срок окупаемости проекта – 1 год (2025).</a:t>
            </a: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9ABDF22E-E926-4F35-B2A5-2B3F9781EA86}"/>
              </a:ext>
            </a:extLst>
          </p:cNvPr>
          <p:cNvSpPr txBox="1"/>
          <p:nvPr/>
        </p:nvSpPr>
        <p:spPr>
          <a:xfrm>
            <a:off x="925850" y="3800507"/>
            <a:ext cx="4988811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480" marR="82550"/>
            <a:r>
              <a:rPr lang="ru-RU" sz="1600" b="1" dirty="0">
                <a:ea typeface="Ebrima" panose="02000000000000000000" pitchFamily="2" charset="0"/>
                <a:cs typeface="Ebrima" panose="02000000000000000000" pitchFamily="2" charset="0"/>
              </a:rPr>
              <a:t>Что вам сейчас нужно для эффективной реализации проекта?</a:t>
            </a:r>
          </a:p>
        </p:txBody>
      </p:sp>
      <p:sp>
        <p:nvSpPr>
          <p:cNvPr id="14" name="object 4">
            <a:extLst>
              <a:ext uri="{FF2B5EF4-FFF2-40B4-BE49-F238E27FC236}">
                <a16:creationId xmlns:a16="http://schemas.microsoft.com/office/drawing/2014/main" id="{C23A923E-B293-4EC2-977D-B7FFBC9ACF4A}"/>
              </a:ext>
            </a:extLst>
          </p:cNvPr>
          <p:cNvSpPr txBox="1"/>
          <p:nvPr/>
        </p:nvSpPr>
        <p:spPr>
          <a:xfrm>
            <a:off x="6887448" y="3800507"/>
            <a:ext cx="4305906" cy="2855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480" marR="82550">
              <a:lnSpc>
                <a:spcPct val="125400"/>
              </a:lnSpc>
            </a:pPr>
            <a:r>
              <a:rPr lang="ru-RU" sz="1600" b="1" dirty="0">
                <a:ea typeface="Ebrima" panose="02000000000000000000" pitchFamily="2" charset="0"/>
                <a:cs typeface="Ebrima" panose="02000000000000000000" pitchFamily="2" charset="0"/>
              </a:rPr>
              <a:t>План реализации</a:t>
            </a:r>
          </a:p>
        </p:txBody>
      </p:sp>
      <p:sp>
        <p:nvSpPr>
          <p:cNvPr id="17" name="object 4">
            <a:extLst>
              <a:ext uri="{FF2B5EF4-FFF2-40B4-BE49-F238E27FC236}">
                <a16:creationId xmlns:a16="http://schemas.microsoft.com/office/drawing/2014/main" id="{D6367F10-F48B-4C70-B3C7-D5069E0D20C2}"/>
              </a:ext>
            </a:extLst>
          </p:cNvPr>
          <p:cNvSpPr txBox="1"/>
          <p:nvPr/>
        </p:nvSpPr>
        <p:spPr>
          <a:xfrm>
            <a:off x="6439820" y="4305132"/>
            <a:ext cx="5386218" cy="161262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72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/>
              <a:t>По данному проекту планируется дальнейшая реализация продукта, масштабирование производства и расширение линейки. </a:t>
            </a:r>
          </a:p>
          <a:p>
            <a:pPr marL="29972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/>
              <a:t>Прогноз по продажам: 2025 год – 5 000 г, 2026 – 7 000 г, 2027 – 10 000 г. </a:t>
            </a:r>
          </a:p>
          <a:p>
            <a:pPr marL="29972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/>
              <a:t>Инвестиции будут направлены на закупку реактивов, оборудования, затраты на маркетинг.</a:t>
            </a:r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D3A6227E-BCAA-451B-9C09-675CC9301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DCCCC-B943-4AE6-BE04-AB7B89216501}" type="slidenum">
              <a:rPr lang="ru-RU" smtClean="0"/>
              <a:t>14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0F07676-7E22-48FB-BA6F-FB1A31679A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8499" y="1167758"/>
            <a:ext cx="396000" cy="3960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4E84251-9B5C-43B4-B12E-2993F390FF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8499" y="3800507"/>
            <a:ext cx="396000" cy="39600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BF9E4D3-E538-4737-9DA3-442267DC47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89949" y="3745302"/>
            <a:ext cx="396000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7127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C97B0171-938D-4455-8950-F533250A590F}"/>
              </a:ext>
            </a:extLst>
          </p:cNvPr>
          <p:cNvGrpSpPr/>
          <p:nvPr/>
        </p:nvGrpSpPr>
        <p:grpSpPr>
          <a:xfrm>
            <a:off x="9206957" y="1468938"/>
            <a:ext cx="2098701" cy="3500449"/>
            <a:chOff x="346076" y="2228482"/>
            <a:chExt cx="2098701" cy="3500449"/>
          </a:xfrm>
        </p:grpSpPr>
        <p:sp>
          <p:nvSpPr>
            <p:cNvPr id="57" name="Прямоугольник: скругленные углы 56">
              <a:extLst>
                <a:ext uri="{FF2B5EF4-FFF2-40B4-BE49-F238E27FC236}">
                  <a16:creationId xmlns:a16="http://schemas.microsoft.com/office/drawing/2014/main" id="{060101D4-8A8F-4D1D-96E5-4E3471E66E63}"/>
                </a:ext>
              </a:extLst>
            </p:cNvPr>
            <p:cNvSpPr/>
            <p:nvPr/>
          </p:nvSpPr>
          <p:spPr>
            <a:xfrm>
              <a:off x="346076" y="2228482"/>
              <a:ext cx="2079848" cy="3472408"/>
            </a:xfrm>
            <a:prstGeom prst="roundRect">
              <a:avLst>
                <a:gd name="adj" fmla="val 8971"/>
              </a:avLst>
            </a:prstGeom>
            <a:solidFill>
              <a:schemeClr val="bg1">
                <a:alpha val="10000"/>
              </a:schemeClr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alpha val="14000"/>
                    </a:schemeClr>
                  </a:gs>
                </a:gsLst>
                <a:lin ang="4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8" name="Группа 57">
              <a:extLst>
                <a:ext uri="{FF2B5EF4-FFF2-40B4-BE49-F238E27FC236}">
                  <a16:creationId xmlns:a16="http://schemas.microsoft.com/office/drawing/2014/main" id="{FA0E9444-A8F2-4D87-890E-BE851023743C}"/>
                </a:ext>
              </a:extLst>
            </p:cNvPr>
            <p:cNvGrpSpPr/>
            <p:nvPr/>
          </p:nvGrpSpPr>
          <p:grpSpPr>
            <a:xfrm>
              <a:off x="364928" y="4074523"/>
              <a:ext cx="2079849" cy="1654408"/>
              <a:chOff x="612664" y="2685990"/>
              <a:chExt cx="1800000" cy="1654408"/>
            </a:xfrm>
          </p:grpSpPr>
          <p:sp>
            <p:nvSpPr>
              <p:cNvPr id="60" name="Прямоугольник 59">
                <a:extLst>
                  <a:ext uri="{FF2B5EF4-FFF2-40B4-BE49-F238E27FC236}">
                    <a16:creationId xmlns:a16="http://schemas.microsoft.com/office/drawing/2014/main" id="{24724E65-D09E-4110-866B-09EEAB3DC8C7}"/>
                  </a:ext>
                </a:extLst>
              </p:cNvPr>
              <p:cNvSpPr/>
              <p:nvPr/>
            </p:nvSpPr>
            <p:spPr>
              <a:xfrm>
                <a:off x="612664" y="2986181"/>
                <a:ext cx="1800000" cy="13542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ts val="600"/>
                  </a:spcBef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ru-RU" sz="1200" dirty="0">
                    <a:solidFill>
                      <a:schemeClr val="bg1"/>
                    </a:solidFill>
                  </a:rPr>
                  <a:t>Технический руководитель, директор ЦНР ООО «СК»</a:t>
                </a:r>
              </a:p>
              <a:p>
                <a:pPr fontAlgn="base">
                  <a:spcBef>
                    <a:spcPts val="600"/>
                  </a:spcBef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ru-RU" sz="1200" dirty="0">
                    <a:solidFill>
                      <a:schemeClr val="bg1"/>
                    </a:solidFill>
                  </a:rPr>
                  <a:t>Технология и производство</a:t>
                </a:r>
              </a:p>
            </p:txBody>
          </p:sp>
          <p:sp>
            <p:nvSpPr>
              <p:cNvPr id="61" name="Прямоугольник 60">
                <a:extLst>
                  <a:ext uri="{FF2B5EF4-FFF2-40B4-BE49-F238E27FC236}">
                    <a16:creationId xmlns:a16="http://schemas.microsoft.com/office/drawing/2014/main" id="{C6280E7A-EA81-435C-B6E9-907FC88FCAB7}"/>
                  </a:ext>
                </a:extLst>
              </p:cNvPr>
              <p:cNvSpPr/>
              <p:nvPr/>
            </p:nvSpPr>
            <p:spPr>
              <a:xfrm>
                <a:off x="612664" y="2685990"/>
                <a:ext cx="1800000" cy="3093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ru-RU" sz="1400" b="1" dirty="0">
                    <a:solidFill>
                      <a:schemeClr val="bg1"/>
                    </a:solidFill>
                  </a:rPr>
                  <a:t>Суворова А.В.</a:t>
                </a:r>
              </a:p>
            </p:txBody>
          </p:sp>
        </p:grpSp>
        <p:sp>
          <p:nvSpPr>
            <p:cNvPr id="59" name="Овал 58">
              <a:extLst>
                <a:ext uri="{FF2B5EF4-FFF2-40B4-BE49-F238E27FC236}">
                  <a16:creationId xmlns:a16="http://schemas.microsoft.com/office/drawing/2014/main" id="{C0F061F7-9E35-427C-835F-1F47A42D1081}"/>
                </a:ext>
              </a:extLst>
            </p:cNvPr>
            <p:cNvSpPr/>
            <p:nvPr/>
          </p:nvSpPr>
          <p:spPr>
            <a:xfrm>
              <a:off x="542158" y="2366219"/>
              <a:ext cx="1687681" cy="1687681"/>
            </a:xfrm>
            <a:prstGeom prst="ellipse">
              <a:avLst/>
            </a:prstGeom>
            <a:solidFill>
              <a:schemeClr val="bg1">
                <a:alpha val="21000"/>
              </a:schemeClr>
            </a:solidFill>
            <a:ln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4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4B5BE263-AD36-4988-B0EB-22874E76E0A4}"/>
              </a:ext>
            </a:extLst>
          </p:cNvPr>
          <p:cNvGrpSpPr/>
          <p:nvPr/>
        </p:nvGrpSpPr>
        <p:grpSpPr>
          <a:xfrm>
            <a:off x="654510" y="1468938"/>
            <a:ext cx="2079853" cy="3472407"/>
            <a:chOff x="346071" y="2228481"/>
            <a:chExt cx="2079853" cy="3472408"/>
          </a:xfrm>
        </p:grpSpPr>
        <p:sp>
          <p:nvSpPr>
            <p:cNvPr id="14" name="Прямоугольник: скругленные углы 13">
              <a:extLst>
                <a:ext uri="{FF2B5EF4-FFF2-40B4-BE49-F238E27FC236}">
                  <a16:creationId xmlns:a16="http://schemas.microsoft.com/office/drawing/2014/main" id="{FF25D0D8-8739-47DE-ABF8-3DDB9E749DCC}"/>
                </a:ext>
              </a:extLst>
            </p:cNvPr>
            <p:cNvSpPr/>
            <p:nvPr/>
          </p:nvSpPr>
          <p:spPr>
            <a:xfrm>
              <a:off x="346076" y="2228481"/>
              <a:ext cx="2079848" cy="3472408"/>
            </a:xfrm>
            <a:prstGeom prst="roundRect">
              <a:avLst>
                <a:gd name="adj" fmla="val 8971"/>
              </a:avLst>
            </a:prstGeom>
            <a:solidFill>
              <a:schemeClr val="bg1">
                <a:alpha val="10000"/>
              </a:schemeClr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alpha val="14000"/>
                    </a:schemeClr>
                  </a:gs>
                </a:gsLst>
                <a:lin ang="4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id="{8D00667A-E17E-4B7C-BE38-CEFD56B873ED}"/>
                </a:ext>
              </a:extLst>
            </p:cNvPr>
            <p:cNvGrpSpPr/>
            <p:nvPr/>
          </p:nvGrpSpPr>
          <p:grpSpPr>
            <a:xfrm>
              <a:off x="346071" y="4082767"/>
              <a:ext cx="2079850" cy="1507779"/>
              <a:chOff x="596344" y="2694234"/>
              <a:chExt cx="1800001" cy="1507779"/>
            </a:xfrm>
          </p:grpSpPr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C53F8D36-C704-4298-9FFB-A4659442245A}"/>
                  </a:ext>
                </a:extLst>
              </p:cNvPr>
              <p:cNvSpPr/>
              <p:nvPr/>
            </p:nvSpPr>
            <p:spPr>
              <a:xfrm>
                <a:off x="596345" y="3032462"/>
                <a:ext cx="1800000" cy="11695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ts val="600"/>
                  </a:spcBef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ru-RU" sz="1200" dirty="0">
                    <a:solidFill>
                      <a:schemeClr val="bg1"/>
                    </a:solidFill>
                  </a:rPr>
                  <a:t>Автор проекта, генеральный директор ООО «СК»</a:t>
                </a:r>
              </a:p>
              <a:p>
                <a:pPr fontAlgn="base">
                  <a:spcBef>
                    <a:spcPts val="600"/>
                  </a:spcBef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ru-RU" sz="1200" dirty="0">
                    <a:solidFill>
                      <a:schemeClr val="bg1"/>
                    </a:solidFill>
                  </a:rPr>
                  <a:t>Руководитель направления</a:t>
                </a:r>
              </a:p>
            </p:txBody>
          </p:sp>
          <p:sp>
            <p:nvSpPr>
              <p:cNvPr id="22" name="Прямоугольник 21">
                <a:extLst>
                  <a:ext uri="{FF2B5EF4-FFF2-40B4-BE49-F238E27FC236}">
                    <a16:creationId xmlns:a16="http://schemas.microsoft.com/office/drawing/2014/main" id="{D4DFC4FD-4440-4475-8B53-9285E78C0BB4}"/>
                  </a:ext>
                </a:extLst>
              </p:cNvPr>
              <p:cNvSpPr/>
              <p:nvPr/>
            </p:nvSpPr>
            <p:spPr>
              <a:xfrm>
                <a:off x="596344" y="2694234"/>
                <a:ext cx="1800000" cy="3093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ru-RU" sz="1400" b="1" dirty="0">
                    <a:solidFill>
                      <a:schemeClr val="bg1"/>
                    </a:solidFill>
                  </a:rPr>
                  <a:t>Полуянов А.М.</a:t>
                </a:r>
              </a:p>
            </p:txBody>
          </p:sp>
        </p:grpSp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F7F1034D-8B0F-4254-8CAB-44BC36FBADB2}"/>
                </a:ext>
              </a:extLst>
            </p:cNvPr>
            <p:cNvSpPr/>
            <p:nvPr/>
          </p:nvSpPr>
          <p:spPr>
            <a:xfrm>
              <a:off x="542158" y="2366219"/>
              <a:ext cx="1687681" cy="1687681"/>
            </a:xfrm>
            <a:prstGeom prst="ellipse">
              <a:avLst/>
            </a:prstGeom>
            <a:solidFill>
              <a:schemeClr val="bg1">
                <a:alpha val="21000"/>
              </a:schemeClr>
            </a:solidFill>
            <a:ln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4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C2E5BBDA-3C17-4470-9D97-F7F96CFC3A44}"/>
              </a:ext>
            </a:extLst>
          </p:cNvPr>
          <p:cNvGrpSpPr/>
          <p:nvPr/>
        </p:nvGrpSpPr>
        <p:grpSpPr>
          <a:xfrm>
            <a:off x="6436513" y="1468938"/>
            <a:ext cx="2098703" cy="3472408"/>
            <a:chOff x="346073" y="2228482"/>
            <a:chExt cx="2098703" cy="3472408"/>
          </a:xfrm>
        </p:grpSpPr>
        <p:sp>
          <p:nvSpPr>
            <p:cNvPr id="51" name="Прямоугольник: скругленные углы 50">
              <a:extLst>
                <a:ext uri="{FF2B5EF4-FFF2-40B4-BE49-F238E27FC236}">
                  <a16:creationId xmlns:a16="http://schemas.microsoft.com/office/drawing/2014/main" id="{3D319942-55F6-4445-9776-AAC039B04EEC}"/>
                </a:ext>
              </a:extLst>
            </p:cNvPr>
            <p:cNvSpPr/>
            <p:nvPr/>
          </p:nvSpPr>
          <p:spPr>
            <a:xfrm>
              <a:off x="346076" y="2228482"/>
              <a:ext cx="2079848" cy="3472408"/>
            </a:xfrm>
            <a:prstGeom prst="roundRect">
              <a:avLst>
                <a:gd name="adj" fmla="val 8971"/>
              </a:avLst>
            </a:prstGeom>
            <a:solidFill>
              <a:schemeClr val="bg1">
                <a:alpha val="10000"/>
              </a:schemeClr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alpha val="14000"/>
                    </a:schemeClr>
                  </a:gs>
                </a:gsLst>
                <a:lin ang="4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2" name="Группа 51">
              <a:extLst>
                <a:ext uri="{FF2B5EF4-FFF2-40B4-BE49-F238E27FC236}">
                  <a16:creationId xmlns:a16="http://schemas.microsoft.com/office/drawing/2014/main" id="{B94B5C53-6968-4528-857A-0F263DB18551}"/>
                </a:ext>
              </a:extLst>
            </p:cNvPr>
            <p:cNvGrpSpPr/>
            <p:nvPr/>
          </p:nvGrpSpPr>
          <p:grpSpPr>
            <a:xfrm>
              <a:off x="346073" y="4082767"/>
              <a:ext cx="2098703" cy="1507779"/>
              <a:chOff x="596346" y="2694234"/>
              <a:chExt cx="1816317" cy="1507779"/>
            </a:xfrm>
          </p:grpSpPr>
          <p:sp>
            <p:nvSpPr>
              <p:cNvPr id="54" name="Прямоугольник 53">
                <a:extLst>
                  <a:ext uri="{FF2B5EF4-FFF2-40B4-BE49-F238E27FC236}">
                    <a16:creationId xmlns:a16="http://schemas.microsoft.com/office/drawing/2014/main" id="{0778A074-2DA0-4EA5-A3BC-20F94E3773FE}"/>
                  </a:ext>
                </a:extLst>
              </p:cNvPr>
              <p:cNvSpPr/>
              <p:nvPr/>
            </p:nvSpPr>
            <p:spPr>
              <a:xfrm>
                <a:off x="596346" y="3032462"/>
                <a:ext cx="1800000" cy="11695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ts val="600"/>
                  </a:spcBef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ru-RU" sz="1200" dirty="0">
                    <a:solidFill>
                      <a:schemeClr val="bg1"/>
                    </a:solidFill>
                  </a:rPr>
                  <a:t>Руководитель проектного офиса ООО «СК»</a:t>
                </a:r>
              </a:p>
              <a:p>
                <a:pPr fontAlgn="base">
                  <a:spcBef>
                    <a:spcPts val="600"/>
                  </a:spcBef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ru-RU" sz="1200" dirty="0">
                    <a:solidFill>
                      <a:schemeClr val="bg1"/>
                    </a:solidFill>
                  </a:rPr>
                  <a:t>Маркетинг и распространение </a:t>
                </a:r>
              </a:p>
            </p:txBody>
          </p:sp>
          <p:sp>
            <p:nvSpPr>
              <p:cNvPr id="55" name="Прямоугольник 54">
                <a:extLst>
                  <a:ext uri="{FF2B5EF4-FFF2-40B4-BE49-F238E27FC236}">
                    <a16:creationId xmlns:a16="http://schemas.microsoft.com/office/drawing/2014/main" id="{B4662063-2C1E-46D1-A6A7-E329D159589B}"/>
                  </a:ext>
                </a:extLst>
              </p:cNvPr>
              <p:cNvSpPr/>
              <p:nvPr/>
            </p:nvSpPr>
            <p:spPr>
              <a:xfrm>
                <a:off x="612663" y="2694234"/>
                <a:ext cx="1800000" cy="3093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ru-RU" sz="1400" b="1" dirty="0">
                    <a:solidFill>
                      <a:schemeClr val="bg1"/>
                    </a:solidFill>
                  </a:rPr>
                  <a:t>Крамаренко О.С.</a:t>
                </a:r>
              </a:p>
            </p:txBody>
          </p:sp>
        </p:grpSp>
        <p:sp>
          <p:nvSpPr>
            <p:cNvPr id="53" name="Овал 52">
              <a:extLst>
                <a:ext uri="{FF2B5EF4-FFF2-40B4-BE49-F238E27FC236}">
                  <a16:creationId xmlns:a16="http://schemas.microsoft.com/office/drawing/2014/main" id="{A65B90A9-8872-4AC7-83B3-C8957645B9C7}"/>
                </a:ext>
              </a:extLst>
            </p:cNvPr>
            <p:cNvSpPr/>
            <p:nvPr/>
          </p:nvSpPr>
          <p:spPr>
            <a:xfrm>
              <a:off x="542158" y="2366219"/>
              <a:ext cx="1687681" cy="1687681"/>
            </a:xfrm>
            <a:prstGeom prst="ellipse">
              <a:avLst/>
            </a:prstGeom>
            <a:solidFill>
              <a:schemeClr val="bg1">
                <a:alpha val="21000"/>
              </a:schemeClr>
            </a:solidFill>
            <a:ln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4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4D6FEE0B-FFAF-48F7-86AA-B65AF79ED856}"/>
              </a:ext>
            </a:extLst>
          </p:cNvPr>
          <p:cNvGrpSpPr/>
          <p:nvPr/>
        </p:nvGrpSpPr>
        <p:grpSpPr>
          <a:xfrm>
            <a:off x="3542213" y="1468938"/>
            <a:ext cx="2083150" cy="3472408"/>
            <a:chOff x="342774" y="2228482"/>
            <a:chExt cx="2083150" cy="3472408"/>
          </a:xfrm>
        </p:grpSpPr>
        <p:sp>
          <p:nvSpPr>
            <p:cNvPr id="45" name="Прямоугольник: скругленные углы 44">
              <a:extLst>
                <a:ext uri="{FF2B5EF4-FFF2-40B4-BE49-F238E27FC236}">
                  <a16:creationId xmlns:a16="http://schemas.microsoft.com/office/drawing/2014/main" id="{C82E9F12-2DE1-4022-80C5-BDFA003A40DD}"/>
                </a:ext>
              </a:extLst>
            </p:cNvPr>
            <p:cNvSpPr/>
            <p:nvPr/>
          </p:nvSpPr>
          <p:spPr>
            <a:xfrm>
              <a:off x="346076" y="2228482"/>
              <a:ext cx="2079848" cy="3472408"/>
            </a:xfrm>
            <a:prstGeom prst="roundRect">
              <a:avLst>
                <a:gd name="adj" fmla="val 8971"/>
              </a:avLst>
            </a:prstGeom>
            <a:solidFill>
              <a:schemeClr val="bg1">
                <a:alpha val="10000"/>
              </a:schemeClr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alpha val="14000"/>
                    </a:schemeClr>
                  </a:gs>
                </a:gsLst>
                <a:lin ang="4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6" name="Группа 45">
              <a:extLst>
                <a:ext uri="{FF2B5EF4-FFF2-40B4-BE49-F238E27FC236}">
                  <a16:creationId xmlns:a16="http://schemas.microsoft.com/office/drawing/2014/main" id="{6D49D130-3E3C-4D76-84E0-498B9AFE1CD5}"/>
                </a:ext>
              </a:extLst>
            </p:cNvPr>
            <p:cNvGrpSpPr/>
            <p:nvPr/>
          </p:nvGrpSpPr>
          <p:grpSpPr>
            <a:xfrm>
              <a:off x="342774" y="4069205"/>
              <a:ext cx="2083149" cy="1497455"/>
              <a:chOff x="593491" y="2680672"/>
              <a:chExt cx="1802856" cy="1497455"/>
            </a:xfrm>
          </p:grpSpPr>
          <p:sp>
            <p:nvSpPr>
              <p:cNvPr id="48" name="Прямоугольник 47">
                <a:extLst>
                  <a:ext uri="{FF2B5EF4-FFF2-40B4-BE49-F238E27FC236}">
                    <a16:creationId xmlns:a16="http://schemas.microsoft.com/office/drawing/2014/main" id="{82A0115A-AB27-4F7B-B381-B096261F673F}"/>
                  </a:ext>
                </a:extLst>
              </p:cNvPr>
              <p:cNvSpPr/>
              <p:nvPr/>
            </p:nvSpPr>
            <p:spPr>
              <a:xfrm>
                <a:off x="593491" y="3008576"/>
                <a:ext cx="1800000" cy="11695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ru-RU" sz="1200" dirty="0">
                    <a:solidFill>
                      <a:schemeClr val="bg1"/>
                    </a:solidFill>
                  </a:rPr>
                  <a:t>1. Заведующий лабораторией ООО «СК»</a:t>
                </a:r>
              </a:p>
              <a:p>
                <a:pPr fontAlgn="base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ru-RU" sz="1200" dirty="0">
                    <a:solidFill>
                      <a:schemeClr val="bg1"/>
                    </a:solidFill>
                  </a:rPr>
                  <a:t>2. Оценка качества готового продукта</a:t>
                </a:r>
              </a:p>
            </p:txBody>
          </p:sp>
          <p:sp>
            <p:nvSpPr>
              <p:cNvPr id="49" name="Прямоугольник 48">
                <a:extLst>
                  <a:ext uri="{FF2B5EF4-FFF2-40B4-BE49-F238E27FC236}">
                    <a16:creationId xmlns:a16="http://schemas.microsoft.com/office/drawing/2014/main" id="{12F9C35B-440E-446F-812F-6658775F6F9C}"/>
                  </a:ext>
                </a:extLst>
              </p:cNvPr>
              <p:cNvSpPr/>
              <p:nvPr/>
            </p:nvSpPr>
            <p:spPr>
              <a:xfrm>
                <a:off x="596347" y="2680672"/>
                <a:ext cx="1800000" cy="3093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ru-RU" sz="1400" b="1" dirty="0">
                    <a:solidFill>
                      <a:schemeClr val="bg1"/>
                    </a:solidFill>
                  </a:rPr>
                  <a:t>Медведев Ю.В.</a:t>
                </a:r>
              </a:p>
            </p:txBody>
          </p:sp>
        </p:grpSp>
        <p:sp>
          <p:nvSpPr>
            <p:cNvPr id="47" name="Овал 46">
              <a:extLst>
                <a:ext uri="{FF2B5EF4-FFF2-40B4-BE49-F238E27FC236}">
                  <a16:creationId xmlns:a16="http://schemas.microsoft.com/office/drawing/2014/main" id="{0B216AB0-FE46-4C09-87F5-CDB0FC8AAB91}"/>
                </a:ext>
              </a:extLst>
            </p:cNvPr>
            <p:cNvSpPr/>
            <p:nvPr/>
          </p:nvSpPr>
          <p:spPr>
            <a:xfrm>
              <a:off x="542158" y="2366219"/>
              <a:ext cx="1687681" cy="1687681"/>
            </a:xfrm>
            <a:prstGeom prst="ellipse">
              <a:avLst/>
            </a:prstGeom>
            <a:solidFill>
              <a:schemeClr val="bg1">
                <a:alpha val="21000"/>
              </a:schemeClr>
            </a:solidFill>
            <a:ln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4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7" name="Номер слайда 26">
            <a:extLst>
              <a:ext uri="{FF2B5EF4-FFF2-40B4-BE49-F238E27FC236}">
                <a16:creationId xmlns:a16="http://schemas.microsoft.com/office/drawing/2014/main" id="{151566C9-25F6-4620-A736-BA5D60546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DCCCC-B943-4AE6-BE04-AB7B89216501}" type="slidenum">
              <a:rPr lang="ru-RU" smtClean="0">
                <a:solidFill>
                  <a:schemeClr val="bg1">
                    <a:lumMod val="95000"/>
                  </a:schemeClr>
                </a:solidFill>
              </a:rPr>
              <a:t>15</a:t>
            </a:fld>
            <a:endParaRPr lang="ru-RU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B3E4E5-09C3-41F5-B1FD-05CA04D57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solidFill>
                  <a:schemeClr val="bg1"/>
                </a:solidFill>
              </a:rPr>
              <a:t>Команда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5CB7FC5-509F-4F32-E52D-76B03900946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8" b="8178"/>
          <a:stretch>
            <a:fillRect/>
          </a:stretch>
        </p:blipFill>
        <p:spPr>
          <a:xfrm>
            <a:off x="3749675" y="1600200"/>
            <a:ext cx="1687513" cy="1687513"/>
          </a:xfr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B54E1C64-8E39-CDE0-D292-9F130539FEC1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7" r="3537"/>
          <a:stretch>
            <a:fillRect/>
          </a:stretch>
        </p:blipFill>
        <p:spPr>
          <a:xfrm>
            <a:off x="9402763" y="1606550"/>
            <a:ext cx="1689100" cy="1687513"/>
          </a:xfr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1126DA9-142A-495A-9692-A0CA86922C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888" y="351255"/>
            <a:ext cx="994684" cy="48475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C253D5A4-9193-08E8-13AF-55764079747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" r="615"/>
          <a:stretch>
            <a:fillRect/>
          </a:stretch>
        </p:blipFill>
        <p:spPr>
          <a:xfrm>
            <a:off x="858076" y="1600033"/>
            <a:ext cx="1688280" cy="1687680"/>
          </a:xfr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5CB8CFC-F123-FF6D-EE95-8D7FFB3A7E8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" b="170"/>
          <a:stretch>
            <a:fillRect/>
          </a:stretch>
        </p:blipFill>
        <p:spPr>
          <a:xfrm>
            <a:off x="6641425" y="1611108"/>
            <a:ext cx="1688280" cy="1687680"/>
          </a:xfrm>
        </p:spPr>
      </p:pic>
    </p:spTree>
    <p:extLst>
      <p:ext uri="{BB962C8B-B14F-4D97-AF65-F5344CB8AC3E}">
        <p14:creationId xmlns:p14="http://schemas.microsoft.com/office/powerpoint/2010/main" val="2099837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: скругленные углы 17">
            <a:extLst>
              <a:ext uri="{FF2B5EF4-FFF2-40B4-BE49-F238E27FC236}">
                <a16:creationId xmlns:a16="http://schemas.microsoft.com/office/drawing/2014/main" id="{93B10E8F-AC53-4F8F-A28E-4A9BBB396169}"/>
              </a:ext>
            </a:extLst>
          </p:cNvPr>
          <p:cNvSpPr/>
          <p:nvPr/>
        </p:nvSpPr>
        <p:spPr>
          <a:xfrm>
            <a:off x="346074" y="3763270"/>
            <a:ext cx="11510964" cy="2630804"/>
          </a:xfrm>
          <a:prstGeom prst="roundRect">
            <a:avLst>
              <a:gd name="adj" fmla="val 5151"/>
            </a:avLst>
          </a:prstGeom>
          <a:solidFill>
            <a:schemeClr val="bg1">
              <a:alpha val="60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826E59-01A3-4028-AAF7-68E5AD921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Описание проекта: проблема и решение</a:t>
            </a:r>
          </a:p>
        </p:txBody>
      </p:sp>
      <p:sp>
        <p:nvSpPr>
          <p:cNvPr id="3" name="Прямоугольник: скругленные углы 17">
            <a:extLst>
              <a:ext uri="{FF2B5EF4-FFF2-40B4-BE49-F238E27FC236}">
                <a16:creationId xmlns:a16="http://schemas.microsoft.com/office/drawing/2014/main" id="{F775F15D-0824-46C1-B236-EE064B617243}"/>
              </a:ext>
            </a:extLst>
          </p:cNvPr>
          <p:cNvSpPr/>
          <p:nvPr/>
        </p:nvSpPr>
        <p:spPr>
          <a:xfrm>
            <a:off x="346074" y="1015215"/>
            <a:ext cx="11510964" cy="2630804"/>
          </a:xfrm>
          <a:prstGeom prst="roundRect">
            <a:avLst>
              <a:gd name="adj" fmla="val 9908"/>
            </a:avLst>
          </a:prstGeom>
          <a:solidFill>
            <a:schemeClr val="accent1">
              <a:lumMod val="20000"/>
              <a:lumOff val="8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object 8">
            <a:extLst>
              <a:ext uri="{FF2B5EF4-FFF2-40B4-BE49-F238E27FC236}">
                <a16:creationId xmlns:a16="http://schemas.microsoft.com/office/drawing/2014/main" id="{B76069ED-5FE5-4781-BFEB-EBE528BB3622}"/>
              </a:ext>
            </a:extLst>
          </p:cNvPr>
          <p:cNvSpPr/>
          <p:nvPr/>
        </p:nvSpPr>
        <p:spPr>
          <a:xfrm>
            <a:off x="508557" y="1163678"/>
            <a:ext cx="285146" cy="285592"/>
          </a:xfrm>
          <a:custGeom>
            <a:avLst/>
            <a:gdLst/>
            <a:ahLst/>
            <a:cxnLst/>
            <a:rect l="l" t="t" r="r" b="b"/>
            <a:pathLst>
              <a:path w="405765" h="406400">
                <a:moveTo>
                  <a:pt x="215899" y="0"/>
                </a:moveTo>
                <a:lnTo>
                  <a:pt x="204469" y="0"/>
                </a:lnTo>
                <a:lnTo>
                  <a:pt x="164464" y="4444"/>
                </a:lnTo>
                <a:lnTo>
                  <a:pt x="125729" y="15239"/>
                </a:lnTo>
                <a:lnTo>
                  <a:pt x="82549" y="39369"/>
                </a:lnTo>
                <a:lnTo>
                  <a:pt x="53974" y="65404"/>
                </a:lnTo>
                <a:lnTo>
                  <a:pt x="29844" y="97789"/>
                </a:lnTo>
                <a:lnTo>
                  <a:pt x="12699" y="132079"/>
                </a:lnTo>
                <a:lnTo>
                  <a:pt x="1269" y="181609"/>
                </a:lnTo>
                <a:lnTo>
                  <a:pt x="634" y="194309"/>
                </a:lnTo>
                <a:lnTo>
                  <a:pt x="634" y="208914"/>
                </a:lnTo>
                <a:lnTo>
                  <a:pt x="6349" y="248919"/>
                </a:lnTo>
                <a:lnTo>
                  <a:pt x="18414" y="285749"/>
                </a:lnTo>
                <a:lnTo>
                  <a:pt x="43814" y="328294"/>
                </a:lnTo>
                <a:lnTo>
                  <a:pt x="52704" y="339089"/>
                </a:lnTo>
                <a:lnTo>
                  <a:pt x="1269" y="390524"/>
                </a:lnTo>
                <a:lnTo>
                  <a:pt x="0" y="393064"/>
                </a:lnTo>
                <a:lnTo>
                  <a:pt x="0" y="398144"/>
                </a:lnTo>
                <a:lnTo>
                  <a:pt x="1269" y="400684"/>
                </a:lnTo>
                <a:lnTo>
                  <a:pt x="6984" y="406399"/>
                </a:lnTo>
                <a:lnTo>
                  <a:pt x="13334" y="406399"/>
                </a:lnTo>
                <a:lnTo>
                  <a:pt x="66674" y="353059"/>
                </a:lnTo>
                <a:lnTo>
                  <a:pt x="99059" y="353059"/>
                </a:lnTo>
                <a:lnTo>
                  <a:pt x="64134" y="321944"/>
                </a:lnTo>
                <a:lnTo>
                  <a:pt x="40639" y="286384"/>
                </a:lnTo>
                <a:lnTo>
                  <a:pt x="25399" y="246379"/>
                </a:lnTo>
                <a:lnTo>
                  <a:pt x="20319" y="202564"/>
                </a:lnTo>
                <a:lnTo>
                  <a:pt x="20954" y="187324"/>
                </a:lnTo>
                <a:lnTo>
                  <a:pt x="29209" y="144779"/>
                </a:lnTo>
                <a:lnTo>
                  <a:pt x="47624" y="106044"/>
                </a:lnTo>
                <a:lnTo>
                  <a:pt x="73659" y="73024"/>
                </a:lnTo>
                <a:lnTo>
                  <a:pt x="106679" y="46989"/>
                </a:lnTo>
                <a:lnTo>
                  <a:pt x="145414" y="28574"/>
                </a:lnTo>
                <a:lnTo>
                  <a:pt x="187959" y="20319"/>
                </a:lnTo>
                <a:lnTo>
                  <a:pt x="203199" y="19684"/>
                </a:lnTo>
                <a:lnTo>
                  <a:pt x="290195" y="19684"/>
                </a:lnTo>
                <a:lnTo>
                  <a:pt x="280034" y="14604"/>
                </a:lnTo>
                <a:lnTo>
                  <a:pt x="241299" y="3809"/>
                </a:lnTo>
                <a:lnTo>
                  <a:pt x="215899" y="0"/>
                </a:lnTo>
                <a:close/>
              </a:path>
              <a:path w="405765" h="406400">
                <a:moveTo>
                  <a:pt x="99059" y="353059"/>
                </a:moveTo>
                <a:lnTo>
                  <a:pt x="66674" y="353059"/>
                </a:lnTo>
                <a:lnTo>
                  <a:pt x="68579" y="354329"/>
                </a:lnTo>
                <a:lnTo>
                  <a:pt x="99694" y="377189"/>
                </a:lnTo>
                <a:lnTo>
                  <a:pt x="134619" y="393699"/>
                </a:lnTo>
                <a:lnTo>
                  <a:pt x="172719" y="403224"/>
                </a:lnTo>
                <a:lnTo>
                  <a:pt x="198754" y="405129"/>
                </a:lnTo>
                <a:lnTo>
                  <a:pt x="212089" y="405129"/>
                </a:lnTo>
                <a:lnTo>
                  <a:pt x="252094" y="399414"/>
                </a:lnTo>
                <a:lnTo>
                  <a:pt x="288924" y="386714"/>
                </a:lnTo>
                <a:lnTo>
                  <a:pt x="290195" y="385444"/>
                </a:lnTo>
                <a:lnTo>
                  <a:pt x="203199" y="385444"/>
                </a:lnTo>
                <a:lnTo>
                  <a:pt x="187959" y="384809"/>
                </a:lnTo>
                <a:lnTo>
                  <a:pt x="145414" y="376554"/>
                </a:lnTo>
                <a:lnTo>
                  <a:pt x="106679" y="358139"/>
                </a:lnTo>
                <a:lnTo>
                  <a:pt x="99059" y="353059"/>
                </a:lnTo>
                <a:close/>
              </a:path>
              <a:path w="405765" h="406400">
                <a:moveTo>
                  <a:pt x="386080" y="116839"/>
                </a:moveTo>
                <a:lnTo>
                  <a:pt x="386080" y="202564"/>
                </a:lnTo>
                <a:lnTo>
                  <a:pt x="385445" y="217804"/>
                </a:lnTo>
                <a:lnTo>
                  <a:pt x="377189" y="260349"/>
                </a:lnTo>
                <a:lnTo>
                  <a:pt x="358774" y="299084"/>
                </a:lnTo>
                <a:lnTo>
                  <a:pt x="332739" y="332104"/>
                </a:lnTo>
                <a:lnTo>
                  <a:pt x="299720" y="358139"/>
                </a:lnTo>
                <a:lnTo>
                  <a:pt x="260984" y="376554"/>
                </a:lnTo>
                <a:lnTo>
                  <a:pt x="218439" y="384809"/>
                </a:lnTo>
                <a:lnTo>
                  <a:pt x="203199" y="385444"/>
                </a:lnTo>
                <a:lnTo>
                  <a:pt x="290195" y="385444"/>
                </a:lnTo>
                <a:lnTo>
                  <a:pt x="331470" y="359409"/>
                </a:lnTo>
                <a:lnTo>
                  <a:pt x="360045" y="330199"/>
                </a:lnTo>
                <a:lnTo>
                  <a:pt x="382270" y="297179"/>
                </a:lnTo>
                <a:lnTo>
                  <a:pt x="396874" y="261619"/>
                </a:lnTo>
                <a:lnTo>
                  <a:pt x="405764" y="212089"/>
                </a:lnTo>
                <a:lnTo>
                  <a:pt x="405764" y="197484"/>
                </a:lnTo>
                <a:lnTo>
                  <a:pt x="400049" y="156844"/>
                </a:lnTo>
                <a:lnTo>
                  <a:pt x="387984" y="120014"/>
                </a:lnTo>
                <a:lnTo>
                  <a:pt x="386080" y="116839"/>
                </a:lnTo>
                <a:close/>
              </a:path>
              <a:path w="405765" h="406400">
                <a:moveTo>
                  <a:pt x="208914" y="270509"/>
                </a:moveTo>
                <a:lnTo>
                  <a:pt x="197484" y="270509"/>
                </a:lnTo>
                <a:lnTo>
                  <a:pt x="193039" y="274954"/>
                </a:lnTo>
                <a:lnTo>
                  <a:pt x="193039" y="285749"/>
                </a:lnTo>
                <a:lnTo>
                  <a:pt x="197484" y="290194"/>
                </a:lnTo>
                <a:lnTo>
                  <a:pt x="208914" y="290194"/>
                </a:lnTo>
                <a:lnTo>
                  <a:pt x="213359" y="285749"/>
                </a:lnTo>
                <a:lnTo>
                  <a:pt x="213359" y="274954"/>
                </a:lnTo>
                <a:lnTo>
                  <a:pt x="208914" y="270509"/>
                </a:lnTo>
                <a:close/>
              </a:path>
              <a:path w="405765" h="406400">
                <a:moveTo>
                  <a:pt x="208914" y="114934"/>
                </a:moveTo>
                <a:lnTo>
                  <a:pt x="197484" y="114934"/>
                </a:lnTo>
                <a:lnTo>
                  <a:pt x="193039" y="119379"/>
                </a:lnTo>
                <a:lnTo>
                  <a:pt x="193039" y="233044"/>
                </a:lnTo>
                <a:lnTo>
                  <a:pt x="197484" y="237489"/>
                </a:lnTo>
                <a:lnTo>
                  <a:pt x="208914" y="237489"/>
                </a:lnTo>
                <a:lnTo>
                  <a:pt x="213359" y="233044"/>
                </a:lnTo>
                <a:lnTo>
                  <a:pt x="213359" y="119379"/>
                </a:lnTo>
                <a:lnTo>
                  <a:pt x="208914" y="114934"/>
                </a:lnTo>
                <a:close/>
              </a:path>
              <a:path w="405765" h="406400">
                <a:moveTo>
                  <a:pt x="290195" y="19684"/>
                </a:moveTo>
                <a:lnTo>
                  <a:pt x="203199" y="19684"/>
                </a:lnTo>
                <a:lnTo>
                  <a:pt x="218439" y="20319"/>
                </a:lnTo>
                <a:lnTo>
                  <a:pt x="233044" y="21589"/>
                </a:lnTo>
                <a:lnTo>
                  <a:pt x="274320" y="33654"/>
                </a:lnTo>
                <a:lnTo>
                  <a:pt x="311149" y="54609"/>
                </a:lnTo>
                <a:lnTo>
                  <a:pt x="342264" y="83184"/>
                </a:lnTo>
                <a:lnTo>
                  <a:pt x="365759" y="118744"/>
                </a:lnTo>
                <a:lnTo>
                  <a:pt x="380999" y="158749"/>
                </a:lnTo>
                <a:lnTo>
                  <a:pt x="386080" y="202564"/>
                </a:lnTo>
                <a:lnTo>
                  <a:pt x="386080" y="116839"/>
                </a:lnTo>
                <a:lnTo>
                  <a:pt x="362584" y="77469"/>
                </a:lnTo>
                <a:lnTo>
                  <a:pt x="333374" y="47624"/>
                </a:lnTo>
                <a:lnTo>
                  <a:pt x="300989" y="25399"/>
                </a:lnTo>
                <a:lnTo>
                  <a:pt x="290195" y="19684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9">
            <a:extLst>
              <a:ext uri="{FF2B5EF4-FFF2-40B4-BE49-F238E27FC236}">
                <a16:creationId xmlns:a16="http://schemas.microsoft.com/office/drawing/2014/main" id="{117C54AE-57F3-4F94-B13C-B86D1F571F50}"/>
              </a:ext>
            </a:extLst>
          </p:cNvPr>
          <p:cNvSpPr/>
          <p:nvPr/>
        </p:nvSpPr>
        <p:spPr>
          <a:xfrm>
            <a:off x="478222" y="3941270"/>
            <a:ext cx="315481" cy="377746"/>
          </a:xfrm>
          <a:prstGeom prst="rect">
            <a:avLst/>
          </a:prstGeom>
          <a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0ADB6E7C-4C88-4153-AC93-9D2933C142C5}"/>
              </a:ext>
            </a:extLst>
          </p:cNvPr>
          <p:cNvSpPr txBox="1"/>
          <p:nvPr/>
        </p:nvSpPr>
        <p:spPr>
          <a:xfrm>
            <a:off x="508555" y="1616547"/>
            <a:ext cx="11003427" cy="152028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>
              <a:lnSpc>
                <a:spcPct val="100000"/>
              </a:lnSpc>
            </a:pPr>
            <a:r>
              <a:rPr lang="ru-RU" sz="1400" dirty="0">
                <a:ea typeface="Ebrima" panose="02000000000000000000" pitchFamily="2" charset="0"/>
                <a:cs typeface="Ebrima" panose="02000000000000000000" pitchFamily="2" charset="0"/>
              </a:rPr>
              <a:t>Оценка эквивалентности лекарственных форм, контроль качества, разработка новых лекарственных форм – одни из ключевых задач в фармацевтической индустрии. Важно отметить, что такие тесты позволяют сократить количество испытаний на людях, в т.ч. при регистрации воспроизведённых лекарственных препаратов (процедура «</a:t>
            </a:r>
            <a:r>
              <a:rPr lang="ru-RU" sz="1400" dirty="0" err="1">
                <a:ea typeface="Ebrima" panose="02000000000000000000" pitchFamily="2" charset="0"/>
                <a:cs typeface="Ebrima" panose="02000000000000000000" pitchFamily="2" charset="0"/>
              </a:rPr>
              <a:t>биовейвер</a:t>
            </a:r>
            <a:r>
              <a:rPr lang="ru-RU" sz="1400" dirty="0">
                <a:ea typeface="Ebrima" panose="02000000000000000000" pitchFamily="2" charset="0"/>
                <a:cs typeface="Ebrima" panose="02000000000000000000" pitchFamily="2" charset="0"/>
              </a:rPr>
              <a:t>»). Однако эксперимент в фармакопейных средах растворения имеет недостатки для некоторых изучаемых объектов: он не всегда информативен для веществ II и IV классов биофармацевтической классификационной системы (БКС) ввиду низкой </a:t>
            </a:r>
            <a:r>
              <a:rPr lang="ru-RU" sz="1400" dirty="0" err="1">
                <a:ea typeface="Ebrima" panose="02000000000000000000" pitchFamily="2" charset="0"/>
                <a:cs typeface="Ebrima" panose="02000000000000000000" pitchFamily="2" charset="0"/>
              </a:rPr>
              <a:t>дискриминативности</a:t>
            </a:r>
            <a:r>
              <a:rPr lang="ru-RU" sz="1400" dirty="0">
                <a:ea typeface="Ebrima" panose="02000000000000000000" pitchFamily="2" charset="0"/>
                <a:cs typeface="Ebrima" panose="02000000000000000000" pitchFamily="2" charset="0"/>
              </a:rPr>
              <a:t> методик, а также недостаточно релевантному реальному содержимому желудочно-кишечного тракта. </a:t>
            </a:r>
            <a:endParaRPr sz="1400" dirty="0"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AC355214-F6B6-4432-9CD0-651E190346ED}"/>
              </a:ext>
            </a:extLst>
          </p:cNvPr>
          <p:cNvSpPr txBox="1"/>
          <p:nvPr/>
        </p:nvSpPr>
        <p:spPr>
          <a:xfrm>
            <a:off x="925851" y="1163678"/>
            <a:ext cx="1472786" cy="2855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480" marR="82550">
              <a:lnSpc>
                <a:spcPct val="125400"/>
              </a:lnSpc>
            </a:pPr>
            <a:r>
              <a:rPr lang="ru-RU" sz="1600" b="1" dirty="0">
                <a:solidFill>
                  <a:schemeClr val="accent1"/>
                </a:solidFill>
                <a:ea typeface="Ebrima" panose="02000000000000000000" pitchFamily="2" charset="0"/>
                <a:cs typeface="Ebrima" panose="02000000000000000000" pitchFamily="2" charset="0"/>
              </a:rPr>
              <a:t>Проблема</a:t>
            </a:r>
            <a:endParaRPr sz="1600" b="1" dirty="0">
              <a:solidFill>
                <a:schemeClr val="accent1"/>
              </a:solidFill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FF2B99AA-CAB7-4A10-9C23-5D2C00A2BE6D}"/>
              </a:ext>
            </a:extLst>
          </p:cNvPr>
          <p:cNvSpPr txBox="1"/>
          <p:nvPr/>
        </p:nvSpPr>
        <p:spPr>
          <a:xfrm>
            <a:off x="508556" y="4601638"/>
            <a:ext cx="7660084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400" dirty="0"/>
              <a:t>Проведение тестов в БРС для проблемных препаратов, используя </a:t>
            </a:r>
            <a:r>
              <a:rPr lang="en-US" sz="1400" dirty="0"/>
              <a:t>SC Powder</a:t>
            </a:r>
            <a:r>
              <a:rPr lang="ru-RU" sz="1400" dirty="0"/>
              <a:t>.</a:t>
            </a: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9ABDF22E-E926-4F35-B2A5-2B3F9781EA86}"/>
              </a:ext>
            </a:extLst>
          </p:cNvPr>
          <p:cNvSpPr txBox="1"/>
          <p:nvPr/>
        </p:nvSpPr>
        <p:spPr>
          <a:xfrm>
            <a:off x="925851" y="4009786"/>
            <a:ext cx="2811504" cy="2855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480" marR="82550">
              <a:lnSpc>
                <a:spcPct val="125400"/>
              </a:lnSpc>
            </a:pPr>
            <a:r>
              <a:rPr lang="ru-RU" sz="1600" b="1" dirty="0">
                <a:solidFill>
                  <a:schemeClr val="accent1"/>
                </a:solidFill>
                <a:ea typeface="Ebrima" panose="02000000000000000000" pitchFamily="2" charset="0"/>
                <a:cs typeface="Ebrima" panose="02000000000000000000" pitchFamily="2" charset="0"/>
              </a:rPr>
              <a:t>Варианты решения</a:t>
            </a:r>
            <a:endParaRPr sz="1600" b="1" dirty="0">
              <a:solidFill>
                <a:schemeClr val="accent1"/>
              </a:solidFill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id="{B445C9F0-E1B6-405A-8FD8-CEBABA2BD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DCCCC-B943-4AE6-BE04-AB7B89216501}" type="slidenum">
              <a:rPr lang="ru-RU" smtClean="0"/>
              <a:t>2</a:t>
            </a:fld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606103C-DDA2-313B-9EBD-D4E623B8BC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637" y="3935698"/>
            <a:ext cx="1629734" cy="231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531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: скругленные углы 17">
            <a:extLst>
              <a:ext uri="{FF2B5EF4-FFF2-40B4-BE49-F238E27FC236}">
                <a16:creationId xmlns:a16="http://schemas.microsoft.com/office/drawing/2014/main" id="{93B10E8F-AC53-4F8F-A28E-4A9BBB396169}"/>
              </a:ext>
            </a:extLst>
          </p:cNvPr>
          <p:cNvSpPr/>
          <p:nvPr/>
        </p:nvSpPr>
        <p:spPr>
          <a:xfrm>
            <a:off x="346074" y="2767223"/>
            <a:ext cx="11510964" cy="3649451"/>
          </a:xfrm>
          <a:prstGeom prst="roundRect">
            <a:avLst>
              <a:gd name="adj" fmla="val 5151"/>
            </a:avLst>
          </a:prstGeom>
          <a:solidFill>
            <a:schemeClr val="bg1">
              <a:alpha val="60000"/>
            </a:schemeClr>
          </a:solidFill>
          <a:ln w="63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826E59-01A3-4028-AAF7-68E5AD921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Описание проекта: проблема и решение</a:t>
            </a:r>
          </a:p>
        </p:txBody>
      </p:sp>
      <p:sp>
        <p:nvSpPr>
          <p:cNvPr id="3" name="Прямоугольник: скругленные углы 17">
            <a:extLst>
              <a:ext uri="{FF2B5EF4-FFF2-40B4-BE49-F238E27FC236}">
                <a16:creationId xmlns:a16="http://schemas.microsoft.com/office/drawing/2014/main" id="{F775F15D-0824-46C1-B236-EE064B617243}"/>
              </a:ext>
            </a:extLst>
          </p:cNvPr>
          <p:cNvSpPr/>
          <p:nvPr/>
        </p:nvSpPr>
        <p:spPr>
          <a:xfrm>
            <a:off x="346074" y="1015216"/>
            <a:ext cx="11510964" cy="1549502"/>
          </a:xfrm>
          <a:prstGeom prst="roundRect">
            <a:avLst>
              <a:gd name="adj" fmla="val 9908"/>
            </a:avLst>
          </a:prstGeom>
          <a:solidFill>
            <a:schemeClr val="accent3">
              <a:lumMod val="20000"/>
              <a:lumOff val="8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0ADB6E7C-4C88-4153-AC93-9D2933C142C5}"/>
              </a:ext>
            </a:extLst>
          </p:cNvPr>
          <p:cNvSpPr txBox="1"/>
          <p:nvPr/>
        </p:nvSpPr>
        <p:spPr>
          <a:xfrm>
            <a:off x="508555" y="1616547"/>
            <a:ext cx="11003427" cy="6585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57"/>
            <a:r>
              <a:rPr lang="ru-RU" sz="1400" dirty="0">
                <a:ea typeface="Ebrima" panose="02000000000000000000" pitchFamily="2" charset="0"/>
                <a:cs typeface="Ebrima" panose="02000000000000000000" pitchFamily="2" charset="0"/>
              </a:rPr>
              <a:t>SC </a:t>
            </a:r>
            <a:r>
              <a:rPr lang="en-US" sz="1400" dirty="0">
                <a:ea typeface="Ebrima" panose="02000000000000000000" pitchFamily="2" charset="0"/>
                <a:cs typeface="Ebrima" panose="02000000000000000000" pitchFamily="2" charset="0"/>
              </a:rPr>
              <a:t>P</a:t>
            </a:r>
            <a:r>
              <a:rPr lang="ru-RU" sz="1400" dirty="0" err="1">
                <a:ea typeface="Ebrima" panose="02000000000000000000" pitchFamily="2" charset="0"/>
                <a:cs typeface="Ebrima" panose="02000000000000000000" pitchFamily="2" charset="0"/>
              </a:rPr>
              <a:t>owder</a:t>
            </a:r>
            <a:r>
              <a:rPr lang="ru-RU" sz="1400" dirty="0">
                <a:ea typeface="Ebrima" panose="02000000000000000000" pitchFamily="2" charset="0"/>
                <a:cs typeface="Ebrima" panose="02000000000000000000" pitchFamily="2" charset="0"/>
              </a:rPr>
              <a:t> - порошок для приготовления </a:t>
            </a:r>
            <a:r>
              <a:rPr lang="ru-RU" sz="1400" dirty="0" err="1">
                <a:ea typeface="Ebrima" panose="02000000000000000000" pitchFamily="2" charset="0"/>
                <a:cs typeface="Ebrima" panose="02000000000000000000" pitchFamily="2" charset="0"/>
              </a:rPr>
              <a:t>биорелевантных</a:t>
            </a:r>
            <a:r>
              <a:rPr lang="ru-RU" sz="1400" dirty="0">
                <a:ea typeface="Ebrima" panose="02000000000000000000" pitchFamily="2" charset="0"/>
                <a:cs typeface="Ebrima" panose="02000000000000000000" pitchFamily="2" charset="0"/>
              </a:rPr>
              <a:t> сред растворения. Позволяет воспроизвести условия, как в желудочно-кишечном тракте человека, что расширяет возможности лабораторий, занимающихся анализом твердых лекарственных форм и позволяет получать </a:t>
            </a:r>
            <a:r>
              <a:rPr lang="ru-RU" sz="1400" dirty="0" err="1">
                <a:ea typeface="Ebrima" panose="02000000000000000000" pitchFamily="2" charset="0"/>
                <a:cs typeface="Ebrima" panose="02000000000000000000" pitchFamily="2" charset="0"/>
              </a:rPr>
              <a:t>физилогически</a:t>
            </a:r>
            <a:r>
              <a:rPr lang="ru-RU" sz="1400" dirty="0">
                <a:ea typeface="Ebrima" panose="02000000000000000000" pitchFamily="2" charset="0"/>
                <a:cs typeface="Ebrima" panose="02000000000000000000" pitchFamily="2" charset="0"/>
              </a:rPr>
              <a:t> релевантные результаты в ходе исследований.</a:t>
            </a: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AC355214-F6B6-4432-9CD0-651E190346ED}"/>
              </a:ext>
            </a:extLst>
          </p:cNvPr>
          <p:cNvSpPr txBox="1"/>
          <p:nvPr/>
        </p:nvSpPr>
        <p:spPr>
          <a:xfrm>
            <a:off x="925851" y="1163678"/>
            <a:ext cx="1472786" cy="2855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480" marR="82550">
              <a:lnSpc>
                <a:spcPct val="125400"/>
              </a:lnSpc>
            </a:pPr>
            <a:r>
              <a:rPr lang="ru-RU" sz="1600" b="1" dirty="0">
                <a:solidFill>
                  <a:schemeClr val="accent3"/>
                </a:solidFill>
                <a:ea typeface="Ebrima" panose="02000000000000000000" pitchFamily="2" charset="0"/>
                <a:cs typeface="Ebrima" panose="02000000000000000000" pitchFamily="2" charset="0"/>
              </a:rPr>
              <a:t>Проект</a:t>
            </a:r>
            <a:endParaRPr sz="1600" b="1" dirty="0">
              <a:solidFill>
                <a:schemeClr val="accent3"/>
              </a:solidFill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FF2B99AA-CAB7-4A10-9C23-5D2C00A2BE6D}"/>
              </a:ext>
            </a:extLst>
          </p:cNvPr>
          <p:cNvSpPr txBox="1"/>
          <p:nvPr/>
        </p:nvSpPr>
        <p:spPr>
          <a:xfrm>
            <a:off x="508556" y="3582131"/>
            <a:ext cx="11070734" cy="145873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72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/>
              <a:t>Для целей </a:t>
            </a:r>
            <a:r>
              <a:rPr lang="ru-RU" sz="1400" dirty="0" err="1"/>
              <a:t>биопредикции</a:t>
            </a:r>
            <a:r>
              <a:rPr lang="ru-RU" sz="1400" dirty="0"/>
              <a:t> были разработаны </a:t>
            </a:r>
            <a:r>
              <a:rPr lang="ru-RU" sz="1400" dirty="0" err="1"/>
              <a:t>биорелевантные</a:t>
            </a:r>
            <a:r>
              <a:rPr lang="ru-RU" sz="1400" dirty="0"/>
              <a:t> среды растворения (БРС). БРС – это среды растворения, приближенные к внутренним жидкостям человеческого организма (кишечный, желудочный сок) по химическому составу и по физико-химическим свойствам (рН, </a:t>
            </a:r>
            <a:r>
              <a:rPr lang="ru-RU" sz="1400" dirty="0" err="1"/>
              <a:t>осмолярность</a:t>
            </a:r>
            <a:r>
              <a:rPr lang="ru-RU" sz="1400" dirty="0"/>
              <a:t>, буферная емкость, поверхностное натяжение). Использование данных сред позволяет максимально приблизить результаты испытаний </a:t>
            </a:r>
            <a:r>
              <a:rPr lang="ru-RU" sz="1400" i="1" dirty="0" err="1"/>
              <a:t>in</a:t>
            </a:r>
            <a:r>
              <a:rPr lang="ru-RU" sz="1400" i="1" dirty="0"/>
              <a:t> </a:t>
            </a:r>
            <a:r>
              <a:rPr lang="ru-RU" sz="1400" i="1" dirty="0" err="1"/>
              <a:t>vitro</a:t>
            </a:r>
            <a:r>
              <a:rPr lang="ru-RU" sz="1400" i="1" dirty="0"/>
              <a:t> </a:t>
            </a:r>
            <a:r>
              <a:rPr lang="ru-RU" sz="1400" dirty="0"/>
              <a:t>к условиям </a:t>
            </a:r>
            <a:r>
              <a:rPr lang="ru-RU" sz="1400" i="1" dirty="0" err="1"/>
              <a:t>in</a:t>
            </a:r>
            <a:r>
              <a:rPr lang="ru-RU" sz="1400" i="1" dirty="0"/>
              <a:t> </a:t>
            </a:r>
            <a:r>
              <a:rPr lang="ru-RU" sz="1400" i="1" dirty="0" err="1"/>
              <a:t>vivo</a:t>
            </a:r>
            <a:r>
              <a:rPr lang="ru-RU" sz="1400" dirty="0"/>
              <a:t>. </a:t>
            </a:r>
          </a:p>
          <a:p>
            <a:pPr marL="29972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/>
              <a:t>ООО «СК» - единственный производитель порошка для приготовления </a:t>
            </a:r>
            <a:r>
              <a:rPr lang="ru-RU" sz="1400" dirty="0" err="1"/>
              <a:t>биорелевантных</a:t>
            </a:r>
            <a:r>
              <a:rPr lang="ru-RU" sz="1400" dirty="0"/>
              <a:t> сред в России.</a:t>
            </a: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9ABDF22E-E926-4F35-B2A5-2B3F9781EA86}"/>
              </a:ext>
            </a:extLst>
          </p:cNvPr>
          <p:cNvSpPr txBox="1"/>
          <p:nvPr/>
        </p:nvSpPr>
        <p:spPr>
          <a:xfrm>
            <a:off x="925851" y="2990279"/>
            <a:ext cx="2811504" cy="2855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480" marR="82550">
              <a:lnSpc>
                <a:spcPct val="125400"/>
              </a:lnSpc>
            </a:pPr>
            <a:r>
              <a:rPr lang="ru-RU" sz="1600" b="1" dirty="0">
                <a:solidFill>
                  <a:schemeClr val="accent3"/>
                </a:solidFill>
                <a:ea typeface="Ebrima" panose="02000000000000000000" pitchFamily="2" charset="0"/>
                <a:cs typeface="Ebrima" panose="02000000000000000000" pitchFamily="2" charset="0"/>
              </a:rPr>
              <a:t>Решение</a:t>
            </a:r>
            <a:endParaRPr sz="1600" b="1" dirty="0">
              <a:solidFill>
                <a:schemeClr val="accent3"/>
              </a:solidFill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BBD4EB0-826C-4850-9347-BE530F7E9A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8222" y="2956499"/>
            <a:ext cx="396000" cy="3960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33FF0F3-6BC3-482C-BA80-BE20E21F94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8222" y="1113808"/>
            <a:ext cx="396000" cy="396000"/>
          </a:xfrm>
          <a:prstGeom prst="rect">
            <a:avLst/>
          </a:prstGeom>
        </p:spPr>
      </p:pic>
      <p:sp>
        <p:nvSpPr>
          <p:cNvPr id="17" name="Номер слайда 16">
            <a:extLst>
              <a:ext uri="{FF2B5EF4-FFF2-40B4-BE49-F238E27FC236}">
                <a16:creationId xmlns:a16="http://schemas.microsoft.com/office/drawing/2014/main" id="{360CBBD3-031C-4F2E-814C-ABD148CB5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DCCCC-B943-4AE6-BE04-AB7B8921650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147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: скругленные углы 17">
            <a:extLst>
              <a:ext uri="{FF2B5EF4-FFF2-40B4-BE49-F238E27FC236}">
                <a16:creationId xmlns:a16="http://schemas.microsoft.com/office/drawing/2014/main" id="{93B10E8F-AC53-4F8F-A28E-4A9BBB396169}"/>
              </a:ext>
            </a:extLst>
          </p:cNvPr>
          <p:cNvSpPr/>
          <p:nvPr/>
        </p:nvSpPr>
        <p:spPr>
          <a:xfrm>
            <a:off x="340518" y="954900"/>
            <a:ext cx="11510964" cy="5401458"/>
          </a:xfrm>
          <a:prstGeom prst="roundRect">
            <a:avLst>
              <a:gd name="adj" fmla="val 5151"/>
            </a:avLst>
          </a:prstGeom>
          <a:solidFill>
            <a:schemeClr val="bg1">
              <a:alpha val="60000"/>
            </a:schemeClr>
          </a:solidFill>
          <a:ln w="63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Из порошка можно приготовить три растворения:</a:t>
            </a:r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826E59-01A3-4028-AAF7-68E5AD921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Обоснование инновационности проекта</a:t>
            </a: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AC355214-F6B6-4432-9CD0-651E190346ED}"/>
              </a:ext>
            </a:extLst>
          </p:cNvPr>
          <p:cNvSpPr txBox="1"/>
          <p:nvPr/>
        </p:nvSpPr>
        <p:spPr>
          <a:xfrm>
            <a:off x="925850" y="1163678"/>
            <a:ext cx="2257187" cy="2855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480" marR="82550">
              <a:lnSpc>
                <a:spcPct val="125400"/>
              </a:lnSpc>
            </a:pPr>
            <a:r>
              <a:rPr lang="ru-RU" sz="1600" b="1" dirty="0">
                <a:solidFill>
                  <a:schemeClr val="accent2"/>
                </a:solidFill>
                <a:ea typeface="Ebrima" panose="02000000000000000000" pitchFamily="2" charset="0"/>
                <a:cs typeface="Ebrima" panose="02000000000000000000" pitchFamily="2" charset="0"/>
              </a:rPr>
              <a:t>Инновационность</a:t>
            </a:r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id="{75E9C24B-D226-41D1-88E4-60ECF3599F82}"/>
              </a:ext>
            </a:extLst>
          </p:cNvPr>
          <p:cNvSpPr/>
          <p:nvPr/>
        </p:nvSpPr>
        <p:spPr>
          <a:xfrm>
            <a:off x="508555" y="1140528"/>
            <a:ext cx="282488" cy="376264"/>
          </a:xfrm>
          <a:prstGeom prst="rect">
            <a:avLst/>
          </a:prstGeom>
          <a:blipFill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1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7F67D47-D95B-4BF0-9176-C51BE84EC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DCCCC-B943-4AE6-BE04-AB7B89216501}" type="slidenum">
              <a:rPr lang="ru-RU" smtClean="0"/>
              <a:t>4</a:t>
            </a:fld>
            <a:endParaRPr lang="ru-RU"/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0949EE2D-6C35-7C10-3A36-05AC78230634}"/>
              </a:ext>
            </a:extLst>
          </p:cNvPr>
          <p:cNvSpPr txBox="1"/>
          <p:nvPr/>
        </p:nvSpPr>
        <p:spPr>
          <a:xfrm>
            <a:off x="508555" y="1616547"/>
            <a:ext cx="10927231" cy="21666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57"/>
            <a:endParaRPr lang="ru-RU" sz="1400" dirty="0"/>
          </a:p>
          <a:p>
            <a:pPr marL="12657"/>
            <a:r>
              <a:rPr lang="ru-RU" sz="1400" dirty="0"/>
              <a:t>Инновационная составляющая </a:t>
            </a:r>
            <a:r>
              <a:rPr lang="en-US" sz="1400" dirty="0"/>
              <a:t>SC Powder </a:t>
            </a:r>
            <a:r>
              <a:rPr lang="ru-RU" sz="1400" dirty="0"/>
              <a:t>заключается в уникальной технологии, которую команда ООО «СК» разрабатывала и совершенствовала на протяжении 1 года.</a:t>
            </a:r>
          </a:p>
          <a:p>
            <a:pPr marL="12657"/>
            <a:endParaRPr lang="ru-RU" sz="1400" dirty="0"/>
          </a:p>
          <a:p>
            <a:pPr marL="12657"/>
            <a:r>
              <a:rPr lang="ru-RU" sz="1400" dirty="0"/>
              <a:t>Порошок для приготовления </a:t>
            </a:r>
            <a:r>
              <a:rPr lang="ru-RU" sz="1400" dirty="0" err="1"/>
              <a:t>биорелевантных</a:t>
            </a:r>
            <a:r>
              <a:rPr lang="ru-RU" sz="1400" dirty="0"/>
              <a:t> сред растворения </a:t>
            </a:r>
            <a:r>
              <a:rPr lang="en-US" sz="1400" dirty="0"/>
              <a:t>SC Powder </a:t>
            </a:r>
            <a:r>
              <a:rPr lang="ru-RU" sz="1400" dirty="0"/>
              <a:t>представляет собой смесь двух компонентов: лецитин и </a:t>
            </a:r>
            <a:r>
              <a:rPr lang="ru-RU" sz="1400" dirty="0" err="1"/>
              <a:t>таурохолат</a:t>
            </a:r>
            <a:r>
              <a:rPr lang="ru-RU" sz="1400" dirty="0"/>
              <a:t> натрия. При отдельном добавлении компонентов раствор не обладает </a:t>
            </a:r>
            <a:r>
              <a:rPr lang="ru-RU" sz="1400" dirty="0" err="1"/>
              <a:t>солюбилизирующими</a:t>
            </a:r>
            <a:r>
              <a:rPr lang="ru-RU" sz="1400" dirty="0"/>
              <a:t> свойствами, из-за высокой гигроскопичности лецитина (</a:t>
            </a:r>
            <a:r>
              <a:rPr lang="ru-RU" sz="1400" dirty="0" err="1"/>
              <a:t>комковании</a:t>
            </a:r>
            <a:r>
              <a:rPr lang="ru-RU" sz="1400" dirty="0"/>
              <a:t> на поверхности) и выпадении в осадок </a:t>
            </a:r>
            <a:r>
              <a:rPr lang="ru-RU" sz="1400" dirty="0" err="1"/>
              <a:t>таурохолевой</a:t>
            </a:r>
            <a:r>
              <a:rPr lang="ru-RU" sz="1400" dirty="0"/>
              <a:t> кислоты в среде </a:t>
            </a:r>
            <a:r>
              <a:rPr lang="ru-RU" sz="1400" dirty="0" err="1"/>
              <a:t>FaSSGF</a:t>
            </a:r>
            <a:r>
              <a:rPr lang="ru-RU" sz="1400" dirty="0"/>
              <a:t> с рН 1,6. Именно поэтому наша особая технология позволяет получить продукт готовый для дальнейшего использования.</a:t>
            </a:r>
          </a:p>
          <a:p>
            <a:pPr marL="12657"/>
            <a:r>
              <a:rPr lang="ru-RU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32500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EDD443E6-3B0B-4CDE-88FF-BE758EFC07D6}"/>
              </a:ext>
            </a:extLst>
          </p:cNvPr>
          <p:cNvSpPr/>
          <p:nvPr/>
        </p:nvSpPr>
        <p:spPr>
          <a:xfrm>
            <a:off x="6288450" y="3577452"/>
            <a:ext cx="5568588" cy="2839224"/>
          </a:xfrm>
          <a:prstGeom prst="roundRect">
            <a:avLst>
              <a:gd name="adj" fmla="val 5151"/>
            </a:avLst>
          </a:prstGeom>
          <a:solidFill>
            <a:schemeClr val="bg1">
              <a:alpha val="60000"/>
            </a:schemeClr>
          </a:solidFill>
          <a:ln w="63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: скругленные углы 17">
            <a:extLst>
              <a:ext uri="{FF2B5EF4-FFF2-40B4-BE49-F238E27FC236}">
                <a16:creationId xmlns:a16="http://schemas.microsoft.com/office/drawing/2014/main" id="{93B10E8F-AC53-4F8F-A28E-4A9BBB396169}"/>
              </a:ext>
            </a:extLst>
          </p:cNvPr>
          <p:cNvSpPr/>
          <p:nvPr/>
        </p:nvSpPr>
        <p:spPr>
          <a:xfrm>
            <a:off x="346074" y="3577452"/>
            <a:ext cx="5568588" cy="2839224"/>
          </a:xfrm>
          <a:prstGeom prst="roundRect">
            <a:avLst>
              <a:gd name="adj" fmla="val 5151"/>
            </a:avLst>
          </a:prstGeom>
          <a:solidFill>
            <a:schemeClr val="bg1">
              <a:alpha val="60000"/>
            </a:schemeClr>
          </a:solidFill>
          <a:ln w="63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826E59-01A3-4028-AAF7-68E5AD921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Обоснование технологичности решения</a:t>
            </a:r>
          </a:p>
        </p:txBody>
      </p:sp>
      <p:sp>
        <p:nvSpPr>
          <p:cNvPr id="3" name="Прямоугольник: скругленные углы 17">
            <a:extLst>
              <a:ext uri="{FF2B5EF4-FFF2-40B4-BE49-F238E27FC236}">
                <a16:creationId xmlns:a16="http://schemas.microsoft.com/office/drawing/2014/main" id="{F775F15D-0824-46C1-B236-EE064B617243}"/>
              </a:ext>
            </a:extLst>
          </p:cNvPr>
          <p:cNvSpPr/>
          <p:nvPr/>
        </p:nvSpPr>
        <p:spPr>
          <a:xfrm>
            <a:off x="346074" y="1015215"/>
            <a:ext cx="11510964" cy="2265333"/>
          </a:xfrm>
          <a:prstGeom prst="roundRect">
            <a:avLst>
              <a:gd name="adj" fmla="val 9908"/>
            </a:avLst>
          </a:prstGeom>
          <a:solidFill>
            <a:schemeClr val="accent3">
              <a:lumMod val="20000"/>
              <a:lumOff val="8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0ADB6E7C-4C88-4153-AC93-9D2933C142C5}"/>
              </a:ext>
            </a:extLst>
          </p:cNvPr>
          <p:cNvSpPr txBox="1"/>
          <p:nvPr/>
        </p:nvSpPr>
        <p:spPr>
          <a:xfrm>
            <a:off x="508555" y="1616547"/>
            <a:ext cx="11124001" cy="152028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57"/>
            <a:r>
              <a:rPr lang="ru-RU" sz="1400" dirty="0"/>
              <a:t>В рамках производства нашего продукта разработан уникальный способ растворения лецитина и смешивания его с </a:t>
            </a:r>
            <a:r>
              <a:rPr lang="ru-RU" sz="1400" dirty="0" err="1"/>
              <a:t>таурохолатом</a:t>
            </a:r>
            <a:r>
              <a:rPr lang="ru-RU" sz="1400" dirty="0"/>
              <a:t> натрия до получения гомогенного раствора, а так же подобраны, оптимизированы условия лиофильной сушки и технологии, позволяющие в минимально короткие сроки получить высокий выход продукта.</a:t>
            </a:r>
          </a:p>
          <a:p>
            <a:pPr marL="12657"/>
            <a:r>
              <a:rPr lang="ru-RU" sz="1400" dirty="0"/>
              <a:t>В рамках разработки технологии получения гомогенного раствора из лецитина и </a:t>
            </a:r>
            <a:r>
              <a:rPr lang="ru-RU" sz="1400" dirty="0" err="1"/>
              <a:t>таурохолата</a:t>
            </a:r>
            <a:r>
              <a:rPr lang="ru-RU" sz="1400" dirty="0"/>
              <a:t> натрия были подобраны следующие условия</a:t>
            </a:r>
            <a:r>
              <a:rPr lang="en-US" sz="1400" dirty="0"/>
              <a:t>: </a:t>
            </a:r>
            <a:r>
              <a:rPr lang="ru-RU" sz="1400" dirty="0"/>
              <a:t>растворитель, условия отгонки растворителя, оборудования которые приводят к получению </a:t>
            </a:r>
            <a:r>
              <a:rPr lang="ru-RU" sz="1400" dirty="0" err="1"/>
              <a:t>тончайщего</a:t>
            </a:r>
            <a:r>
              <a:rPr lang="ru-RU" sz="1400" dirty="0"/>
              <a:t> слоя лецитина, необходимого для образования гомогенного раствора с </a:t>
            </a:r>
            <a:r>
              <a:rPr lang="ru-RU" sz="1400" dirty="0" err="1"/>
              <a:t>таурохолатом</a:t>
            </a:r>
            <a:r>
              <a:rPr lang="ru-RU" sz="1400" dirty="0"/>
              <a:t> натрия.</a:t>
            </a:r>
          </a:p>
          <a:p>
            <a:pPr marL="12657"/>
            <a:endParaRPr lang="ru-RU" sz="1400" dirty="0"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AC355214-F6B6-4432-9CD0-651E190346ED}"/>
              </a:ext>
            </a:extLst>
          </p:cNvPr>
          <p:cNvSpPr txBox="1"/>
          <p:nvPr/>
        </p:nvSpPr>
        <p:spPr>
          <a:xfrm>
            <a:off x="925850" y="1163678"/>
            <a:ext cx="5170149" cy="2855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480" marR="82550">
              <a:lnSpc>
                <a:spcPct val="125400"/>
              </a:lnSpc>
            </a:pPr>
            <a:r>
              <a:rPr lang="ru-RU" sz="1600" b="1" dirty="0">
                <a:ea typeface="Ebrima" panose="02000000000000000000" pitchFamily="2" charset="0"/>
                <a:cs typeface="Ebrima" panose="02000000000000000000" pitchFamily="2" charset="0"/>
              </a:rPr>
              <a:t>Технологические особенности проекта</a:t>
            </a: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FF2B99AA-CAB7-4A10-9C23-5D2C00A2BE6D}"/>
              </a:ext>
            </a:extLst>
          </p:cNvPr>
          <p:cNvSpPr txBox="1"/>
          <p:nvPr/>
        </p:nvSpPr>
        <p:spPr>
          <a:xfrm>
            <a:off x="508556" y="4469244"/>
            <a:ext cx="5323077" cy="108940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57" algn="just"/>
            <a:r>
              <a:rPr lang="ru-RU" sz="1400" dirty="0"/>
              <a:t>Оригинальный порошок получен по особой технологии, которая придаёт ему </a:t>
            </a:r>
            <a:r>
              <a:rPr lang="ru-RU" sz="1400" dirty="0" err="1"/>
              <a:t>солюбилизирующие</a:t>
            </a:r>
            <a:r>
              <a:rPr lang="ru-RU" sz="1400" dirty="0"/>
              <a:t> свойства, обусловленные образованием в растворе </a:t>
            </a:r>
            <a:r>
              <a:rPr lang="ru-RU" sz="1400" dirty="0" err="1"/>
              <a:t>полиламелярных</a:t>
            </a:r>
            <a:r>
              <a:rPr lang="ru-RU" sz="1400" dirty="0"/>
              <a:t> липосом, которые обеспечивают увеличение высвобождения. </a:t>
            </a: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9ABDF22E-E926-4F35-B2A5-2B3F9781EA86}"/>
              </a:ext>
            </a:extLst>
          </p:cNvPr>
          <p:cNvSpPr txBox="1"/>
          <p:nvPr/>
        </p:nvSpPr>
        <p:spPr>
          <a:xfrm>
            <a:off x="925851" y="3800507"/>
            <a:ext cx="4305906" cy="5933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480" marR="82550">
              <a:lnSpc>
                <a:spcPct val="125400"/>
              </a:lnSpc>
            </a:pPr>
            <a:r>
              <a:rPr lang="ru-RU" sz="1600" b="1" dirty="0">
                <a:ea typeface="Ebrima" panose="02000000000000000000" pitchFamily="2" charset="0"/>
                <a:cs typeface="Ebrima" panose="02000000000000000000" pitchFamily="2" charset="0"/>
              </a:rPr>
              <a:t>Уникальность и преимущества технологии</a:t>
            </a:r>
          </a:p>
        </p:txBody>
      </p:sp>
      <p:sp>
        <p:nvSpPr>
          <p:cNvPr id="14" name="object 4">
            <a:extLst>
              <a:ext uri="{FF2B5EF4-FFF2-40B4-BE49-F238E27FC236}">
                <a16:creationId xmlns:a16="http://schemas.microsoft.com/office/drawing/2014/main" id="{C23A923E-B293-4EC2-977D-B7FFBC9ACF4A}"/>
              </a:ext>
            </a:extLst>
          </p:cNvPr>
          <p:cNvSpPr txBox="1"/>
          <p:nvPr/>
        </p:nvSpPr>
        <p:spPr>
          <a:xfrm>
            <a:off x="6887448" y="3800507"/>
            <a:ext cx="4305906" cy="5933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480" marR="82550">
              <a:lnSpc>
                <a:spcPct val="125400"/>
              </a:lnSpc>
            </a:pPr>
            <a:r>
              <a:rPr lang="ru-RU" sz="1600" b="1" dirty="0">
                <a:ea typeface="Ebrima" panose="02000000000000000000" pitchFamily="2" charset="0"/>
                <a:cs typeface="Ebrima" panose="02000000000000000000" pitchFamily="2" charset="0"/>
              </a:rPr>
              <a:t>Конкурирующие смежные технологии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08897A6-6ABE-4326-9D92-ABE8437D65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39819" y="3800507"/>
            <a:ext cx="396000" cy="39600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E74E561-16C2-415C-B78F-011C434D2F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4974" y="1131494"/>
            <a:ext cx="396000" cy="3960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8E90741C-72E9-4F5A-897E-83798F50A7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8312" y="3778277"/>
            <a:ext cx="396000" cy="396000"/>
          </a:xfrm>
          <a:prstGeom prst="rect">
            <a:avLst/>
          </a:prstGeom>
        </p:spPr>
      </p:pic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D3A6227E-BCAA-451B-9C09-675CC9301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DCCCC-B943-4AE6-BE04-AB7B89216501}" type="slidenum">
              <a:rPr lang="ru-RU" smtClean="0"/>
              <a:t>5</a:t>
            </a:fld>
            <a:endParaRPr lang="ru-RU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3C163000-BB46-D3A1-7A7F-4F3D1983605E}"/>
              </a:ext>
            </a:extLst>
          </p:cNvPr>
          <p:cNvSpPr txBox="1"/>
          <p:nvPr/>
        </p:nvSpPr>
        <p:spPr>
          <a:xfrm>
            <a:off x="6468465" y="4469243"/>
            <a:ext cx="5323077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57" algn="just"/>
            <a:r>
              <a:rPr lang="ru-RU" sz="1400" dirty="0"/>
              <a:t>На данный момент похожей технологией обладает </a:t>
            </a:r>
            <a:r>
              <a:rPr lang="en-US" sz="1400" dirty="0"/>
              <a:t> </a:t>
            </a:r>
            <a:r>
              <a:rPr lang="ru-RU" sz="1400" dirty="0"/>
              <a:t>британская компания </a:t>
            </a:r>
            <a:r>
              <a:rPr lang="en-US" sz="1400" dirty="0"/>
              <a:t>Biorelevant.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591860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6BEFBF24-49D4-4B21-8675-174EFF46499F}"/>
              </a:ext>
            </a:extLst>
          </p:cNvPr>
          <p:cNvSpPr/>
          <p:nvPr/>
        </p:nvSpPr>
        <p:spPr>
          <a:xfrm>
            <a:off x="346074" y="4218103"/>
            <a:ext cx="11508076" cy="2138255"/>
          </a:xfrm>
          <a:prstGeom prst="roundRect">
            <a:avLst>
              <a:gd name="adj" fmla="val 3651"/>
            </a:avLst>
          </a:prstGeom>
          <a:solidFill>
            <a:schemeClr val="bg1">
              <a:alpha val="60000"/>
            </a:schemeClr>
          </a:solidFill>
          <a:ln w="63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: скругленные углы 17">
            <a:extLst>
              <a:ext uri="{FF2B5EF4-FFF2-40B4-BE49-F238E27FC236}">
                <a16:creationId xmlns:a16="http://schemas.microsoft.com/office/drawing/2014/main" id="{44C642BC-1961-4437-B3A3-0D76FB7D0F44}"/>
              </a:ext>
            </a:extLst>
          </p:cNvPr>
          <p:cNvSpPr/>
          <p:nvPr/>
        </p:nvSpPr>
        <p:spPr>
          <a:xfrm>
            <a:off x="346073" y="903923"/>
            <a:ext cx="11509200" cy="3045330"/>
          </a:xfrm>
          <a:prstGeom prst="roundRect">
            <a:avLst>
              <a:gd name="adj" fmla="val 4080"/>
            </a:avLst>
          </a:prstGeom>
          <a:solidFill>
            <a:schemeClr val="bg1">
              <a:alpha val="60000"/>
            </a:schemeClr>
          </a:solidFill>
          <a:ln w="63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object 4">
            <a:extLst>
              <a:ext uri="{FF2B5EF4-FFF2-40B4-BE49-F238E27FC236}">
                <a16:creationId xmlns:a16="http://schemas.microsoft.com/office/drawing/2014/main" id="{20F5E625-7E73-47EE-825D-B78D847BB76B}"/>
              </a:ext>
            </a:extLst>
          </p:cNvPr>
          <p:cNvSpPr txBox="1"/>
          <p:nvPr/>
        </p:nvSpPr>
        <p:spPr>
          <a:xfrm>
            <a:off x="508555" y="1483560"/>
            <a:ext cx="10629497" cy="176650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72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/>
              <a:t>На данный момент осуществляются активные продажи, расширена линейка – новый продукт буферы-концентраты для приготовления БРС </a:t>
            </a:r>
            <a:r>
              <a:rPr lang="en-US" sz="1400" dirty="0"/>
              <a:t>SC </a:t>
            </a:r>
            <a:r>
              <a:rPr lang="en-US" sz="1400" dirty="0" err="1"/>
              <a:t>ReMedia</a:t>
            </a:r>
            <a:r>
              <a:rPr lang="ru-RU" sz="1400" dirty="0"/>
              <a:t>.</a:t>
            </a:r>
          </a:p>
          <a:p>
            <a:pPr marL="29972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/>
              <a:t>Планируется разработка маркетинговой стратегии</a:t>
            </a:r>
            <a:r>
              <a:rPr lang="en-US" sz="1400" dirty="0"/>
              <a:t>, </a:t>
            </a:r>
            <a:r>
              <a:rPr lang="ru-RU" sz="1400" dirty="0"/>
              <a:t>дальнейшее расширение линейки продуктов и масштабирование производства. </a:t>
            </a:r>
          </a:p>
          <a:p>
            <a:pPr marL="29972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1400" dirty="0"/>
          </a:p>
          <a:p>
            <a:pPr marL="1397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ru-RU" sz="1400" dirty="0"/>
          </a:p>
        </p:txBody>
      </p:sp>
      <p:sp>
        <p:nvSpPr>
          <p:cNvPr id="18" name="object 4">
            <a:extLst>
              <a:ext uri="{FF2B5EF4-FFF2-40B4-BE49-F238E27FC236}">
                <a16:creationId xmlns:a16="http://schemas.microsoft.com/office/drawing/2014/main" id="{8CA39565-720B-4884-BC5E-59501A79AA68}"/>
              </a:ext>
            </a:extLst>
          </p:cNvPr>
          <p:cNvSpPr txBox="1"/>
          <p:nvPr/>
        </p:nvSpPr>
        <p:spPr>
          <a:xfrm>
            <a:off x="925851" y="1059221"/>
            <a:ext cx="4305906" cy="2855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480" marR="82550">
              <a:lnSpc>
                <a:spcPct val="125400"/>
              </a:lnSpc>
            </a:pPr>
            <a:r>
              <a:rPr lang="ru-RU" sz="1600" b="1" dirty="0">
                <a:ea typeface="Ebrima" panose="02000000000000000000" pitchFamily="2" charset="0"/>
                <a:cs typeface="Ebrima" panose="02000000000000000000" pitchFamily="2" charset="0"/>
              </a:rPr>
              <a:t>Стадия и дальнейшая реализация</a:t>
            </a:r>
          </a:p>
        </p:txBody>
      </p:sp>
      <p:sp>
        <p:nvSpPr>
          <p:cNvPr id="19" name="object 4">
            <a:extLst>
              <a:ext uri="{FF2B5EF4-FFF2-40B4-BE49-F238E27FC236}">
                <a16:creationId xmlns:a16="http://schemas.microsoft.com/office/drawing/2014/main" id="{98D8DFE9-BFDB-413E-9340-ABA0019E155F}"/>
              </a:ext>
            </a:extLst>
          </p:cNvPr>
          <p:cNvSpPr txBox="1"/>
          <p:nvPr/>
        </p:nvSpPr>
        <p:spPr>
          <a:xfrm>
            <a:off x="1028979" y="4289979"/>
            <a:ext cx="4305906" cy="5933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480" marR="82550">
              <a:lnSpc>
                <a:spcPct val="125400"/>
              </a:lnSpc>
            </a:pPr>
            <a:r>
              <a:rPr lang="ru-RU" sz="1600" b="1" dirty="0">
                <a:ea typeface="Ebrima" panose="02000000000000000000" pitchFamily="2" charset="0"/>
                <a:cs typeface="Ebrima" panose="02000000000000000000" pitchFamily="2" charset="0"/>
              </a:rPr>
              <a:t>Необходимые для реализации ресурсы</a:t>
            </a:r>
          </a:p>
        </p:txBody>
      </p:sp>
      <p:sp>
        <p:nvSpPr>
          <p:cNvPr id="20" name="object 4">
            <a:extLst>
              <a:ext uri="{FF2B5EF4-FFF2-40B4-BE49-F238E27FC236}">
                <a16:creationId xmlns:a16="http://schemas.microsoft.com/office/drawing/2014/main" id="{129D1908-1133-41E6-B8C8-C131BA312735}"/>
              </a:ext>
            </a:extLst>
          </p:cNvPr>
          <p:cNvSpPr txBox="1"/>
          <p:nvPr/>
        </p:nvSpPr>
        <p:spPr>
          <a:xfrm>
            <a:off x="581350" y="5042670"/>
            <a:ext cx="10810091" cy="9662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72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/>
              <a:t>Оборудование, специалисты, материалы, в т.ч. реактивы.</a:t>
            </a:r>
          </a:p>
          <a:p>
            <a:pPr marL="29972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1400" dirty="0"/>
          </a:p>
          <a:p>
            <a:pPr marL="29972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/>
              <a:t>У ООО «СК» есть все вышеперечисленные ресурсы.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826E59-01A3-4028-AAF7-68E5AD921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Дорожная карта проекта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727C2ED-419D-4007-9FA8-DAAEF517E2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1350" y="4290899"/>
            <a:ext cx="324000" cy="3240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7DBD2A4-6547-469B-BA14-69FCEA982A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8555" y="1059221"/>
            <a:ext cx="324000" cy="324000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D80015DA-880C-4C8D-B249-21B559F13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DCCCC-B943-4AE6-BE04-AB7B89216501}" type="slidenum">
              <a:rPr lang="ru-RU" smtClean="0"/>
              <a:t>6</a:t>
            </a:fld>
            <a:endParaRPr lang="ru-RU"/>
          </a:p>
        </p:txBody>
      </p: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D6A1B20F-8C57-77F8-6430-C5717F53939F}"/>
              </a:ext>
            </a:extLst>
          </p:cNvPr>
          <p:cNvCxnSpPr>
            <a:cxnSpLocks/>
          </p:cNvCxnSpPr>
          <p:nvPr/>
        </p:nvCxnSpPr>
        <p:spPr>
          <a:xfrm>
            <a:off x="670555" y="3806126"/>
            <a:ext cx="10976737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799EBD22-3A77-C62B-2322-2C8DC36366B1}"/>
              </a:ext>
            </a:extLst>
          </p:cNvPr>
          <p:cNvSpPr txBox="1"/>
          <p:nvPr/>
        </p:nvSpPr>
        <p:spPr>
          <a:xfrm>
            <a:off x="730531" y="2803291"/>
            <a:ext cx="147810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200" b="1" i="0" dirty="0">
                <a:effectLst/>
              </a:rPr>
              <a:t>IV</a:t>
            </a:r>
            <a:r>
              <a:rPr lang="ru-RU" sz="1200" b="1" i="0" dirty="0">
                <a:effectLst/>
              </a:rPr>
              <a:t> </a:t>
            </a:r>
            <a:r>
              <a:rPr lang="ru-RU" sz="1200" b="1" dirty="0">
                <a:solidFill>
                  <a:srgbClr val="000000"/>
                </a:solidFill>
              </a:rPr>
              <a:t>кв. 2022-</a:t>
            </a:r>
          </a:p>
          <a:p>
            <a:r>
              <a:rPr lang="ru-RU" sz="1200" dirty="0">
                <a:solidFill>
                  <a:srgbClr val="000000"/>
                </a:solidFill>
              </a:rPr>
              <a:t>Поиск научных публикаций, патентов </a:t>
            </a:r>
            <a:endParaRPr lang="ru-RU" sz="12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1F676DD-C253-6471-6E75-ACC9CD6B5D23}"/>
              </a:ext>
            </a:extLst>
          </p:cNvPr>
          <p:cNvSpPr txBox="1"/>
          <p:nvPr/>
        </p:nvSpPr>
        <p:spPr>
          <a:xfrm>
            <a:off x="2048882" y="2795230"/>
            <a:ext cx="147810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200" b="1" i="0" dirty="0">
                <a:effectLst/>
              </a:rPr>
              <a:t>III</a:t>
            </a:r>
            <a:r>
              <a:rPr lang="ru-RU" sz="1200" b="1" i="0" dirty="0">
                <a:effectLst/>
              </a:rPr>
              <a:t> </a:t>
            </a:r>
            <a:r>
              <a:rPr lang="ru-RU" sz="1200" b="1" dirty="0">
                <a:solidFill>
                  <a:srgbClr val="000000"/>
                </a:solidFill>
              </a:rPr>
              <a:t>кв. 2023-</a:t>
            </a:r>
          </a:p>
          <a:p>
            <a:r>
              <a:rPr lang="ru-RU" sz="1200" dirty="0">
                <a:solidFill>
                  <a:srgbClr val="000000"/>
                </a:solidFill>
              </a:rPr>
              <a:t>Апробация технологии производства</a:t>
            </a:r>
            <a:endParaRPr lang="ru-RU" sz="12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EA41151-FC5B-C724-799F-F0B288D59CCB}"/>
              </a:ext>
            </a:extLst>
          </p:cNvPr>
          <p:cNvSpPr txBox="1"/>
          <p:nvPr/>
        </p:nvSpPr>
        <p:spPr>
          <a:xfrm>
            <a:off x="3526989" y="2721780"/>
            <a:ext cx="238666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200" b="1" i="0" dirty="0">
                <a:effectLst/>
              </a:rPr>
              <a:t>IV</a:t>
            </a:r>
            <a:r>
              <a:rPr lang="ru-RU" sz="1200" b="1" i="0" dirty="0">
                <a:effectLst/>
              </a:rPr>
              <a:t> </a:t>
            </a:r>
            <a:r>
              <a:rPr lang="ru-RU" sz="1200" b="1" dirty="0">
                <a:solidFill>
                  <a:srgbClr val="000000"/>
                </a:solidFill>
              </a:rPr>
              <a:t>кв. 2023-</a:t>
            </a:r>
          </a:p>
          <a:p>
            <a:r>
              <a:rPr lang="ru-RU" sz="1200" dirty="0"/>
              <a:t>Тестирование первых партий в</a:t>
            </a:r>
            <a:r>
              <a:rPr lang="en-US" sz="1200" dirty="0"/>
              <a:t> </a:t>
            </a:r>
            <a:r>
              <a:rPr lang="en-US" sz="1200" i="1" dirty="0"/>
              <a:t>in vitro </a:t>
            </a:r>
            <a:r>
              <a:rPr lang="ru-RU" sz="1200" dirty="0"/>
              <a:t>испытаниях, стандартизация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B7A4DDA-4D94-2E88-5DCC-268E9538C498}"/>
              </a:ext>
            </a:extLst>
          </p:cNvPr>
          <p:cNvSpPr txBox="1"/>
          <p:nvPr/>
        </p:nvSpPr>
        <p:spPr>
          <a:xfrm>
            <a:off x="5453733" y="2721780"/>
            <a:ext cx="22053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200" b="1" i="0" dirty="0">
                <a:effectLst/>
              </a:rPr>
              <a:t>III</a:t>
            </a:r>
            <a:r>
              <a:rPr lang="ru-RU" sz="1200" b="1" i="0" dirty="0">
                <a:effectLst/>
              </a:rPr>
              <a:t> </a:t>
            </a:r>
            <a:r>
              <a:rPr lang="ru-RU" sz="1200" b="1" dirty="0">
                <a:solidFill>
                  <a:srgbClr val="000000"/>
                </a:solidFill>
              </a:rPr>
              <a:t>кв. 2024-</a:t>
            </a:r>
          </a:p>
          <a:p>
            <a:r>
              <a:rPr lang="ru-RU" sz="1200" dirty="0"/>
              <a:t>Выход на рынок,</a:t>
            </a:r>
          </a:p>
          <a:p>
            <a:r>
              <a:rPr lang="ru-RU" sz="1200" dirty="0"/>
              <a:t>отгрузка первых партий, оформленных в рамках предзаказа</a:t>
            </a:r>
          </a:p>
          <a:p>
            <a:pPr algn="ctr"/>
            <a:endParaRPr lang="ru-RU" sz="1200" dirty="0">
              <a:latin typeface="Century Gothic" panose="020B0502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AE80B7F-25E7-AD1D-1403-479049ED5416}"/>
              </a:ext>
            </a:extLst>
          </p:cNvPr>
          <p:cNvSpPr txBox="1"/>
          <p:nvPr/>
        </p:nvSpPr>
        <p:spPr>
          <a:xfrm>
            <a:off x="7659097" y="2680890"/>
            <a:ext cx="20015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200" b="1" i="0" dirty="0">
                <a:effectLst/>
              </a:rPr>
              <a:t>IV</a:t>
            </a:r>
            <a:r>
              <a:rPr lang="ru-RU" sz="1200" b="1" i="0" dirty="0">
                <a:effectLst/>
              </a:rPr>
              <a:t> </a:t>
            </a:r>
            <a:r>
              <a:rPr lang="ru-RU" sz="1200" b="1" dirty="0">
                <a:solidFill>
                  <a:srgbClr val="000000"/>
                </a:solidFill>
              </a:rPr>
              <a:t>кв. 202</a:t>
            </a:r>
            <a:r>
              <a:rPr lang="en-US" sz="1200" b="1" dirty="0">
                <a:solidFill>
                  <a:srgbClr val="000000"/>
                </a:solidFill>
              </a:rPr>
              <a:t>4</a:t>
            </a:r>
            <a:r>
              <a:rPr lang="ru-RU" sz="1200" b="1" dirty="0">
                <a:solidFill>
                  <a:srgbClr val="000000"/>
                </a:solidFill>
              </a:rPr>
              <a:t>-</a:t>
            </a:r>
          </a:p>
          <a:p>
            <a:r>
              <a:rPr lang="ru-RU" sz="1200" dirty="0"/>
              <a:t>Рост продаж, разработка линейки продуктов, выход на рынок </a:t>
            </a:r>
            <a:r>
              <a:rPr lang="en-US" sz="1200" dirty="0"/>
              <a:t>SC </a:t>
            </a:r>
            <a:r>
              <a:rPr lang="en-US" sz="1200" dirty="0" err="1"/>
              <a:t>ReMedia</a:t>
            </a:r>
            <a:endParaRPr lang="ru-RU" sz="1200" dirty="0"/>
          </a:p>
          <a:p>
            <a:pPr algn="ctr"/>
            <a:endParaRPr lang="ru-RU" sz="1200" dirty="0">
              <a:latin typeface="Century Gothic" panose="020B0502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A2724E3-7D80-900B-5F6A-6F1DDDD6E5B2}"/>
              </a:ext>
            </a:extLst>
          </p:cNvPr>
          <p:cNvSpPr txBox="1"/>
          <p:nvPr/>
        </p:nvSpPr>
        <p:spPr>
          <a:xfrm>
            <a:off x="9461014" y="2683177"/>
            <a:ext cx="20015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200" b="1" i="0" dirty="0">
                <a:effectLst/>
              </a:rPr>
              <a:t>I</a:t>
            </a:r>
            <a:r>
              <a:rPr lang="ru-RU" sz="1200" b="1" i="0" dirty="0">
                <a:effectLst/>
              </a:rPr>
              <a:t>-</a:t>
            </a:r>
            <a:r>
              <a:rPr lang="en-US" sz="1200" b="1" dirty="0"/>
              <a:t>II</a:t>
            </a:r>
            <a:r>
              <a:rPr lang="ru-RU" sz="1200" b="1" i="0" dirty="0">
                <a:effectLst/>
              </a:rPr>
              <a:t> </a:t>
            </a:r>
            <a:r>
              <a:rPr lang="ru-RU" sz="1200" b="1" dirty="0">
                <a:solidFill>
                  <a:srgbClr val="000000"/>
                </a:solidFill>
              </a:rPr>
              <a:t>кв. 202</a:t>
            </a:r>
            <a:r>
              <a:rPr lang="en-US" sz="1200" b="1" dirty="0">
                <a:solidFill>
                  <a:srgbClr val="000000"/>
                </a:solidFill>
              </a:rPr>
              <a:t>5</a:t>
            </a:r>
            <a:r>
              <a:rPr lang="ru-RU" sz="1200" b="1" dirty="0">
                <a:solidFill>
                  <a:srgbClr val="000000"/>
                </a:solidFill>
              </a:rPr>
              <a:t>-</a:t>
            </a:r>
          </a:p>
          <a:p>
            <a:r>
              <a:rPr lang="ru-RU" sz="1200" dirty="0"/>
              <a:t>Масштабирование производства, расширение ассортимента</a:t>
            </a:r>
          </a:p>
          <a:p>
            <a:pPr algn="ctr"/>
            <a:endParaRPr lang="ru-RU" sz="1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958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: скругленные углы 17">
            <a:extLst>
              <a:ext uri="{FF2B5EF4-FFF2-40B4-BE49-F238E27FC236}">
                <a16:creationId xmlns:a16="http://schemas.microsoft.com/office/drawing/2014/main" id="{4122FD68-5707-4BCB-93F0-A1F27CCB2EAF}"/>
              </a:ext>
            </a:extLst>
          </p:cNvPr>
          <p:cNvSpPr/>
          <p:nvPr/>
        </p:nvSpPr>
        <p:spPr>
          <a:xfrm>
            <a:off x="315386" y="3776303"/>
            <a:ext cx="11509200" cy="2616140"/>
          </a:xfrm>
          <a:prstGeom prst="roundRect">
            <a:avLst>
              <a:gd name="adj" fmla="val 4080"/>
            </a:avLst>
          </a:prstGeom>
          <a:solidFill>
            <a:schemeClr val="bg1">
              <a:alpha val="60000"/>
            </a:schemeClr>
          </a:solidFill>
          <a:ln w="63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: скругленные углы 17">
            <a:extLst>
              <a:ext uri="{FF2B5EF4-FFF2-40B4-BE49-F238E27FC236}">
                <a16:creationId xmlns:a16="http://schemas.microsoft.com/office/drawing/2014/main" id="{44C642BC-1961-4437-B3A3-0D76FB7D0F44}"/>
              </a:ext>
            </a:extLst>
          </p:cNvPr>
          <p:cNvSpPr/>
          <p:nvPr/>
        </p:nvSpPr>
        <p:spPr>
          <a:xfrm>
            <a:off x="315386" y="943876"/>
            <a:ext cx="11509200" cy="2616140"/>
          </a:xfrm>
          <a:prstGeom prst="roundRect">
            <a:avLst>
              <a:gd name="adj" fmla="val 4080"/>
            </a:avLst>
          </a:prstGeom>
          <a:solidFill>
            <a:schemeClr val="bg1">
              <a:alpha val="60000"/>
            </a:schemeClr>
          </a:solidFill>
          <a:ln w="63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9972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800"/>
              <a:t>Суворова А.В., Медведев Ю.В., Лосенкова П.А., Крамаренко О.С., Малашенко Е.А., Полуянов А.М., Шохин И.Е. Подходы к проведению физиологически релевантного теста (ФРТ) при изучении лекарственных препаратов, содержащих вещество подкласса IIс БКС, на примере сорафениба. </a:t>
            </a:r>
            <a:r>
              <a:rPr lang="ru-RU" sz="1800" i="1"/>
              <a:t>Разработка и регистрация лекарственных средств</a:t>
            </a:r>
            <a:r>
              <a:rPr lang="ru-RU" sz="1800"/>
              <a:t>. 2024;13(3):176-185.</a:t>
            </a:r>
            <a:endParaRPr lang="ru-RU" sz="1800" dirty="0"/>
          </a:p>
        </p:txBody>
      </p:sp>
      <p:sp>
        <p:nvSpPr>
          <p:cNvPr id="17" name="object 4">
            <a:extLst>
              <a:ext uri="{FF2B5EF4-FFF2-40B4-BE49-F238E27FC236}">
                <a16:creationId xmlns:a16="http://schemas.microsoft.com/office/drawing/2014/main" id="{20F5E625-7E73-47EE-825D-B78D847BB76B}"/>
              </a:ext>
            </a:extLst>
          </p:cNvPr>
          <p:cNvSpPr txBox="1"/>
          <p:nvPr/>
        </p:nvSpPr>
        <p:spPr>
          <a:xfrm>
            <a:off x="508556" y="1701254"/>
            <a:ext cx="11316030" cy="164339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72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b="0" i="0" dirty="0">
                <a:effectLst/>
              </a:rPr>
              <a:t>Суворова А.В., </a:t>
            </a:r>
            <a:r>
              <a:rPr lang="ru-RU" sz="1200" b="0" i="0" dirty="0" err="1">
                <a:effectLst/>
              </a:rPr>
              <a:t>Лосенкова</a:t>
            </a:r>
            <a:r>
              <a:rPr lang="ru-RU" sz="1200" b="0" i="0" dirty="0">
                <a:effectLst/>
              </a:rPr>
              <a:t> П.А., Медведев Ю.В., Малашенко Е.А., </a:t>
            </a:r>
            <a:r>
              <a:rPr lang="ru-RU" sz="1200" b="0" i="0" dirty="0" err="1">
                <a:effectLst/>
              </a:rPr>
              <a:t>Карнакова</a:t>
            </a:r>
            <a:r>
              <a:rPr lang="ru-RU" sz="1200" b="0" i="0" dirty="0">
                <a:effectLst/>
              </a:rPr>
              <a:t> К.К., Багаева Н.С., Савченко А.Ю., Полуянов А.М., Шохин И.Е. Применение </a:t>
            </a:r>
            <a:r>
              <a:rPr lang="ru-RU" sz="1200" b="0" i="1" dirty="0" err="1">
                <a:effectLst/>
              </a:rPr>
              <a:t>in</a:t>
            </a:r>
            <a:r>
              <a:rPr lang="ru-RU" sz="1200" b="0" i="1" dirty="0">
                <a:effectLst/>
              </a:rPr>
              <a:t> </a:t>
            </a:r>
            <a:r>
              <a:rPr lang="ru-RU" sz="1200" b="0" i="1" dirty="0" err="1">
                <a:effectLst/>
              </a:rPr>
              <a:t>vitro</a:t>
            </a:r>
            <a:r>
              <a:rPr lang="ru-RU" sz="1200" b="0" i="0" dirty="0">
                <a:effectLst/>
              </a:rPr>
              <a:t> исследований для предсказания фармакокинетики таблеток </a:t>
            </a:r>
            <a:r>
              <a:rPr lang="ru-RU" sz="1200" b="0" i="0" dirty="0" err="1">
                <a:effectLst/>
              </a:rPr>
              <a:t>ривароксабана</a:t>
            </a:r>
            <a:r>
              <a:rPr lang="ru-RU" sz="1200" b="0" i="0" dirty="0">
                <a:effectLst/>
              </a:rPr>
              <a:t>. </a:t>
            </a:r>
            <a:r>
              <a:rPr lang="ru-RU" sz="1200" b="0" i="1" dirty="0">
                <a:effectLst/>
              </a:rPr>
              <a:t>Разработка и регистрация лекарственных средств</a:t>
            </a:r>
            <a:r>
              <a:rPr lang="ru-RU" sz="1200" b="0" i="0" dirty="0">
                <a:effectLst/>
              </a:rPr>
              <a:t>. 2024;13(3):186-198.</a:t>
            </a:r>
          </a:p>
          <a:p>
            <a:pPr marL="29972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1200" dirty="0"/>
          </a:p>
          <a:p>
            <a:pPr marL="29972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1400" b="0" i="0" dirty="0">
              <a:effectLst/>
            </a:endParaRPr>
          </a:p>
          <a:p>
            <a:pPr marL="29972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1400" dirty="0">
              <a:highlight>
                <a:srgbClr val="FF0000"/>
              </a:highlight>
            </a:endParaRPr>
          </a:p>
        </p:txBody>
      </p:sp>
      <p:sp>
        <p:nvSpPr>
          <p:cNvPr id="18" name="object 4">
            <a:extLst>
              <a:ext uri="{FF2B5EF4-FFF2-40B4-BE49-F238E27FC236}">
                <a16:creationId xmlns:a16="http://schemas.microsoft.com/office/drawing/2014/main" id="{8CA39565-720B-4884-BC5E-59501A79AA68}"/>
              </a:ext>
            </a:extLst>
          </p:cNvPr>
          <p:cNvSpPr txBox="1"/>
          <p:nvPr/>
        </p:nvSpPr>
        <p:spPr>
          <a:xfrm>
            <a:off x="865498" y="1254761"/>
            <a:ext cx="6384648" cy="2855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480" marR="82550">
              <a:lnSpc>
                <a:spcPct val="125400"/>
              </a:lnSpc>
            </a:pPr>
            <a:r>
              <a:rPr lang="ru-RU" sz="1600" b="1" dirty="0">
                <a:ea typeface="Ebrima" panose="02000000000000000000" pitchFamily="2" charset="0"/>
                <a:cs typeface="Ebrima" panose="02000000000000000000" pitchFamily="2" charset="0"/>
              </a:rPr>
              <a:t>Научно-публицистический задел 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826E59-01A3-4028-AAF7-68E5AD921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Информационный задел о проекте</a:t>
            </a:r>
          </a:p>
        </p:txBody>
      </p:sp>
      <p:sp>
        <p:nvSpPr>
          <p:cNvPr id="30" name="object 4">
            <a:extLst>
              <a:ext uri="{FF2B5EF4-FFF2-40B4-BE49-F238E27FC236}">
                <a16:creationId xmlns:a16="http://schemas.microsoft.com/office/drawing/2014/main" id="{01527E28-304B-4222-B544-1A8DF1D99F34}"/>
              </a:ext>
            </a:extLst>
          </p:cNvPr>
          <p:cNvSpPr txBox="1"/>
          <p:nvPr/>
        </p:nvSpPr>
        <p:spPr>
          <a:xfrm>
            <a:off x="508556" y="4300054"/>
            <a:ext cx="6741590" cy="118173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72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/>
              <a:t>Сайт компании (Форма предзаказа) </a:t>
            </a:r>
            <a:endParaRPr lang="en-US" sz="1400" dirty="0"/>
          </a:p>
          <a:p>
            <a:pPr marL="29972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/>
              <a:t>Партнёрская сеть (Входящий поток клиентов)</a:t>
            </a:r>
            <a:endParaRPr lang="en-US" sz="1400" dirty="0"/>
          </a:p>
          <a:p>
            <a:pPr marL="29972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/>
              <a:t>Дружественные СМИ (Журнал Russian Business Guide - рекламные материалы)</a:t>
            </a:r>
          </a:p>
        </p:txBody>
      </p:sp>
      <p:sp>
        <p:nvSpPr>
          <p:cNvPr id="33" name="object 4">
            <a:extLst>
              <a:ext uri="{FF2B5EF4-FFF2-40B4-BE49-F238E27FC236}">
                <a16:creationId xmlns:a16="http://schemas.microsoft.com/office/drawing/2014/main" id="{2401CAEF-905A-4D99-92FC-6F8134DC74B8}"/>
              </a:ext>
            </a:extLst>
          </p:cNvPr>
          <p:cNvSpPr txBox="1"/>
          <p:nvPr/>
        </p:nvSpPr>
        <p:spPr>
          <a:xfrm>
            <a:off x="560948" y="2316267"/>
            <a:ext cx="6517395" cy="181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>
              <a:lnSpc>
                <a:spcPct val="100000"/>
              </a:lnSpc>
              <a:spcAft>
                <a:spcPts val="600"/>
              </a:spcAft>
            </a:pPr>
            <a:r>
              <a:rPr lang="en-US" sz="1100" dirty="0">
                <a:hlinkClick r:id="rId2"/>
              </a:rPr>
              <a:t>https://www.pharmjournal.ru/jour/article/view/1915</a:t>
            </a:r>
            <a:endParaRPr lang="ru-RU" sz="1100" dirty="0"/>
          </a:p>
        </p:txBody>
      </p:sp>
      <p:sp>
        <p:nvSpPr>
          <p:cNvPr id="35" name="object 4">
            <a:extLst>
              <a:ext uri="{FF2B5EF4-FFF2-40B4-BE49-F238E27FC236}">
                <a16:creationId xmlns:a16="http://schemas.microsoft.com/office/drawing/2014/main" id="{F873C131-D681-4903-AB62-6116257F6339}"/>
              </a:ext>
            </a:extLst>
          </p:cNvPr>
          <p:cNvSpPr txBox="1"/>
          <p:nvPr/>
        </p:nvSpPr>
        <p:spPr>
          <a:xfrm>
            <a:off x="649284" y="5628683"/>
            <a:ext cx="3230067" cy="67390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100" dirty="0"/>
              <a:t>Медиа ресурсы:</a:t>
            </a:r>
          </a:p>
          <a:p>
            <a:pPr marL="29972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100" dirty="0">
                <a:latin typeface="Century Gothic" panose="020B0502020202020204" pitchFamily="34" charset="0"/>
              </a:rPr>
              <a:t>https://www.rbgmedia.ru/files/rbg-250.pdf</a:t>
            </a:r>
          </a:p>
          <a:p>
            <a:pPr marL="29972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1100" dirty="0"/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4BC72D8D-144C-4829-B217-62FD16C69B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3368" y="1199557"/>
            <a:ext cx="396000" cy="396000"/>
          </a:xfrm>
          <a:prstGeom prst="rect">
            <a:avLst/>
          </a:prstGeom>
        </p:spPr>
      </p:pic>
      <p:sp>
        <p:nvSpPr>
          <p:cNvPr id="39" name="Номер слайда 38">
            <a:extLst>
              <a:ext uri="{FF2B5EF4-FFF2-40B4-BE49-F238E27FC236}">
                <a16:creationId xmlns:a16="http://schemas.microsoft.com/office/drawing/2014/main" id="{510793DA-8F9C-44F8-8461-AC62A44F6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DCCCC-B943-4AE6-BE04-AB7B89216501}" type="slidenum">
              <a:rPr lang="ru-RU" smtClean="0"/>
              <a:t>7</a:t>
            </a:fld>
            <a:endParaRPr lang="ru-RU"/>
          </a:p>
        </p:txBody>
      </p:sp>
      <p:sp>
        <p:nvSpPr>
          <p:cNvPr id="31" name="object 4">
            <a:extLst>
              <a:ext uri="{FF2B5EF4-FFF2-40B4-BE49-F238E27FC236}">
                <a16:creationId xmlns:a16="http://schemas.microsoft.com/office/drawing/2014/main" id="{1BFAF1EF-07DD-43A1-9350-1E2A51FAF6A9}"/>
              </a:ext>
            </a:extLst>
          </p:cNvPr>
          <p:cNvSpPr txBox="1"/>
          <p:nvPr/>
        </p:nvSpPr>
        <p:spPr>
          <a:xfrm>
            <a:off x="925851" y="3895383"/>
            <a:ext cx="2893795" cy="2855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480" marR="82550">
              <a:lnSpc>
                <a:spcPct val="125400"/>
              </a:lnSpc>
            </a:pPr>
            <a:r>
              <a:rPr lang="ru-RU" sz="1600" b="1" dirty="0">
                <a:ea typeface="Ebrima" panose="02000000000000000000" pitchFamily="2" charset="0"/>
                <a:cs typeface="Ebrima" panose="02000000000000000000" pitchFamily="2" charset="0"/>
              </a:rPr>
              <a:t>Медийный задел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54B234E-0AC9-433A-82AE-EC40FC13CA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07374" y="3856669"/>
            <a:ext cx="396000" cy="396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74AAF03-F84A-D31C-38E8-D6DF08C88B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22648" y="3914774"/>
            <a:ext cx="3760796" cy="14555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F842CE-11C5-F82F-6F06-9F7E808FDB9B}"/>
              </a:ext>
            </a:extLst>
          </p:cNvPr>
          <p:cNvSpPr txBox="1"/>
          <p:nvPr/>
        </p:nvSpPr>
        <p:spPr>
          <a:xfrm>
            <a:off x="504260" y="3207278"/>
            <a:ext cx="609755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970">
              <a:lnSpc>
                <a:spcPct val="100000"/>
              </a:lnSpc>
              <a:spcAft>
                <a:spcPts val="600"/>
              </a:spcAft>
            </a:pPr>
            <a:r>
              <a:rPr lang="en-US" sz="1100" dirty="0">
                <a:hlinkClick r:id="rId8"/>
              </a:rPr>
              <a:t>https://www.pharmjournal.ru/jour/article/view/1912</a:t>
            </a:r>
            <a:endParaRPr lang="ru-RU" sz="11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F80A44-1502-2698-0AA5-55119FF4F292}"/>
              </a:ext>
            </a:extLst>
          </p:cNvPr>
          <p:cNvSpPr txBox="1"/>
          <p:nvPr/>
        </p:nvSpPr>
        <p:spPr>
          <a:xfrm>
            <a:off x="433368" y="2558932"/>
            <a:ext cx="112500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9720" marR="0" lvl="0" indent="-285750" algn="l" defTabSz="91422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Суворова А.В., Медведев Ю.В.,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Лосенкова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 П.А., Крамаренко О.С., Малашенко Е.А., Полуянов А.М., Шохин И.Е. Подходы к проведению физиологически релевантного теста (ФРТ) при изучении лекарственных препаратов, содержащих вещество подкласса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IIс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БКС, на примере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сорафениба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. 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Разработка и регистрация лекарственных средств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. 2024;13(3):176-185.</a:t>
            </a:r>
          </a:p>
        </p:txBody>
      </p:sp>
    </p:spTree>
    <p:extLst>
      <p:ext uri="{BB962C8B-B14F-4D97-AF65-F5344CB8AC3E}">
        <p14:creationId xmlns:p14="http://schemas.microsoft.com/office/powerpoint/2010/main" val="1298152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6BEFBF24-49D4-4B21-8675-174EFF46499F}"/>
              </a:ext>
            </a:extLst>
          </p:cNvPr>
          <p:cNvSpPr/>
          <p:nvPr/>
        </p:nvSpPr>
        <p:spPr>
          <a:xfrm>
            <a:off x="6288450" y="1015215"/>
            <a:ext cx="5568588" cy="5401459"/>
          </a:xfrm>
          <a:prstGeom prst="roundRect">
            <a:avLst>
              <a:gd name="adj" fmla="val 3651"/>
            </a:avLst>
          </a:prstGeom>
          <a:solidFill>
            <a:schemeClr val="bg1">
              <a:alpha val="60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: скругленные углы 17">
            <a:extLst>
              <a:ext uri="{FF2B5EF4-FFF2-40B4-BE49-F238E27FC236}">
                <a16:creationId xmlns:a16="http://schemas.microsoft.com/office/drawing/2014/main" id="{44C642BC-1961-4437-B3A3-0D76FB7D0F44}"/>
              </a:ext>
            </a:extLst>
          </p:cNvPr>
          <p:cNvSpPr/>
          <p:nvPr/>
        </p:nvSpPr>
        <p:spPr>
          <a:xfrm>
            <a:off x="346074" y="1015215"/>
            <a:ext cx="5568588" cy="5401459"/>
          </a:xfrm>
          <a:prstGeom prst="roundRect">
            <a:avLst>
              <a:gd name="adj" fmla="val 4080"/>
            </a:avLst>
          </a:prstGeom>
          <a:solidFill>
            <a:schemeClr val="bg1">
              <a:alpha val="60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object 4">
            <a:extLst>
              <a:ext uri="{FF2B5EF4-FFF2-40B4-BE49-F238E27FC236}">
                <a16:creationId xmlns:a16="http://schemas.microsoft.com/office/drawing/2014/main" id="{20F5E625-7E73-47EE-825D-B78D847BB76B}"/>
              </a:ext>
            </a:extLst>
          </p:cNvPr>
          <p:cNvSpPr txBox="1"/>
          <p:nvPr/>
        </p:nvSpPr>
        <p:spPr>
          <a:xfrm>
            <a:off x="508556" y="1907008"/>
            <a:ext cx="5406107" cy="118173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400" dirty="0"/>
              <a:t>Все права на интеллектуальную собственность принадлежат ООО «СК».</a:t>
            </a:r>
            <a:endParaRPr lang="en-US" sz="1400" dirty="0"/>
          </a:p>
          <a:p>
            <a:pPr marL="29972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9972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1400" dirty="0"/>
          </a:p>
        </p:txBody>
      </p:sp>
      <p:sp>
        <p:nvSpPr>
          <p:cNvPr id="18" name="object 4">
            <a:extLst>
              <a:ext uri="{FF2B5EF4-FFF2-40B4-BE49-F238E27FC236}">
                <a16:creationId xmlns:a16="http://schemas.microsoft.com/office/drawing/2014/main" id="{8CA39565-720B-4884-BC5E-59501A79AA68}"/>
              </a:ext>
            </a:extLst>
          </p:cNvPr>
          <p:cNvSpPr txBox="1"/>
          <p:nvPr/>
        </p:nvSpPr>
        <p:spPr>
          <a:xfrm>
            <a:off x="925851" y="1238271"/>
            <a:ext cx="4305906" cy="2855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480" marR="82550">
              <a:lnSpc>
                <a:spcPct val="125400"/>
              </a:lnSpc>
            </a:pPr>
            <a:r>
              <a:rPr lang="ru-RU" sz="1600" b="1" dirty="0">
                <a:ea typeface="Ebrima" panose="02000000000000000000" pitchFamily="2" charset="0"/>
                <a:cs typeface="Ebrima" panose="02000000000000000000" pitchFamily="2" charset="0"/>
              </a:rPr>
              <a:t>Интеллектуальная собственность</a:t>
            </a:r>
          </a:p>
        </p:txBody>
      </p:sp>
      <p:sp>
        <p:nvSpPr>
          <p:cNvPr id="19" name="object 4">
            <a:extLst>
              <a:ext uri="{FF2B5EF4-FFF2-40B4-BE49-F238E27FC236}">
                <a16:creationId xmlns:a16="http://schemas.microsoft.com/office/drawing/2014/main" id="{98D8DFE9-BFDB-413E-9340-ABA0019E155F}"/>
              </a:ext>
            </a:extLst>
          </p:cNvPr>
          <p:cNvSpPr txBox="1"/>
          <p:nvPr/>
        </p:nvSpPr>
        <p:spPr>
          <a:xfrm>
            <a:off x="6887448" y="1238271"/>
            <a:ext cx="4305906" cy="5933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480" marR="82550">
              <a:lnSpc>
                <a:spcPct val="125400"/>
              </a:lnSpc>
            </a:pPr>
            <a:r>
              <a:rPr lang="ru-RU" sz="1600" b="1" dirty="0">
                <a:ea typeface="Ebrima" panose="02000000000000000000" pitchFamily="2" charset="0"/>
                <a:cs typeface="Ebrima" panose="02000000000000000000" pitchFamily="2" charset="0"/>
              </a:rPr>
              <a:t>Защита прав на интеллектуальную собственность</a:t>
            </a:r>
          </a:p>
        </p:txBody>
      </p:sp>
      <p:sp>
        <p:nvSpPr>
          <p:cNvPr id="20" name="object 4">
            <a:extLst>
              <a:ext uri="{FF2B5EF4-FFF2-40B4-BE49-F238E27FC236}">
                <a16:creationId xmlns:a16="http://schemas.microsoft.com/office/drawing/2014/main" id="{129D1908-1133-41E6-B8C8-C131BA312735}"/>
              </a:ext>
            </a:extLst>
          </p:cNvPr>
          <p:cNvSpPr txBox="1"/>
          <p:nvPr/>
        </p:nvSpPr>
        <p:spPr>
          <a:xfrm>
            <a:off x="6439819" y="1907008"/>
            <a:ext cx="5406107" cy="118173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72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/>
              <a:t>В 2025 г. зарегистрирована заявка на получение патента</a:t>
            </a:r>
          </a:p>
          <a:p>
            <a:pPr marL="1397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400" b="1" dirty="0"/>
              <a:t>Необходимые документы:</a:t>
            </a:r>
          </a:p>
          <a:p>
            <a:pPr marL="29972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/>
              <a:t>Патент на технологию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826E59-01A3-4028-AAF7-68E5AD921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Защита интеллектуальной собственности</a:t>
            </a:r>
          </a:p>
        </p:txBody>
      </p:sp>
      <p:sp>
        <p:nvSpPr>
          <p:cNvPr id="25" name="object 10">
            <a:extLst>
              <a:ext uri="{FF2B5EF4-FFF2-40B4-BE49-F238E27FC236}">
                <a16:creationId xmlns:a16="http://schemas.microsoft.com/office/drawing/2014/main" id="{62697C8C-B3BB-4839-950F-AEE21C1F22CF}"/>
              </a:ext>
            </a:extLst>
          </p:cNvPr>
          <p:cNvSpPr/>
          <p:nvPr/>
        </p:nvSpPr>
        <p:spPr>
          <a:xfrm>
            <a:off x="508556" y="1249568"/>
            <a:ext cx="272132" cy="354947"/>
          </a:xfrm>
          <a:prstGeom prst="rect">
            <a:avLst/>
          </a:prstGeom>
          <a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1"/>
          </a:p>
        </p:txBody>
      </p:sp>
      <p:sp>
        <p:nvSpPr>
          <p:cNvPr id="26" name="object 11">
            <a:extLst>
              <a:ext uri="{FF2B5EF4-FFF2-40B4-BE49-F238E27FC236}">
                <a16:creationId xmlns:a16="http://schemas.microsoft.com/office/drawing/2014/main" id="{BC27229C-2CE9-486F-9C29-3236C1DC3283}"/>
              </a:ext>
            </a:extLst>
          </p:cNvPr>
          <p:cNvSpPr/>
          <p:nvPr/>
        </p:nvSpPr>
        <p:spPr>
          <a:xfrm>
            <a:off x="6439819" y="1281478"/>
            <a:ext cx="389997" cy="352100"/>
          </a:xfrm>
          <a:prstGeom prst="rect">
            <a:avLst/>
          </a:prstGeom>
          <a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1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5B01047-B7C4-45C6-BDE7-6BE18C0E3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DCCCC-B943-4AE6-BE04-AB7B8921650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221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: скругленные углы 17">
            <a:extLst>
              <a:ext uri="{FF2B5EF4-FFF2-40B4-BE49-F238E27FC236}">
                <a16:creationId xmlns:a16="http://schemas.microsoft.com/office/drawing/2014/main" id="{93B10E8F-AC53-4F8F-A28E-4A9BBB396169}"/>
              </a:ext>
            </a:extLst>
          </p:cNvPr>
          <p:cNvSpPr/>
          <p:nvPr/>
        </p:nvSpPr>
        <p:spPr>
          <a:xfrm>
            <a:off x="346074" y="3578882"/>
            <a:ext cx="11510964" cy="2837793"/>
          </a:xfrm>
          <a:prstGeom prst="roundRect">
            <a:avLst>
              <a:gd name="adj" fmla="val 5151"/>
            </a:avLst>
          </a:prstGeom>
          <a:solidFill>
            <a:schemeClr val="bg1">
              <a:alpha val="60000"/>
            </a:schemeClr>
          </a:solidFill>
          <a:ln w="63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826E59-01A3-4028-AAF7-68E5AD921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pc="-5" dirty="0">
                <a:latin typeface="Bahnschrift" panose="020B0502040204020203" pitchFamily="34" charset="0"/>
              </a:rPr>
              <a:t>Конкурентный анализ</a:t>
            </a:r>
            <a:endParaRPr lang="ru-RU" dirty="0"/>
          </a:p>
        </p:txBody>
      </p:sp>
      <p:sp>
        <p:nvSpPr>
          <p:cNvPr id="3" name="Прямоугольник: скругленные углы 17">
            <a:extLst>
              <a:ext uri="{FF2B5EF4-FFF2-40B4-BE49-F238E27FC236}">
                <a16:creationId xmlns:a16="http://schemas.microsoft.com/office/drawing/2014/main" id="{F775F15D-0824-46C1-B236-EE064B617243}"/>
              </a:ext>
            </a:extLst>
          </p:cNvPr>
          <p:cNvSpPr/>
          <p:nvPr/>
        </p:nvSpPr>
        <p:spPr>
          <a:xfrm>
            <a:off x="346074" y="1015216"/>
            <a:ext cx="11510964" cy="2323084"/>
          </a:xfrm>
          <a:prstGeom prst="roundRect">
            <a:avLst>
              <a:gd name="adj" fmla="val 9908"/>
            </a:avLst>
          </a:prstGeom>
          <a:solidFill>
            <a:schemeClr val="accent2">
              <a:lumMod val="20000"/>
              <a:lumOff val="8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0ADB6E7C-4C88-4153-AC93-9D2933C142C5}"/>
              </a:ext>
            </a:extLst>
          </p:cNvPr>
          <p:cNvSpPr txBox="1"/>
          <p:nvPr/>
        </p:nvSpPr>
        <p:spPr>
          <a:xfrm>
            <a:off x="508556" y="1647027"/>
            <a:ext cx="11152613" cy="13048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>
              <a:lnSpc>
                <a:spcPct val="100000"/>
              </a:lnSpc>
            </a:pPr>
            <a:r>
              <a:rPr lang="en-US" sz="1400" dirty="0"/>
              <a:t>SC Powder – </a:t>
            </a:r>
            <a:endParaRPr lang="ru-RU" sz="1400" dirty="0"/>
          </a:p>
          <a:p>
            <a:pPr marL="13970">
              <a:lnSpc>
                <a:spcPct val="100000"/>
              </a:lnSpc>
            </a:pPr>
            <a:endParaRPr lang="ru-RU" sz="1400" dirty="0"/>
          </a:p>
          <a:p>
            <a:pPr marL="29972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400" dirty="0"/>
              <a:t>Выгоднее</a:t>
            </a:r>
            <a:r>
              <a:rPr lang="en-US" sz="1400" dirty="0"/>
              <a:t>;</a:t>
            </a:r>
            <a:endParaRPr lang="ru-RU" sz="1400" dirty="0"/>
          </a:p>
          <a:p>
            <a:pPr marL="29972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400" dirty="0"/>
              <a:t>Высокое качество</a:t>
            </a:r>
            <a:r>
              <a:rPr lang="en-US" sz="1400" dirty="0"/>
              <a:t>;</a:t>
            </a:r>
            <a:endParaRPr lang="ru-RU" sz="1400" dirty="0"/>
          </a:p>
          <a:p>
            <a:pPr marL="29972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400" dirty="0"/>
              <a:t>Нет ограничений на поставки по России.</a:t>
            </a:r>
          </a:p>
          <a:p>
            <a:pPr marL="13970">
              <a:lnSpc>
                <a:spcPct val="100000"/>
              </a:lnSpc>
            </a:pPr>
            <a:endParaRPr lang="ru-RU" sz="1400" dirty="0"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AC355214-F6B6-4432-9CD0-651E190346ED}"/>
              </a:ext>
            </a:extLst>
          </p:cNvPr>
          <p:cNvSpPr txBox="1"/>
          <p:nvPr/>
        </p:nvSpPr>
        <p:spPr>
          <a:xfrm>
            <a:off x="925851" y="1163679"/>
            <a:ext cx="3379021" cy="2855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480" marR="82550">
              <a:lnSpc>
                <a:spcPct val="125400"/>
              </a:lnSpc>
            </a:pPr>
            <a:r>
              <a:rPr lang="ru-RU" sz="1600" b="1" dirty="0">
                <a:solidFill>
                  <a:schemeClr val="accent2"/>
                </a:solidFill>
                <a:ea typeface="Ebrima" panose="02000000000000000000" pitchFamily="2" charset="0"/>
                <a:cs typeface="Ebrima" panose="02000000000000000000" pitchFamily="2" charset="0"/>
              </a:rPr>
              <a:t>Отличие от конкурентов</a:t>
            </a: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FF2B99AA-CAB7-4A10-9C23-5D2C00A2BE6D}"/>
              </a:ext>
            </a:extLst>
          </p:cNvPr>
          <p:cNvSpPr txBox="1"/>
          <p:nvPr/>
        </p:nvSpPr>
        <p:spPr>
          <a:xfrm>
            <a:off x="508556" y="4393790"/>
            <a:ext cx="5406107" cy="1027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>
              <a:spcBef>
                <a:spcPts val="600"/>
              </a:spcBef>
              <a:spcAft>
                <a:spcPts val="600"/>
              </a:spcAft>
            </a:pPr>
            <a:r>
              <a:rPr lang="ru-RU" sz="1400" i="0" dirty="0">
                <a:effectLst/>
              </a:rPr>
              <a:t>Наиболее крупный производитель компонентов </a:t>
            </a:r>
            <a:r>
              <a:rPr lang="ru-RU" sz="1400" i="0" dirty="0" err="1">
                <a:effectLst/>
              </a:rPr>
              <a:t>биорелевантных</a:t>
            </a:r>
            <a:r>
              <a:rPr lang="ru-RU" sz="1400" i="0" dirty="0">
                <a:effectLst/>
              </a:rPr>
              <a:t> сред на данный </a:t>
            </a:r>
            <a:r>
              <a:rPr lang="ru-RU" sz="1400" dirty="0"/>
              <a:t>момент</a:t>
            </a:r>
            <a:r>
              <a:rPr lang="en-US" sz="1400" dirty="0"/>
              <a:t> -</a:t>
            </a:r>
            <a:r>
              <a:rPr lang="ru-RU" sz="1400" dirty="0"/>
              <a:t> компания </a:t>
            </a:r>
            <a:r>
              <a:rPr lang="en-US" sz="1400" dirty="0"/>
              <a:t>Biorelevant.</a:t>
            </a:r>
            <a:endParaRPr lang="ru-RU" sz="1400" i="0" dirty="0">
              <a:effectLst/>
            </a:endParaRPr>
          </a:p>
          <a:p>
            <a:pPr marL="29972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1400" dirty="0"/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9ABDF22E-E926-4F35-B2A5-2B3F9781EA86}"/>
              </a:ext>
            </a:extLst>
          </p:cNvPr>
          <p:cNvSpPr txBox="1"/>
          <p:nvPr/>
        </p:nvSpPr>
        <p:spPr>
          <a:xfrm>
            <a:off x="925851" y="3801938"/>
            <a:ext cx="2811504" cy="2855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480" marR="82550">
              <a:lnSpc>
                <a:spcPct val="125400"/>
              </a:lnSpc>
            </a:pPr>
            <a:r>
              <a:rPr lang="ru-RU" sz="1600" b="1" dirty="0">
                <a:solidFill>
                  <a:schemeClr val="accent2"/>
                </a:solidFill>
                <a:ea typeface="Ebrima" panose="02000000000000000000" pitchFamily="2" charset="0"/>
                <a:cs typeface="Ebrima" panose="02000000000000000000" pitchFamily="2" charset="0"/>
              </a:rPr>
              <a:t>Конкуренты</a:t>
            </a:r>
          </a:p>
        </p:txBody>
      </p:sp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id="{B445C9F0-E1B6-405A-8FD8-CEBABA2BD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DCCCC-B943-4AE6-BE04-AB7B89216501}" type="slidenum">
              <a:rPr lang="ru-RU" smtClean="0"/>
              <a:t>9</a:t>
            </a:fld>
            <a:endParaRPr lang="ru-RU"/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4496C7B2-D72B-46A1-A8D1-4A00A88D5E56}"/>
              </a:ext>
            </a:extLst>
          </p:cNvPr>
          <p:cNvGrpSpPr/>
          <p:nvPr/>
        </p:nvGrpSpPr>
        <p:grpSpPr>
          <a:xfrm>
            <a:off x="454365" y="3738263"/>
            <a:ext cx="393530" cy="402735"/>
            <a:chOff x="2015794" y="3251437"/>
            <a:chExt cx="393530" cy="402735"/>
          </a:xfrm>
        </p:grpSpPr>
        <p:sp>
          <p:nvSpPr>
            <p:cNvPr id="15" name="object 10">
              <a:extLst>
                <a:ext uri="{FF2B5EF4-FFF2-40B4-BE49-F238E27FC236}">
                  <a16:creationId xmlns:a16="http://schemas.microsoft.com/office/drawing/2014/main" id="{0F9D5886-49C9-48E4-B5B6-96321D3BF5DC}"/>
                </a:ext>
              </a:extLst>
            </p:cNvPr>
            <p:cNvSpPr/>
            <p:nvPr/>
          </p:nvSpPr>
          <p:spPr>
            <a:xfrm>
              <a:off x="2015794" y="3282505"/>
              <a:ext cx="251422" cy="304928"/>
            </a:xfrm>
            <a:custGeom>
              <a:avLst/>
              <a:gdLst/>
              <a:ahLst/>
              <a:cxnLst/>
              <a:rect l="l" t="t" r="r" b="b"/>
              <a:pathLst>
                <a:path w="277494" h="336550">
                  <a:moveTo>
                    <a:pt x="196850" y="0"/>
                  </a:moveTo>
                  <a:lnTo>
                    <a:pt x="150495" y="6984"/>
                  </a:lnTo>
                  <a:lnTo>
                    <a:pt x="107315" y="24129"/>
                  </a:lnTo>
                  <a:lnTo>
                    <a:pt x="67945" y="51434"/>
                  </a:lnTo>
                  <a:lnTo>
                    <a:pt x="37465" y="85724"/>
                  </a:lnTo>
                  <a:lnTo>
                    <a:pt x="17780" y="119379"/>
                  </a:lnTo>
                  <a:lnTo>
                    <a:pt x="5080" y="155574"/>
                  </a:lnTo>
                  <a:lnTo>
                    <a:pt x="0" y="194309"/>
                  </a:lnTo>
                  <a:lnTo>
                    <a:pt x="0" y="215899"/>
                  </a:lnTo>
                  <a:lnTo>
                    <a:pt x="6350" y="253999"/>
                  </a:lnTo>
                  <a:lnTo>
                    <a:pt x="19685" y="290194"/>
                  </a:lnTo>
                  <a:lnTo>
                    <a:pt x="40005" y="323214"/>
                  </a:lnTo>
                  <a:lnTo>
                    <a:pt x="50165" y="336549"/>
                  </a:lnTo>
                  <a:lnTo>
                    <a:pt x="71120" y="315594"/>
                  </a:lnTo>
                  <a:lnTo>
                    <a:pt x="51435" y="315594"/>
                  </a:lnTo>
                  <a:lnTo>
                    <a:pt x="42545" y="302259"/>
                  </a:lnTo>
                  <a:lnTo>
                    <a:pt x="23495" y="261619"/>
                  </a:lnTo>
                  <a:lnTo>
                    <a:pt x="15240" y="218439"/>
                  </a:lnTo>
                  <a:lnTo>
                    <a:pt x="14605" y="202564"/>
                  </a:lnTo>
                  <a:lnTo>
                    <a:pt x="14605" y="189864"/>
                  </a:lnTo>
                  <a:lnTo>
                    <a:pt x="22860" y="147319"/>
                  </a:lnTo>
                  <a:lnTo>
                    <a:pt x="40640" y="107314"/>
                  </a:lnTo>
                  <a:lnTo>
                    <a:pt x="67310" y="71754"/>
                  </a:lnTo>
                  <a:lnTo>
                    <a:pt x="100965" y="44449"/>
                  </a:lnTo>
                  <a:lnTo>
                    <a:pt x="146050" y="22859"/>
                  </a:lnTo>
                  <a:lnTo>
                    <a:pt x="194945" y="14604"/>
                  </a:lnTo>
                  <a:lnTo>
                    <a:pt x="277495" y="14604"/>
                  </a:lnTo>
                  <a:lnTo>
                    <a:pt x="227965" y="1904"/>
                  </a:lnTo>
                  <a:lnTo>
                    <a:pt x="196850" y="0"/>
                  </a:lnTo>
                  <a:close/>
                </a:path>
                <a:path w="277494" h="336550">
                  <a:moveTo>
                    <a:pt x="172085" y="43179"/>
                  </a:moveTo>
                  <a:lnTo>
                    <a:pt x="133350" y="61594"/>
                  </a:lnTo>
                  <a:lnTo>
                    <a:pt x="125095" y="100329"/>
                  </a:lnTo>
                  <a:lnTo>
                    <a:pt x="128905" y="112394"/>
                  </a:lnTo>
                  <a:lnTo>
                    <a:pt x="137795" y="125094"/>
                  </a:lnTo>
                  <a:lnTo>
                    <a:pt x="137795" y="147319"/>
                  </a:lnTo>
                  <a:lnTo>
                    <a:pt x="85090" y="173354"/>
                  </a:lnTo>
                  <a:lnTo>
                    <a:pt x="64770" y="205739"/>
                  </a:lnTo>
                  <a:lnTo>
                    <a:pt x="64770" y="301624"/>
                  </a:lnTo>
                  <a:lnTo>
                    <a:pt x="51435" y="315594"/>
                  </a:lnTo>
                  <a:lnTo>
                    <a:pt x="71120" y="315594"/>
                  </a:lnTo>
                  <a:lnTo>
                    <a:pt x="100330" y="286384"/>
                  </a:lnTo>
                  <a:lnTo>
                    <a:pt x="79375" y="286384"/>
                  </a:lnTo>
                  <a:lnTo>
                    <a:pt x="79375" y="198119"/>
                  </a:lnTo>
                  <a:lnTo>
                    <a:pt x="83820" y="190499"/>
                  </a:lnTo>
                  <a:lnTo>
                    <a:pt x="146050" y="159384"/>
                  </a:lnTo>
                  <a:lnTo>
                    <a:pt x="227330" y="159384"/>
                  </a:lnTo>
                  <a:lnTo>
                    <a:pt x="231140" y="155574"/>
                  </a:lnTo>
                  <a:lnTo>
                    <a:pt x="210185" y="155574"/>
                  </a:lnTo>
                  <a:lnTo>
                    <a:pt x="194945" y="147319"/>
                  </a:lnTo>
                  <a:lnTo>
                    <a:pt x="194945" y="144779"/>
                  </a:lnTo>
                  <a:lnTo>
                    <a:pt x="151765" y="144779"/>
                  </a:lnTo>
                  <a:lnTo>
                    <a:pt x="151765" y="120649"/>
                  </a:lnTo>
                  <a:lnTo>
                    <a:pt x="139700" y="102869"/>
                  </a:lnTo>
                  <a:lnTo>
                    <a:pt x="137795" y="96519"/>
                  </a:lnTo>
                  <a:lnTo>
                    <a:pt x="138430" y="89534"/>
                  </a:lnTo>
                  <a:lnTo>
                    <a:pt x="139700" y="86994"/>
                  </a:lnTo>
                  <a:lnTo>
                    <a:pt x="207645" y="86994"/>
                  </a:lnTo>
                  <a:lnTo>
                    <a:pt x="206375" y="78104"/>
                  </a:lnTo>
                  <a:lnTo>
                    <a:pt x="205105" y="72389"/>
                  </a:lnTo>
                  <a:lnTo>
                    <a:pt x="142875" y="72389"/>
                  </a:lnTo>
                  <a:lnTo>
                    <a:pt x="151130" y="62864"/>
                  </a:lnTo>
                  <a:lnTo>
                    <a:pt x="161925" y="58419"/>
                  </a:lnTo>
                  <a:lnTo>
                    <a:pt x="197485" y="58419"/>
                  </a:lnTo>
                  <a:lnTo>
                    <a:pt x="194945" y="54609"/>
                  </a:lnTo>
                  <a:lnTo>
                    <a:pt x="184150" y="46989"/>
                  </a:lnTo>
                  <a:lnTo>
                    <a:pt x="172085" y="43179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square" lIns="0" tIns="0" rIns="0" bIns="0" rtlCol="0"/>
            <a:lstStyle/>
            <a:p>
              <a:endParaRPr sz="1631"/>
            </a:p>
          </p:txBody>
        </p:sp>
        <p:sp>
          <p:nvSpPr>
            <p:cNvPr id="16" name="object 11">
              <a:extLst>
                <a:ext uri="{FF2B5EF4-FFF2-40B4-BE49-F238E27FC236}">
                  <a16:creationId xmlns:a16="http://schemas.microsoft.com/office/drawing/2014/main" id="{9AF7E0F7-D3BB-4FF1-9F25-D6A10B79B44D}"/>
                </a:ext>
              </a:extLst>
            </p:cNvPr>
            <p:cNvSpPr/>
            <p:nvPr/>
          </p:nvSpPr>
          <p:spPr>
            <a:xfrm>
              <a:off x="2088286" y="3295738"/>
              <a:ext cx="233009" cy="246814"/>
            </a:xfrm>
            <a:prstGeom prst="rect">
              <a:avLst/>
            </a:prstGeom>
            <a:blipFill>
              <a:blip r:embed="rId2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2">
              <a:extLst>
                <a:ext uri="{FF2B5EF4-FFF2-40B4-BE49-F238E27FC236}">
                  <a16:creationId xmlns:a16="http://schemas.microsoft.com/office/drawing/2014/main" id="{A0D090E3-1E5A-4A20-8902-B88C02E7D892}"/>
                </a:ext>
              </a:extLst>
            </p:cNvPr>
            <p:cNvSpPr/>
            <p:nvPr/>
          </p:nvSpPr>
          <p:spPr>
            <a:xfrm>
              <a:off x="2050890" y="3251437"/>
              <a:ext cx="358434" cy="402735"/>
            </a:xfrm>
            <a:custGeom>
              <a:avLst/>
              <a:gdLst/>
              <a:ahLst/>
              <a:cxnLst/>
              <a:rect l="l" t="t" r="r" b="b"/>
              <a:pathLst>
                <a:path w="395605" h="444500">
                  <a:moveTo>
                    <a:pt x="43815" y="390525"/>
                  </a:moveTo>
                  <a:lnTo>
                    <a:pt x="0" y="433705"/>
                  </a:lnTo>
                  <a:lnTo>
                    <a:pt x="10159" y="444500"/>
                  </a:lnTo>
                  <a:lnTo>
                    <a:pt x="53975" y="400685"/>
                  </a:lnTo>
                  <a:lnTo>
                    <a:pt x="43815" y="390525"/>
                  </a:lnTo>
                  <a:close/>
                </a:path>
                <a:path w="395605" h="444500">
                  <a:moveTo>
                    <a:pt x="72390" y="412750"/>
                  </a:moveTo>
                  <a:lnTo>
                    <a:pt x="50800" y="434340"/>
                  </a:lnTo>
                  <a:lnTo>
                    <a:pt x="60960" y="444500"/>
                  </a:lnTo>
                  <a:lnTo>
                    <a:pt x="82550" y="422910"/>
                  </a:lnTo>
                  <a:lnTo>
                    <a:pt x="72390" y="412750"/>
                  </a:lnTo>
                  <a:close/>
                </a:path>
                <a:path w="395605" h="444500">
                  <a:moveTo>
                    <a:pt x="345440" y="88900"/>
                  </a:moveTo>
                  <a:lnTo>
                    <a:pt x="59055" y="375285"/>
                  </a:lnTo>
                  <a:lnTo>
                    <a:pt x="66040" y="380365"/>
                  </a:lnTo>
                  <a:lnTo>
                    <a:pt x="79375" y="389890"/>
                  </a:lnTo>
                  <a:lnTo>
                    <a:pt x="121920" y="412115"/>
                  </a:lnTo>
                  <a:lnTo>
                    <a:pt x="167640" y="423545"/>
                  </a:lnTo>
                  <a:lnTo>
                    <a:pt x="198755" y="424815"/>
                  </a:lnTo>
                  <a:lnTo>
                    <a:pt x="213995" y="424180"/>
                  </a:lnTo>
                  <a:lnTo>
                    <a:pt x="259715" y="414020"/>
                  </a:lnTo>
                  <a:lnTo>
                    <a:pt x="193675" y="410210"/>
                  </a:lnTo>
                  <a:lnTo>
                    <a:pt x="180975" y="410210"/>
                  </a:lnTo>
                  <a:lnTo>
                    <a:pt x="142875" y="403225"/>
                  </a:lnTo>
                  <a:lnTo>
                    <a:pt x="106680" y="389255"/>
                  </a:lnTo>
                  <a:lnTo>
                    <a:pt x="85090" y="375920"/>
                  </a:lnTo>
                  <a:lnTo>
                    <a:pt x="344805" y="110490"/>
                  </a:lnTo>
                  <a:lnTo>
                    <a:pt x="361950" y="110490"/>
                  </a:lnTo>
                  <a:lnTo>
                    <a:pt x="359410" y="106680"/>
                  </a:lnTo>
                  <a:lnTo>
                    <a:pt x="345440" y="88900"/>
                  </a:lnTo>
                  <a:close/>
                </a:path>
                <a:path w="395605" h="444500">
                  <a:moveTo>
                    <a:pt x="314960" y="215265"/>
                  </a:moveTo>
                  <a:lnTo>
                    <a:pt x="278765" y="215265"/>
                  </a:lnTo>
                  <a:lnTo>
                    <a:pt x="265430" y="219710"/>
                  </a:lnTo>
                  <a:lnTo>
                    <a:pt x="257810" y="230505"/>
                  </a:lnTo>
                  <a:lnTo>
                    <a:pt x="251460" y="271780"/>
                  </a:lnTo>
                  <a:lnTo>
                    <a:pt x="253365" y="277495"/>
                  </a:lnTo>
                  <a:lnTo>
                    <a:pt x="266065" y="297180"/>
                  </a:lnTo>
                  <a:lnTo>
                    <a:pt x="266065" y="319405"/>
                  </a:lnTo>
                  <a:lnTo>
                    <a:pt x="198755" y="353060"/>
                  </a:lnTo>
                  <a:lnTo>
                    <a:pt x="193675" y="360680"/>
                  </a:lnTo>
                  <a:lnTo>
                    <a:pt x="193675" y="410210"/>
                  </a:lnTo>
                  <a:lnTo>
                    <a:pt x="269240" y="410210"/>
                  </a:lnTo>
                  <a:lnTo>
                    <a:pt x="272415" y="408940"/>
                  </a:lnTo>
                  <a:lnTo>
                    <a:pt x="214629" y="408940"/>
                  </a:lnTo>
                  <a:lnTo>
                    <a:pt x="207645" y="368935"/>
                  </a:lnTo>
                  <a:lnTo>
                    <a:pt x="207645" y="365760"/>
                  </a:lnTo>
                  <a:lnTo>
                    <a:pt x="208915" y="363220"/>
                  </a:lnTo>
                  <a:lnTo>
                    <a:pt x="271145" y="332105"/>
                  </a:lnTo>
                  <a:lnTo>
                    <a:pt x="287020" y="332105"/>
                  </a:lnTo>
                  <a:lnTo>
                    <a:pt x="287020" y="328295"/>
                  </a:lnTo>
                  <a:lnTo>
                    <a:pt x="280035" y="320675"/>
                  </a:lnTo>
                  <a:lnTo>
                    <a:pt x="280035" y="292735"/>
                  </a:lnTo>
                  <a:lnTo>
                    <a:pt x="267335" y="273685"/>
                  </a:lnTo>
                  <a:lnTo>
                    <a:pt x="266700" y="272415"/>
                  </a:lnTo>
                  <a:lnTo>
                    <a:pt x="266065" y="269875"/>
                  </a:lnTo>
                  <a:lnTo>
                    <a:pt x="266065" y="268605"/>
                  </a:lnTo>
                  <a:lnTo>
                    <a:pt x="267335" y="258445"/>
                  </a:lnTo>
                  <a:lnTo>
                    <a:pt x="322580" y="258445"/>
                  </a:lnTo>
                  <a:lnTo>
                    <a:pt x="322580" y="243840"/>
                  </a:lnTo>
                  <a:lnTo>
                    <a:pt x="269875" y="243840"/>
                  </a:lnTo>
                  <a:lnTo>
                    <a:pt x="271780" y="232410"/>
                  </a:lnTo>
                  <a:lnTo>
                    <a:pt x="274955" y="229870"/>
                  </a:lnTo>
                  <a:lnTo>
                    <a:pt x="319405" y="229870"/>
                  </a:lnTo>
                  <a:lnTo>
                    <a:pt x="319405" y="218440"/>
                  </a:lnTo>
                  <a:lnTo>
                    <a:pt x="314960" y="215265"/>
                  </a:lnTo>
                  <a:close/>
                </a:path>
                <a:path w="395605" h="444500">
                  <a:moveTo>
                    <a:pt x="287020" y="328295"/>
                  </a:moveTo>
                  <a:lnTo>
                    <a:pt x="287020" y="384810"/>
                  </a:lnTo>
                  <a:lnTo>
                    <a:pt x="252095" y="400685"/>
                  </a:lnTo>
                  <a:lnTo>
                    <a:pt x="214629" y="408940"/>
                  </a:lnTo>
                  <a:lnTo>
                    <a:pt x="272415" y="408940"/>
                  </a:lnTo>
                  <a:lnTo>
                    <a:pt x="315595" y="384175"/>
                  </a:lnTo>
                  <a:lnTo>
                    <a:pt x="326390" y="375920"/>
                  </a:lnTo>
                  <a:lnTo>
                    <a:pt x="301625" y="375920"/>
                  </a:lnTo>
                  <a:lnTo>
                    <a:pt x="301625" y="347980"/>
                  </a:lnTo>
                  <a:lnTo>
                    <a:pt x="314325" y="335280"/>
                  </a:lnTo>
                  <a:lnTo>
                    <a:pt x="294640" y="335280"/>
                  </a:lnTo>
                  <a:lnTo>
                    <a:pt x="291465" y="332105"/>
                  </a:lnTo>
                  <a:lnTo>
                    <a:pt x="287020" y="328295"/>
                  </a:lnTo>
                  <a:close/>
                </a:path>
                <a:path w="395605" h="444500">
                  <a:moveTo>
                    <a:pt x="151765" y="354965"/>
                  </a:moveTo>
                  <a:lnTo>
                    <a:pt x="130175" y="376555"/>
                  </a:lnTo>
                  <a:lnTo>
                    <a:pt x="140335" y="386715"/>
                  </a:lnTo>
                  <a:lnTo>
                    <a:pt x="161925" y="365125"/>
                  </a:lnTo>
                  <a:lnTo>
                    <a:pt x="151765" y="354965"/>
                  </a:lnTo>
                  <a:close/>
                </a:path>
                <a:path w="395605" h="444500">
                  <a:moveTo>
                    <a:pt x="337820" y="326390"/>
                  </a:moveTo>
                  <a:lnTo>
                    <a:pt x="337820" y="342265"/>
                  </a:lnTo>
                  <a:lnTo>
                    <a:pt x="328930" y="352425"/>
                  </a:lnTo>
                  <a:lnTo>
                    <a:pt x="320040" y="360680"/>
                  </a:lnTo>
                  <a:lnTo>
                    <a:pt x="310515" y="368935"/>
                  </a:lnTo>
                  <a:lnTo>
                    <a:pt x="301625" y="375920"/>
                  </a:lnTo>
                  <a:lnTo>
                    <a:pt x="326390" y="375920"/>
                  </a:lnTo>
                  <a:lnTo>
                    <a:pt x="327660" y="374015"/>
                  </a:lnTo>
                  <a:lnTo>
                    <a:pt x="339725" y="362585"/>
                  </a:lnTo>
                  <a:lnTo>
                    <a:pt x="350520" y="350520"/>
                  </a:lnTo>
                  <a:lnTo>
                    <a:pt x="359410" y="339090"/>
                  </a:lnTo>
                  <a:lnTo>
                    <a:pt x="363855" y="332105"/>
                  </a:lnTo>
                  <a:lnTo>
                    <a:pt x="364480" y="330835"/>
                  </a:lnTo>
                  <a:lnTo>
                    <a:pt x="346710" y="330835"/>
                  </a:lnTo>
                  <a:lnTo>
                    <a:pt x="337820" y="326390"/>
                  </a:lnTo>
                  <a:close/>
                </a:path>
                <a:path w="395605" h="444500">
                  <a:moveTo>
                    <a:pt x="287020" y="332105"/>
                  </a:moveTo>
                  <a:lnTo>
                    <a:pt x="271145" y="332105"/>
                  </a:lnTo>
                  <a:lnTo>
                    <a:pt x="287020" y="347980"/>
                  </a:lnTo>
                  <a:lnTo>
                    <a:pt x="287020" y="332105"/>
                  </a:lnTo>
                  <a:close/>
                </a:path>
                <a:path w="395605" h="444500">
                  <a:moveTo>
                    <a:pt x="337820" y="332105"/>
                  </a:moveTo>
                  <a:lnTo>
                    <a:pt x="317500" y="332105"/>
                  </a:lnTo>
                  <a:lnTo>
                    <a:pt x="337820" y="342265"/>
                  </a:lnTo>
                  <a:lnTo>
                    <a:pt x="337820" y="332105"/>
                  </a:lnTo>
                  <a:close/>
                </a:path>
                <a:path w="395605" h="444500">
                  <a:moveTo>
                    <a:pt x="210185" y="281940"/>
                  </a:moveTo>
                  <a:lnTo>
                    <a:pt x="166370" y="325755"/>
                  </a:lnTo>
                  <a:lnTo>
                    <a:pt x="176530" y="335915"/>
                  </a:lnTo>
                  <a:lnTo>
                    <a:pt x="220345" y="292100"/>
                  </a:lnTo>
                  <a:lnTo>
                    <a:pt x="210185" y="281940"/>
                  </a:lnTo>
                  <a:close/>
                </a:path>
                <a:path w="395605" h="444500">
                  <a:moveTo>
                    <a:pt x="322580" y="219710"/>
                  </a:moveTo>
                  <a:lnTo>
                    <a:pt x="322580" y="272415"/>
                  </a:lnTo>
                  <a:lnTo>
                    <a:pt x="321310" y="273685"/>
                  </a:lnTo>
                  <a:lnTo>
                    <a:pt x="308610" y="292735"/>
                  </a:lnTo>
                  <a:lnTo>
                    <a:pt x="308610" y="320675"/>
                  </a:lnTo>
                  <a:lnTo>
                    <a:pt x="294640" y="335280"/>
                  </a:lnTo>
                  <a:lnTo>
                    <a:pt x="314325" y="335280"/>
                  </a:lnTo>
                  <a:lnTo>
                    <a:pt x="317500" y="332105"/>
                  </a:lnTo>
                  <a:lnTo>
                    <a:pt x="337820" y="332105"/>
                  </a:lnTo>
                  <a:lnTo>
                    <a:pt x="337820" y="326390"/>
                  </a:lnTo>
                  <a:lnTo>
                    <a:pt x="323215" y="319405"/>
                  </a:lnTo>
                  <a:lnTo>
                    <a:pt x="323215" y="297180"/>
                  </a:lnTo>
                  <a:lnTo>
                    <a:pt x="336550" y="277495"/>
                  </a:lnTo>
                  <a:lnTo>
                    <a:pt x="337820" y="271780"/>
                  </a:lnTo>
                  <a:lnTo>
                    <a:pt x="335915" y="258445"/>
                  </a:lnTo>
                  <a:lnTo>
                    <a:pt x="334010" y="243840"/>
                  </a:lnTo>
                  <a:lnTo>
                    <a:pt x="332740" y="233680"/>
                  </a:lnTo>
                  <a:lnTo>
                    <a:pt x="330835" y="229870"/>
                  </a:lnTo>
                  <a:lnTo>
                    <a:pt x="326390" y="221615"/>
                  </a:lnTo>
                  <a:lnTo>
                    <a:pt x="322580" y="219710"/>
                  </a:lnTo>
                  <a:close/>
                </a:path>
                <a:path w="395605" h="444500">
                  <a:moveTo>
                    <a:pt x="361950" y="110490"/>
                  </a:moveTo>
                  <a:lnTo>
                    <a:pt x="344805" y="110490"/>
                  </a:lnTo>
                  <a:lnTo>
                    <a:pt x="352425" y="120650"/>
                  </a:lnTo>
                  <a:lnTo>
                    <a:pt x="358775" y="131445"/>
                  </a:lnTo>
                  <a:lnTo>
                    <a:pt x="375920" y="177800"/>
                  </a:lnTo>
                  <a:lnTo>
                    <a:pt x="381000" y="226695"/>
                  </a:lnTo>
                  <a:lnTo>
                    <a:pt x="380365" y="238760"/>
                  </a:lnTo>
                  <a:lnTo>
                    <a:pt x="369570" y="287020"/>
                  </a:lnTo>
                  <a:lnTo>
                    <a:pt x="346710" y="330835"/>
                  </a:lnTo>
                  <a:lnTo>
                    <a:pt x="364480" y="330835"/>
                  </a:lnTo>
                  <a:lnTo>
                    <a:pt x="384810" y="289560"/>
                  </a:lnTo>
                  <a:lnTo>
                    <a:pt x="393700" y="249555"/>
                  </a:lnTo>
                  <a:lnTo>
                    <a:pt x="395483" y="221615"/>
                  </a:lnTo>
                  <a:lnTo>
                    <a:pt x="395605" y="208915"/>
                  </a:lnTo>
                  <a:lnTo>
                    <a:pt x="388620" y="168910"/>
                  </a:lnTo>
                  <a:lnTo>
                    <a:pt x="374015" y="130810"/>
                  </a:lnTo>
                  <a:lnTo>
                    <a:pt x="367030" y="118110"/>
                  </a:lnTo>
                  <a:lnTo>
                    <a:pt x="361950" y="110490"/>
                  </a:lnTo>
                  <a:close/>
                </a:path>
                <a:path w="395605" h="444500">
                  <a:moveTo>
                    <a:pt x="322580" y="258445"/>
                  </a:moveTo>
                  <a:lnTo>
                    <a:pt x="321310" y="258445"/>
                  </a:lnTo>
                  <a:lnTo>
                    <a:pt x="322580" y="268605"/>
                  </a:lnTo>
                  <a:lnTo>
                    <a:pt x="322580" y="258445"/>
                  </a:lnTo>
                  <a:close/>
                </a:path>
                <a:path w="395605" h="444500">
                  <a:moveTo>
                    <a:pt x="319405" y="229870"/>
                  </a:moveTo>
                  <a:lnTo>
                    <a:pt x="314325" y="229870"/>
                  </a:lnTo>
                  <a:lnTo>
                    <a:pt x="317500" y="232410"/>
                  </a:lnTo>
                  <a:lnTo>
                    <a:pt x="319405" y="243840"/>
                  </a:lnTo>
                  <a:lnTo>
                    <a:pt x="319405" y="229870"/>
                  </a:lnTo>
                  <a:close/>
                </a:path>
                <a:path w="395605" h="444500">
                  <a:moveTo>
                    <a:pt x="319405" y="218440"/>
                  </a:moveTo>
                  <a:lnTo>
                    <a:pt x="319405" y="243840"/>
                  </a:lnTo>
                  <a:lnTo>
                    <a:pt x="322580" y="243840"/>
                  </a:lnTo>
                  <a:lnTo>
                    <a:pt x="322580" y="219710"/>
                  </a:lnTo>
                  <a:lnTo>
                    <a:pt x="319405" y="218440"/>
                  </a:lnTo>
                  <a:close/>
                </a:path>
                <a:path w="395605" h="444500">
                  <a:moveTo>
                    <a:pt x="340360" y="159385"/>
                  </a:moveTo>
                  <a:lnTo>
                    <a:pt x="311150" y="187960"/>
                  </a:lnTo>
                  <a:lnTo>
                    <a:pt x="321310" y="198755"/>
                  </a:lnTo>
                  <a:lnTo>
                    <a:pt x="350520" y="169545"/>
                  </a:lnTo>
                  <a:lnTo>
                    <a:pt x="340360" y="159385"/>
                  </a:lnTo>
                  <a:close/>
                </a:path>
                <a:path w="395605" h="444500">
                  <a:moveTo>
                    <a:pt x="43815" y="144780"/>
                  </a:moveTo>
                  <a:lnTo>
                    <a:pt x="3809" y="184785"/>
                  </a:lnTo>
                  <a:lnTo>
                    <a:pt x="14604" y="194945"/>
                  </a:lnTo>
                  <a:lnTo>
                    <a:pt x="53975" y="154940"/>
                  </a:lnTo>
                  <a:lnTo>
                    <a:pt x="43815" y="144780"/>
                  </a:lnTo>
                  <a:close/>
                </a:path>
                <a:path w="395605" h="444500">
                  <a:moveTo>
                    <a:pt x="224154" y="80010"/>
                  </a:moveTo>
                  <a:lnTo>
                    <a:pt x="202565" y="101600"/>
                  </a:lnTo>
                  <a:lnTo>
                    <a:pt x="212725" y="111760"/>
                  </a:lnTo>
                  <a:lnTo>
                    <a:pt x="234315" y="90170"/>
                  </a:lnTo>
                  <a:lnTo>
                    <a:pt x="224154" y="80010"/>
                  </a:lnTo>
                  <a:close/>
                </a:path>
                <a:path w="395605" h="444500">
                  <a:moveTo>
                    <a:pt x="325120" y="43815"/>
                  </a:moveTo>
                  <a:lnTo>
                    <a:pt x="303530" y="65405"/>
                  </a:lnTo>
                  <a:lnTo>
                    <a:pt x="314325" y="75565"/>
                  </a:lnTo>
                  <a:lnTo>
                    <a:pt x="335280" y="53975"/>
                  </a:lnTo>
                  <a:lnTo>
                    <a:pt x="325120" y="43815"/>
                  </a:lnTo>
                  <a:close/>
                </a:path>
                <a:path w="395605" h="444500">
                  <a:moveTo>
                    <a:pt x="311150" y="0"/>
                  </a:moveTo>
                  <a:lnTo>
                    <a:pt x="274955" y="36195"/>
                  </a:lnTo>
                  <a:lnTo>
                    <a:pt x="285115" y="46355"/>
                  </a:lnTo>
                  <a:lnTo>
                    <a:pt x="321310" y="10160"/>
                  </a:lnTo>
                  <a:lnTo>
                    <a:pt x="311150" y="0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square" lIns="0" tIns="0" rIns="0" bIns="0" rtlCol="0"/>
            <a:lstStyle/>
            <a:p>
              <a:endParaRPr sz="1631"/>
            </a:p>
          </p:txBody>
        </p:sp>
        <p:sp>
          <p:nvSpPr>
            <p:cNvPr id="18" name="object 13">
              <a:extLst>
                <a:ext uri="{FF2B5EF4-FFF2-40B4-BE49-F238E27FC236}">
                  <a16:creationId xmlns:a16="http://schemas.microsoft.com/office/drawing/2014/main" id="{8880232A-C1B9-41B4-A218-A632BB40AC96}"/>
                </a:ext>
              </a:extLst>
            </p:cNvPr>
            <p:cNvSpPr/>
            <p:nvPr/>
          </p:nvSpPr>
          <p:spPr>
            <a:xfrm>
              <a:off x="2264915" y="3590309"/>
              <a:ext cx="26465" cy="0"/>
            </a:xfrm>
            <a:custGeom>
              <a:avLst/>
              <a:gdLst/>
              <a:ahLst/>
              <a:cxnLst/>
              <a:rect l="l" t="t" r="r" b="b"/>
              <a:pathLst>
                <a:path w="29209">
                  <a:moveTo>
                    <a:pt x="0" y="0"/>
                  </a:moveTo>
                  <a:lnTo>
                    <a:pt x="29209" y="0"/>
                  </a:lnTo>
                </a:path>
              </a:pathLst>
            </a:custGeom>
            <a:ln w="15735">
              <a:solidFill>
                <a:schemeClr val="accent2"/>
              </a:solidFill>
            </a:ln>
          </p:spPr>
          <p:txBody>
            <a:bodyPr wrap="square" lIns="0" tIns="0" rIns="0" bIns="0" rtlCol="0"/>
            <a:lstStyle/>
            <a:p>
              <a:endParaRPr sz="1631"/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671496F3-A734-43D8-BDAB-BA8784850100}"/>
              </a:ext>
            </a:extLst>
          </p:cNvPr>
          <p:cNvGrpSpPr/>
          <p:nvPr/>
        </p:nvGrpSpPr>
        <p:grpSpPr>
          <a:xfrm>
            <a:off x="480557" y="1118522"/>
            <a:ext cx="375695" cy="369365"/>
            <a:chOff x="-60307" y="2619613"/>
            <a:chExt cx="375695" cy="369365"/>
          </a:xfrm>
        </p:grpSpPr>
        <p:sp>
          <p:nvSpPr>
            <p:cNvPr id="20" name="object 14">
              <a:extLst>
                <a:ext uri="{FF2B5EF4-FFF2-40B4-BE49-F238E27FC236}">
                  <a16:creationId xmlns:a16="http://schemas.microsoft.com/office/drawing/2014/main" id="{228F9365-9D4B-4F66-89AE-B57CFD1A0C1A}"/>
                </a:ext>
              </a:extLst>
            </p:cNvPr>
            <p:cNvSpPr/>
            <p:nvPr/>
          </p:nvSpPr>
          <p:spPr>
            <a:xfrm>
              <a:off x="57062" y="2619613"/>
              <a:ext cx="136930" cy="369365"/>
            </a:xfrm>
            <a:custGeom>
              <a:avLst/>
              <a:gdLst/>
              <a:ahLst/>
              <a:cxnLst/>
              <a:rect l="l" t="t" r="r" b="b"/>
              <a:pathLst>
                <a:path w="151130" h="407669">
                  <a:moveTo>
                    <a:pt x="135890" y="353059"/>
                  </a:moveTo>
                  <a:lnTo>
                    <a:pt x="20320" y="353059"/>
                  </a:lnTo>
                  <a:lnTo>
                    <a:pt x="20320" y="407669"/>
                  </a:lnTo>
                  <a:lnTo>
                    <a:pt x="33655" y="407669"/>
                  </a:lnTo>
                  <a:lnTo>
                    <a:pt x="33655" y="393700"/>
                  </a:lnTo>
                  <a:lnTo>
                    <a:pt x="81280" y="393700"/>
                  </a:lnTo>
                  <a:lnTo>
                    <a:pt x="81280" y="381000"/>
                  </a:lnTo>
                  <a:lnTo>
                    <a:pt x="33655" y="381000"/>
                  </a:lnTo>
                  <a:lnTo>
                    <a:pt x="33655" y="367029"/>
                  </a:lnTo>
                  <a:lnTo>
                    <a:pt x="135890" y="367029"/>
                  </a:lnTo>
                  <a:lnTo>
                    <a:pt x="135890" y="353059"/>
                  </a:lnTo>
                  <a:close/>
                </a:path>
                <a:path w="151130" h="407669">
                  <a:moveTo>
                    <a:pt x="135890" y="367029"/>
                  </a:moveTo>
                  <a:lnTo>
                    <a:pt x="121920" y="367029"/>
                  </a:lnTo>
                  <a:lnTo>
                    <a:pt x="121920" y="407669"/>
                  </a:lnTo>
                  <a:lnTo>
                    <a:pt x="135890" y="407669"/>
                  </a:lnTo>
                  <a:lnTo>
                    <a:pt x="135890" y="367029"/>
                  </a:lnTo>
                  <a:close/>
                </a:path>
                <a:path w="151130" h="407669">
                  <a:moveTo>
                    <a:pt x="69215" y="0"/>
                  </a:moveTo>
                  <a:lnTo>
                    <a:pt x="27940" y="14604"/>
                  </a:lnTo>
                  <a:lnTo>
                    <a:pt x="1270" y="56514"/>
                  </a:lnTo>
                  <a:lnTo>
                    <a:pt x="0" y="69850"/>
                  </a:lnTo>
                  <a:lnTo>
                    <a:pt x="2540" y="84454"/>
                  </a:lnTo>
                  <a:lnTo>
                    <a:pt x="24130" y="120014"/>
                  </a:lnTo>
                  <a:lnTo>
                    <a:pt x="59690" y="135254"/>
                  </a:lnTo>
                  <a:lnTo>
                    <a:pt x="60960" y="135254"/>
                  </a:lnTo>
                  <a:lnTo>
                    <a:pt x="60960" y="170814"/>
                  </a:lnTo>
                  <a:lnTo>
                    <a:pt x="48895" y="177164"/>
                  </a:lnTo>
                  <a:lnTo>
                    <a:pt x="41910" y="188594"/>
                  </a:lnTo>
                  <a:lnTo>
                    <a:pt x="40640" y="208279"/>
                  </a:lnTo>
                  <a:lnTo>
                    <a:pt x="8890" y="240029"/>
                  </a:lnTo>
                  <a:lnTo>
                    <a:pt x="6350" y="244475"/>
                  </a:lnTo>
                  <a:lnTo>
                    <a:pt x="6350" y="299084"/>
                  </a:lnTo>
                  <a:lnTo>
                    <a:pt x="10160" y="306704"/>
                  </a:lnTo>
                  <a:lnTo>
                    <a:pt x="33655" y="341629"/>
                  </a:lnTo>
                  <a:lnTo>
                    <a:pt x="33655" y="353059"/>
                  </a:lnTo>
                  <a:lnTo>
                    <a:pt x="47625" y="353059"/>
                  </a:lnTo>
                  <a:lnTo>
                    <a:pt x="47625" y="337819"/>
                  </a:lnTo>
                  <a:lnTo>
                    <a:pt x="21590" y="299084"/>
                  </a:lnTo>
                  <a:lnTo>
                    <a:pt x="20320" y="296544"/>
                  </a:lnTo>
                  <a:lnTo>
                    <a:pt x="20320" y="248284"/>
                  </a:lnTo>
                  <a:lnTo>
                    <a:pt x="20955" y="247014"/>
                  </a:lnTo>
                  <a:lnTo>
                    <a:pt x="40640" y="227329"/>
                  </a:lnTo>
                  <a:lnTo>
                    <a:pt x="53975" y="227329"/>
                  </a:lnTo>
                  <a:lnTo>
                    <a:pt x="53975" y="189864"/>
                  </a:lnTo>
                  <a:lnTo>
                    <a:pt x="60325" y="183514"/>
                  </a:lnTo>
                  <a:lnTo>
                    <a:pt x="90805" y="183514"/>
                  </a:lnTo>
                  <a:lnTo>
                    <a:pt x="82550" y="174625"/>
                  </a:lnTo>
                  <a:lnTo>
                    <a:pt x="74295" y="135254"/>
                  </a:lnTo>
                  <a:lnTo>
                    <a:pt x="88265" y="132714"/>
                  </a:lnTo>
                  <a:lnTo>
                    <a:pt x="100330" y="127000"/>
                  </a:lnTo>
                  <a:lnTo>
                    <a:pt x="107315" y="122554"/>
                  </a:lnTo>
                  <a:lnTo>
                    <a:pt x="69215" y="122554"/>
                  </a:lnTo>
                  <a:lnTo>
                    <a:pt x="54610" y="120650"/>
                  </a:lnTo>
                  <a:lnTo>
                    <a:pt x="21590" y="96519"/>
                  </a:lnTo>
                  <a:lnTo>
                    <a:pt x="13335" y="69850"/>
                  </a:lnTo>
                  <a:lnTo>
                    <a:pt x="15240" y="55244"/>
                  </a:lnTo>
                  <a:lnTo>
                    <a:pt x="39370" y="22225"/>
                  </a:lnTo>
                  <a:lnTo>
                    <a:pt x="67945" y="13969"/>
                  </a:lnTo>
                  <a:lnTo>
                    <a:pt x="106045" y="13969"/>
                  </a:lnTo>
                  <a:lnTo>
                    <a:pt x="103505" y="12064"/>
                  </a:lnTo>
                  <a:lnTo>
                    <a:pt x="93345" y="5714"/>
                  </a:lnTo>
                  <a:lnTo>
                    <a:pt x="81280" y="1904"/>
                  </a:lnTo>
                  <a:lnTo>
                    <a:pt x="69215" y="0"/>
                  </a:lnTo>
                  <a:close/>
                </a:path>
                <a:path w="151130" h="407669">
                  <a:moveTo>
                    <a:pt x="121920" y="282575"/>
                  </a:moveTo>
                  <a:lnTo>
                    <a:pt x="121920" y="322579"/>
                  </a:lnTo>
                  <a:lnTo>
                    <a:pt x="121285" y="323850"/>
                  </a:lnTo>
                  <a:lnTo>
                    <a:pt x="108585" y="337184"/>
                  </a:lnTo>
                  <a:lnTo>
                    <a:pt x="108585" y="353059"/>
                  </a:lnTo>
                  <a:lnTo>
                    <a:pt x="121920" y="353059"/>
                  </a:lnTo>
                  <a:lnTo>
                    <a:pt x="121920" y="342264"/>
                  </a:lnTo>
                  <a:lnTo>
                    <a:pt x="133350" y="330834"/>
                  </a:lnTo>
                  <a:lnTo>
                    <a:pt x="135890" y="326389"/>
                  </a:lnTo>
                  <a:lnTo>
                    <a:pt x="135890" y="301625"/>
                  </a:lnTo>
                  <a:lnTo>
                    <a:pt x="145415" y="292100"/>
                  </a:lnTo>
                  <a:lnTo>
                    <a:pt x="146685" y="289559"/>
                  </a:lnTo>
                  <a:lnTo>
                    <a:pt x="128905" y="289559"/>
                  </a:lnTo>
                  <a:lnTo>
                    <a:pt x="121920" y="282575"/>
                  </a:lnTo>
                  <a:close/>
                </a:path>
                <a:path w="151130" h="407669">
                  <a:moveTo>
                    <a:pt x="90805" y="183514"/>
                  </a:moveTo>
                  <a:lnTo>
                    <a:pt x="74930" y="183514"/>
                  </a:lnTo>
                  <a:lnTo>
                    <a:pt x="81280" y="189864"/>
                  </a:lnTo>
                  <a:lnTo>
                    <a:pt x="81280" y="260984"/>
                  </a:lnTo>
                  <a:lnTo>
                    <a:pt x="121920" y="301625"/>
                  </a:lnTo>
                  <a:lnTo>
                    <a:pt x="121920" y="282575"/>
                  </a:lnTo>
                  <a:lnTo>
                    <a:pt x="118745" y="279400"/>
                  </a:lnTo>
                  <a:lnTo>
                    <a:pt x="132080" y="269239"/>
                  </a:lnTo>
                  <a:lnTo>
                    <a:pt x="109220" y="269239"/>
                  </a:lnTo>
                  <a:lnTo>
                    <a:pt x="98425" y="259079"/>
                  </a:lnTo>
                  <a:lnTo>
                    <a:pt x="114300" y="247014"/>
                  </a:lnTo>
                  <a:lnTo>
                    <a:pt x="123825" y="247014"/>
                  </a:lnTo>
                  <a:lnTo>
                    <a:pt x="123825" y="244475"/>
                  </a:lnTo>
                  <a:lnTo>
                    <a:pt x="94615" y="244475"/>
                  </a:lnTo>
                  <a:lnTo>
                    <a:pt x="94615" y="222884"/>
                  </a:lnTo>
                  <a:lnTo>
                    <a:pt x="106045" y="222884"/>
                  </a:lnTo>
                  <a:lnTo>
                    <a:pt x="106045" y="215264"/>
                  </a:lnTo>
                  <a:lnTo>
                    <a:pt x="94615" y="201294"/>
                  </a:lnTo>
                  <a:lnTo>
                    <a:pt x="94615" y="197484"/>
                  </a:lnTo>
                  <a:lnTo>
                    <a:pt x="91440" y="184150"/>
                  </a:lnTo>
                  <a:lnTo>
                    <a:pt x="90805" y="183514"/>
                  </a:lnTo>
                  <a:close/>
                </a:path>
                <a:path w="151130" h="407669">
                  <a:moveTo>
                    <a:pt x="138430" y="255904"/>
                  </a:moveTo>
                  <a:lnTo>
                    <a:pt x="138430" y="280034"/>
                  </a:lnTo>
                  <a:lnTo>
                    <a:pt x="128905" y="289559"/>
                  </a:lnTo>
                  <a:lnTo>
                    <a:pt x="146685" y="289559"/>
                  </a:lnTo>
                  <a:lnTo>
                    <a:pt x="151130" y="281304"/>
                  </a:lnTo>
                  <a:lnTo>
                    <a:pt x="149225" y="269875"/>
                  </a:lnTo>
                  <a:lnTo>
                    <a:pt x="138430" y="255904"/>
                  </a:lnTo>
                  <a:close/>
                </a:path>
                <a:path w="151130" h="407669">
                  <a:moveTo>
                    <a:pt x="53975" y="227329"/>
                  </a:moveTo>
                  <a:lnTo>
                    <a:pt x="40640" y="227329"/>
                  </a:lnTo>
                  <a:lnTo>
                    <a:pt x="40640" y="254634"/>
                  </a:lnTo>
                  <a:lnTo>
                    <a:pt x="40005" y="256539"/>
                  </a:lnTo>
                  <a:lnTo>
                    <a:pt x="29210" y="267334"/>
                  </a:lnTo>
                  <a:lnTo>
                    <a:pt x="38735" y="276859"/>
                  </a:lnTo>
                  <a:lnTo>
                    <a:pt x="52070" y="262889"/>
                  </a:lnTo>
                  <a:lnTo>
                    <a:pt x="53975" y="258444"/>
                  </a:lnTo>
                  <a:lnTo>
                    <a:pt x="53975" y="227329"/>
                  </a:lnTo>
                  <a:close/>
                </a:path>
                <a:path w="151130" h="407669">
                  <a:moveTo>
                    <a:pt x="123825" y="238125"/>
                  </a:moveTo>
                  <a:lnTo>
                    <a:pt x="123825" y="258444"/>
                  </a:lnTo>
                  <a:lnTo>
                    <a:pt x="109220" y="269239"/>
                  </a:lnTo>
                  <a:lnTo>
                    <a:pt x="132080" y="269239"/>
                  </a:lnTo>
                  <a:lnTo>
                    <a:pt x="135890" y="273050"/>
                  </a:lnTo>
                  <a:lnTo>
                    <a:pt x="138430" y="276225"/>
                  </a:lnTo>
                  <a:lnTo>
                    <a:pt x="138430" y="255904"/>
                  </a:lnTo>
                  <a:lnTo>
                    <a:pt x="130810" y="247014"/>
                  </a:lnTo>
                  <a:lnTo>
                    <a:pt x="129540" y="244475"/>
                  </a:lnTo>
                  <a:lnTo>
                    <a:pt x="123825" y="238125"/>
                  </a:lnTo>
                  <a:close/>
                </a:path>
                <a:path w="151130" h="407669">
                  <a:moveTo>
                    <a:pt x="123825" y="247014"/>
                  </a:moveTo>
                  <a:lnTo>
                    <a:pt x="114300" y="247014"/>
                  </a:lnTo>
                  <a:lnTo>
                    <a:pt x="123825" y="258444"/>
                  </a:lnTo>
                  <a:lnTo>
                    <a:pt x="123825" y="247014"/>
                  </a:lnTo>
                  <a:close/>
                </a:path>
                <a:path w="151130" h="407669">
                  <a:moveTo>
                    <a:pt x="106045" y="215264"/>
                  </a:moveTo>
                  <a:lnTo>
                    <a:pt x="106045" y="236854"/>
                  </a:lnTo>
                  <a:lnTo>
                    <a:pt x="94615" y="244475"/>
                  </a:lnTo>
                  <a:lnTo>
                    <a:pt x="123825" y="244475"/>
                  </a:lnTo>
                  <a:lnTo>
                    <a:pt x="123825" y="238125"/>
                  </a:lnTo>
                  <a:lnTo>
                    <a:pt x="112395" y="222884"/>
                  </a:lnTo>
                  <a:lnTo>
                    <a:pt x="106045" y="215264"/>
                  </a:lnTo>
                  <a:close/>
                </a:path>
                <a:path w="151130" h="407669">
                  <a:moveTo>
                    <a:pt x="106045" y="222884"/>
                  </a:moveTo>
                  <a:lnTo>
                    <a:pt x="94615" y="222884"/>
                  </a:lnTo>
                  <a:lnTo>
                    <a:pt x="106045" y="236854"/>
                  </a:lnTo>
                  <a:lnTo>
                    <a:pt x="106045" y="222884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square" lIns="0" tIns="0" rIns="0" bIns="0" rtlCol="0"/>
            <a:lstStyle/>
            <a:p>
              <a:endParaRPr sz="1631"/>
            </a:p>
          </p:txBody>
        </p:sp>
        <p:sp>
          <p:nvSpPr>
            <p:cNvPr id="21" name="object 15">
              <a:extLst>
                <a:ext uri="{FF2B5EF4-FFF2-40B4-BE49-F238E27FC236}">
                  <a16:creationId xmlns:a16="http://schemas.microsoft.com/office/drawing/2014/main" id="{384ADD04-C3FE-4513-A7AF-B20DBBD6DA99}"/>
                </a:ext>
              </a:extLst>
            </p:cNvPr>
            <p:cNvSpPr/>
            <p:nvPr/>
          </p:nvSpPr>
          <p:spPr>
            <a:xfrm>
              <a:off x="118049" y="2632270"/>
              <a:ext cx="61560" cy="98379"/>
            </a:xfrm>
            <a:prstGeom prst="rect">
              <a:avLst/>
            </a:prstGeom>
            <a:blipFill>
              <a:blip r:embed="rId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1"/>
            </a:p>
          </p:txBody>
        </p:sp>
        <p:sp>
          <p:nvSpPr>
            <p:cNvPr id="22" name="object 16">
              <a:extLst>
                <a:ext uri="{FF2B5EF4-FFF2-40B4-BE49-F238E27FC236}">
                  <a16:creationId xmlns:a16="http://schemas.microsoft.com/office/drawing/2014/main" id="{3912D812-066D-4521-81A0-5A908ED36CB1}"/>
                </a:ext>
              </a:extLst>
            </p:cNvPr>
            <p:cNvSpPr/>
            <p:nvPr/>
          </p:nvSpPr>
          <p:spPr>
            <a:xfrm>
              <a:off x="230813" y="2689227"/>
              <a:ext cx="45452" cy="46027"/>
            </a:xfrm>
            <a:custGeom>
              <a:avLst/>
              <a:gdLst/>
              <a:ahLst/>
              <a:cxnLst/>
              <a:rect l="l" t="t" r="r" b="b"/>
              <a:pathLst>
                <a:path w="50165" h="50800">
                  <a:moveTo>
                    <a:pt x="9525" y="0"/>
                  </a:moveTo>
                  <a:lnTo>
                    <a:pt x="0" y="9525"/>
                  </a:lnTo>
                  <a:lnTo>
                    <a:pt x="15875" y="25400"/>
                  </a:lnTo>
                  <a:lnTo>
                    <a:pt x="0" y="41275"/>
                  </a:lnTo>
                  <a:lnTo>
                    <a:pt x="9525" y="50800"/>
                  </a:lnTo>
                  <a:lnTo>
                    <a:pt x="25400" y="34925"/>
                  </a:lnTo>
                  <a:lnTo>
                    <a:pt x="44450" y="34925"/>
                  </a:lnTo>
                  <a:lnTo>
                    <a:pt x="34925" y="25400"/>
                  </a:lnTo>
                  <a:lnTo>
                    <a:pt x="44450" y="15875"/>
                  </a:lnTo>
                  <a:lnTo>
                    <a:pt x="25400" y="15875"/>
                  </a:lnTo>
                  <a:lnTo>
                    <a:pt x="9525" y="0"/>
                  </a:lnTo>
                  <a:close/>
                </a:path>
                <a:path w="50165" h="50800">
                  <a:moveTo>
                    <a:pt x="44450" y="34925"/>
                  </a:moveTo>
                  <a:lnTo>
                    <a:pt x="25400" y="34925"/>
                  </a:lnTo>
                  <a:lnTo>
                    <a:pt x="40640" y="50800"/>
                  </a:lnTo>
                  <a:lnTo>
                    <a:pt x="50165" y="41275"/>
                  </a:lnTo>
                  <a:lnTo>
                    <a:pt x="44450" y="34925"/>
                  </a:lnTo>
                  <a:close/>
                </a:path>
                <a:path w="50165" h="50800">
                  <a:moveTo>
                    <a:pt x="40640" y="0"/>
                  </a:moveTo>
                  <a:lnTo>
                    <a:pt x="25400" y="15875"/>
                  </a:lnTo>
                  <a:lnTo>
                    <a:pt x="44450" y="15875"/>
                  </a:lnTo>
                  <a:lnTo>
                    <a:pt x="50165" y="9525"/>
                  </a:lnTo>
                  <a:lnTo>
                    <a:pt x="40640" y="0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square" lIns="0" tIns="0" rIns="0" bIns="0" rtlCol="0"/>
            <a:lstStyle/>
            <a:p>
              <a:endParaRPr sz="1631"/>
            </a:p>
          </p:txBody>
        </p:sp>
        <p:sp>
          <p:nvSpPr>
            <p:cNvPr id="23" name="object 17">
              <a:extLst>
                <a:ext uri="{FF2B5EF4-FFF2-40B4-BE49-F238E27FC236}">
                  <a16:creationId xmlns:a16="http://schemas.microsoft.com/office/drawing/2014/main" id="{5A10C01C-B7AF-4BE6-9A4A-A8E71E5AC1A3}"/>
                </a:ext>
              </a:extLst>
            </p:cNvPr>
            <p:cNvSpPr/>
            <p:nvPr/>
          </p:nvSpPr>
          <p:spPr>
            <a:xfrm>
              <a:off x="204347" y="2662761"/>
              <a:ext cx="98382" cy="325640"/>
            </a:xfrm>
            <a:custGeom>
              <a:avLst/>
              <a:gdLst/>
              <a:ahLst/>
              <a:cxnLst/>
              <a:rect l="l" t="t" r="r" b="b"/>
              <a:pathLst>
                <a:path w="108584" h="359410">
                  <a:moveTo>
                    <a:pt x="57784" y="0"/>
                  </a:moveTo>
                  <a:lnTo>
                    <a:pt x="17144" y="16509"/>
                  </a:lnTo>
                  <a:lnTo>
                    <a:pt x="634" y="48259"/>
                  </a:lnTo>
                  <a:lnTo>
                    <a:pt x="634" y="60959"/>
                  </a:lnTo>
                  <a:lnTo>
                    <a:pt x="20319" y="95884"/>
                  </a:lnTo>
                  <a:lnTo>
                    <a:pt x="44449" y="107314"/>
                  </a:lnTo>
                  <a:lnTo>
                    <a:pt x="47624" y="143509"/>
                  </a:lnTo>
                  <a:lnTo>
                    <a:pt x="39369" y="146049"/>
                  </a:lnTo>
                  <a:lnTo>
                    <a:pt x="34289" y="153669"/>
                  </a:lnTo>
                  <a:lnTo>
                    <a:pt x="34289" y="172719"/>
                  </a:lnTo>
                  <a:lnTo>
                    <a:pt x="7619" y="194944"/>
                  </a:lnTo>
                  <a:lnTo>
                    <a:pt x="3174" y="198754"/>
                  </a:lnTo>
                  <a:lnTo>
                    <a:pt x="0" y="203834"/>
                  </a:lnTo>
                  <a:lnTo>
                    <a:pt x="0" y="245744"/>
                  </a:lnTo>
                  <a:lnTo>
                    <a:pt x="2539" y="250824"/>
                  </a:lnTo>
                  <a:lnTo>
                    <a:pt x="5079" y="254634"/>
                  </a:lnTo>
                  <a:lnTo>
                    <a:pt x="27304" y="280669"/>
                  </a:lnTo>
                  <a:lnTo>
                    <a:pt x="27304" y="291464"/>
                  </a:lnTo>
                  <a:lnTo>
                    <a:pt x="40639" y="291464"/>
                  </a:lnTo>
                  <a:lnTo>
                    <a:pt x="40639" y="274954"/>
                  </a:lnTo>
                  <a:lnTo>
                    <a:pt x="15239" y="245744"/>
                  </a:lnTo>
                  <a:lnTo>
                    <a:pt x="13969" y="244474"/>
                  </a:lnTo>
                  <a:lnTo>
                    <a:pt x="13969" y="208279"/>
                  </a:lnTo>
                  <a:lnTo>
                    <a:pt x="14604" y="205739"/>
                  </a:lnTo>
                  <a:lnTo>
                    <a:pt x="16509" y="204469"/>
                  </a:lnTo>
                  <a:lnTo>
                    <a:pt x="34289" y="189864"/>
                  </a:lnTo>
                  <a:lnTo>
                    <a:pt x="47624" y="189864"/>
                  </a:lnTo>
                  <a:lnTo>
                    <a:pt x="47624" y="158749"/>
                  </a:lnTo>
                  <a:lnTo>
                    <a:pt x="50164" y="155574"/>
                  </a:lnTo>
                  <a:lnTo>
                    <a:pt x="74929" y="155574"/>
                  </a:lnTo>
                  <a:lnTo>
                    <a:pt x="74929" y="153669"/>
                  </a:lnTo>
                  <a:lnTo>
                    <a:pt x="69214" y="146049"/>
                  </a:lnTo>
                  <a:lnTo>
                    <a:pt x="61594" y="143509"/>
                  </a:lnTo>
                  <a:lnTo>
                    <a:pt x="61594" y="107314"/>
                  </a:lnTo>
                  <a:lnTo>
                    <a:pt x="74294" y="104139"/>
                  </a:lnTo>
                  <a:lnTo>
                    <a:pt x="86359" y="97789"/>
                  </a:lnTo>
                  <a:lnTo>
                    <a:pt x="90169" y="93979"/>
                  </a:lnTo>
                  <a:lnTo>
                    <a:pt x="62229" y="93979"/>
                  </a:lnTo>
                  <a:lnTo>
                    <a:pt x="45719" y="92074"/>
                  </a:lnTo>
                  <a:lnTo>
                    <a:pt x="32384" y="86994"/>
                  </a:lnTo>
                  <a:lnTo>
                    <a:pt x="22224" y="78104"/>
                  </a:lnTo>
                  <a:lnTo>
                    <a:pt x="15874" y="67309"/>
                  </a:lnTo>
                  <a:lnTo>
                    <a:pt x="13969" y="54609"/>
                  </a:lnTo>
                  <a:lnTo>
                    <a:pt x="16509" y="40004"/>
                  </a:lnTo>
                  <a:lnTo>
                    <a:pt x="23494" y="27939"/>
                  </a:lnTo>
                  <a:lnTo>
                    <a:pt x="33654" y="19049"/>
                  </a:lnTo>
                  <a:lnTo>
                    <a:pt x="46989" y="13969"/>
                  </a:lnTo>
                  <a:lnTo>
                    <a:pt x="89534" y="13969"/>
                  </a:lnTo>
                  <a:lnTo>
                    <a:pt x="81279" y="6984"/>
                  </a:lnTo>
                  <a:lnTo>
                    <a:pt x="69849" y="1904"/>
                  </a:lnTo>
                  <a:lnTo>
                    <a:pt x="57784" y="0"/>
                  </a:lnTo>
                  <a:close/>
                </a:path>
                <a:path w="108584" h="359410">
                  <a:moveTo>
                    <a:pt x="108584" y="292099"/>
                  </a:moveTo>
                  <a:lnTo>
                    <a:pt x="13969" y="292099"/>
                  </a:lnTo>
                  <a:lnTo>
                    <a:pt x="13969" y="359409"/>
                  </a:lnTo>
                  <a:lnTo>
                    <a:pt x="27304" y="359409"/>
                  </a:lnTo>
                  <a:lnTo>
                    <a:pt x="27304" y="332739"/>
                  </a:lnTo>
                  <a:lnTo>
                    <a:pt x="81914" y="332739"/>
                  </a:lnTo>
                  <a:lnTo>
                    <a:pt x="81914" y="318769"/>
                  </a:lnTo>
                  <a:lnTo>
                    <a:pt x="27304" y="318769"/>
                  </a:lnTo>
                  <a:lnTo>
                    <a:pt x="27304" y="304799"/>
                  </a:lnTo>
                  <a:lnTo>
                    <a:pt x="108584" y="304799"/>
                  </a:lnTo>
                  <a:lnTo>
                    <a:pt x="108584" y="292099"/>
                  </a:lnTo>
                  <a:close/>
                </a:path>
                <a:path w="108584" h="359410">
                  <a:moveTo>
                    <a:pt x="108584" y="305434"/>
                  </a:moveTo>
                  <a:lnTo>
                    <a:pt x="95249" y="305434"/>
                  </a:lnTo>
                  <a:lnTo>
                    <a:pt x="95249" y="359409"/>
                  </a:lnTo>
                  <a:lnTo>
                    <a:pt x="108584" y="359409"/>
                  </a:lnTo>
                  <a:lnTo>
                    <a:pt x="108584" y="305434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square" lIns="0" tIns="0" rIns="0" bIns="0" rtlCol="0"/>
            <a:lstStyle/>
            <a:p>
              <a:endParaRPr sz="1631"/>
            </a:p>
          </p:txBody>
        </p:sp>
        <p:sp>
          <p:nvSpPr>
            <p:cNvPr id="24" name="object 18">
              <a:extLst>
                <a:ext uri="{FF2B5EF4-FFF2-40B4-BE49-F238E27FC236}">
                  <a16:creationId xmlns:a16="http://schemas.microsoft.com/office/drawing/2014/main" id="{1215ECB9-2045-41B0-9595-1DCE34C4F016}"/>
                </a:ext>
              </a:extLst>
            </p:cNvPr>
            <p:cNvSpPr/>
            <p:nvPr/>
          </p:nvSpPr>
          <p:spPr>
            <a:xfrm>
              <a:off x="224486" y="2804295"/>
              <a:ext cx="90902" cy="123118"/>
            </a:xfrm>
            <a:prstGeom prst="rect">
              <a:avLst/>
            </a:prstGeom>
            <a:blipFill>
              <a:blip r:embed="rId4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1"/>
            </a:p>
          </p:txBody>
        </p:sp>
        <p:sp>
          <p:nvSpPr>
            <p:cNvPr id="25" name="object 19">
              <a:extLst>
                <a:ext uri="{FF2B5EF4-FFF2-40B4-BE49-F238E27FC236}">
                  <a16:creationId xmlns:a16="http://schemas.microsoft.com/office/drawing/2014/main" id="{6F97CE67-9C39-4A09-B858-B7480D0BD8D2}"/>
                </a:ext>
              </a:extLst>
            </p:cNvPr>
            <p:cNvSpPr/>
            <p:nvPr/>
          </p:nvSpPr>
          <p:spPr>
            <a:xfrm>
              <a:off x="-60307" y="2652404"/>
              <a:ext cx="362461" cy="336571"/>
            </a:xfrm>
            <a:custGeom>
              <a:avLst/>
              <a:gdLst/>
              <a:ahLst/>
              <a:cxnLst/>
              <a:rect l="l" t="t" r="r" b="b"/>
              <a:pathLst>
                <a:path w="400050" h="371475">
                  <a:moveTo>
                    <a:pt x="57150" y="12064"/>
                  </a:moveTo>
                  <a:lnTo>
                    <a:pt x="17144" y="27939"/>
                  </a:lnTo>
                  <a:lnTo>
                    <a:pt x="0" y="60324"/>
                  </a:lnTo>
                  <a:lnTo>
                    <a:pt x="634" y="72389"/>
                  </a:lnTo>
                  <a:lnTo>
                    <a:pt x="19684" y="107949"/>
                  </a:lnTo>
                  <a:lnTo>
                    <a:pt x="44450" y="119379"/>
                  </a:lnTo>
                  <a:lnTo>
                    <a:pt x="47625" y="155574"/>
                  </a:lnTo>
                  <a:lnTo>
                    <a:pt x="39370" y="158114"/>
                  </a:lnTo>
                  <a:lnTo>
                    <a:pt x="33655" y="165734"/>
                  </a:lnTo>
                  <a:lnTo>
                    <a:pt x="33655" y="184784"/>
                  </a:lnTo>
                  <a:lnTo>
                    <a:pt x="6984" y="207009"/>
                  </a:lnTo>
                  <a:lnTo>
                    <a:pt x="2540" y="210819"/>
                  </a:lnTo>
                  <a:lnTo>
                    <a:pt x="0" y="215899"/>
                  </a:lnTo>
                  <a:lnTo>
                    <a:pt x="0" y="257809"/>
                  </a:lnTo>
                  <a:lnTo>
                    <a:pt x="1905" y="262889"/>
                  </a:lnTo>
                  <a:lnTo>
                    <a:pt x="4444" y="266699"/>
                  </a:lnTo>
                  <a:lnTo>
                    <a:pt x="26669" y="292734"/>
                  </a:lnTo>
                  <a:lnTo>
                    <a:pt x="26669" y="303529"/>
                  </a:lnTo>
                  <a:lnTo>
                    <a:pt x="40640" y="303529"/>
                  </a:lnTo>
                  <a:lnTo>
                    <a:pt x="40640" y="287019"/>
                  </a:lnTo>
                  <a:lnTo>
                    <a:pt x="14605" y="257809"/>
                  </a:lnTo>
                  <a:lnTo>
                    <a:pt x="13334" y="255269"/>
                  </a:lnTo>
                  <a:lnTo>
                    <a:pt x="13334" y="220344"/>
                  </a:lnTo>
                  <a:lnTo>
                    <a:pt x="13969" y="217804"/>
                  </a:lnTo>
                  <a:lnTo>
                    <a:pt x="15875" y="216534"/>
                  </a:lnTo>
                  <a:lnTo>
                    <a:pt x="33655" y="202564"/>
                  </a:lnTo>
                  <a:lnTo>
                    <a:pt x="47625" y="202564"/>
                  </a:lnTo>
                  <a:lnTo>
                    <a:pt x="47625" y="170814"/>
                  </a:lnTo>
                  <a:lnTo>
                    <a:pt x="50165" y="167639"/>
                  </a:lnTo>
                  <a:lnTo>
                    <a:pt x="74295" y="167639"/>
                  </a:lnTo>
                  <a:lnTo>
                    <a:pt x="74295" y="165734"/>
                  </a:lnTo>
                  <a:lnTo>
                    <a:pt x="69215" y="158114"/>
                  </a:lnTo>
                  <a:lnTo>
                    <a:pt x="60960" y="155574"/>
                  </a:lnTo>
                  <a:lnTo>
                    <a:pt x="60960" y="119379"/>
                  </a:lnTo>
                  <a:lnTo>
                    <a:pt x="74295" y="116204"/>
                  </a:lnTo>
                  <a:lnTo>
                    <a:pt x="85725" y="109854"/>
                  </a:lnTo>
                  <a:lnTo>
                    <a:pt x="90170" y="106044"/>
                  </a:lnTo>
                  <a:lnTo>
                    <a:pt x="62230" y="106044"/>
                  </a:lnTo>
                  <a:lnTo>
                    <a:pt x="45720" y="104139"/>
                  </a:lnTo>
                  <a:lnTo>
                    <a:pt x="31750" y="99059"/>
                  </a:lnTo>
                  <a:lnTo>
                    <a:pt x="22225" y="90169"/>
                  </a:lnTo>
                  <a:lnTo>
                    <a:pt x="15875" y="79374"/>
                  </a:lnTo>
                  <a:lnTo>
                    <a:pt x="13334" y="66674"/>
                  </a:lnTo>
                  <a:lnTo>
                    <a:pt x="15875" y="52069"/>
                  </a:lnTo>
                  <a:lnTo>
                    <a:pt x="22859" y="40004"/>
                  </a:lnTo>
                  <a:lnTo>
                    <a:pt x="33655" y="31114"/>
                  </a:lnTo>
                  <a:lnTo>
                    <a:pt x="46355" y="26034"/>
                  </a:lnTo>
                  <a:lnTo>
                    <a:pt x="88900" y="26034"/>
                  </a:lnTo>
                  <a:lnTo>
                    <a:pt x="81280" y="19684"/>
                  </a:lnTo>
                  <a:lnTo>
                    <a:pt x="69850" y="14604"/>
                  </a:lnTo>
                  <a:lnTo>
                    <a:pt x="57150" y="12064"/>
                  </a:lnTo>
                  <a:close/>
                </a:path>
                <a:path w="400050" h="371475">
                  <a:moveTo>
                    <a:pt x="38735" y="40639"/>
                  </a:moveTo>
                  <a:lnTo>
                    <a:pt x="29209" y="50164"/>
                  </a:lnTo>
                  <a:lnTo>
                    <a:pt x="44450" y="66039"/>
                  </a:lnTo>
                  <a:lnTo>
                    <a:pt x="29209" y="81914"/>
                  </a:lnTo>
                  <a:lnTo>
                    <a:pt x="38735" y="91439"/>
                  </a:lnTo>
                  <a:lnTo>
                    <a:pt x="53975" y="75564"/>
                  </a:lnTo>
                  <a:lnTo>
                    <a:pt x="73025" y="75564"/>
                  </a:lnTo>
                  <a:lnTo>
                    <a:pt x="63500" y="66039"/>
                  </a:lnTo>
                  <a:lnTo>
                    <a:pt x="73025" y="56514"/>
                  </a:lnTo>
                  <a:lnTo>
                    <a:pt x="53975" y="56514"/>
                  </a:lnTo>
                  <a:lnTo>
                    <a:pt x="38735" y="40639"/>
                  </a:lnTo>
                  <a:close/>
                </a:path>
                <a:path w="400050" h="371475">
                  <a:moveTo>
                    <a:pt x="73025" y="75564"/>
                  </a:moveTo>
                  <a:lnTo>
                    <a:pt x="53975" y="75564"/>
                  </a:lnTo>
                  <a:lnTo>
                    <a:pt x="69850" y="91439"/>
                  </a:lnTo>
                  <a:lnTo>
                    <a:pt x="79375" y="81914"/>
                  </a:lnTo>
                  <a:lnTo>
                    <a:pt x="73025" y="75564"/>
                  </a:lnTo>
                  <a:close/>
                </a:path>
                <a:path w="400050" h="371475">
                  <a:moveTo>
                    <a:pt x="69850" y="40639"/>
                  </a:moveTo>
                  <a:lnTo>
                    <a:pt x="53975" y="56514"/>
                  </a:lnTo>
                  <a:lnTo>
                    <a:pt x="73025" y="56514"/>
                  </a:lnTo>
                  <a:lnTo>
                    <a:pt x="79375" y="50164"/>
                  </a:lnTo>
                  <a:lnTo>
                    <a:pt x="69850" y="40639"/>
                  </a:lnTo>
                  <a:close/>
                </a:path>
                <a:path w="400050" h="371475">
                  <a:moveTo>
                    <a:pt x="108585" y="304164"/>
                  </a:moveTo>
                  <a:lnTo>
                    <a:pt x="13334" y="304164"/>
                  </a:lnTo>
                  <a:lnTo>
                    <a:pt x="13334" y="371474"/>
                  </a:lnTo>
                  <a:lnTo>
                    <a:pt x="26669" y="371474"/>
                  </a:lnTo>
                  <a:lnTo>
                    <a:pt x="26669" y="344804"/>
                  </a:lnTo>
                  <a:lnTo>
                    <a:pt x="81280" y="344804"/>
                  </a:lnTo>
                  <a:lnTo>
                    <a:pt x="81280" y="330834"/>
                  </a:lnTo>
                  <a:lnTo>
                    <a:pt x="26669" y="330834"/>
                  </a:lnTo>
                  <a:lnTo>
                    <a:pt x="26669" y="316864"/>
                  </a:lnTo>
                  <a:lnTo>
                    <a:pt x="108585" y="316864"/>
                  </a:lnTo>
                  <a:lnTo>
                    <a:pt x="108585" y="304164"/>
                  </a:lnTo>
                  <a:close/>
                </a:path>
                <a:path w="400050" h="371475">
                  <a:moveTo>
                    <a:pt x="108585" y="317499"/>
                  </a:moveTo>
                  <a:lnTo>
                    <a:pt x="94614" y="317499"/>
                  </a:lnTo>
                  <a:lnTo>
                    <a:pt x="94614" y="371474"/>
                  </a:lnTo>
                  <a:lnTo>
                    <a:pt x="108585" y="371474"/>
                  </a:lnTo>
                  <a:lnTo>
                    <a:pt x="108585" y="317499"/>
                  </a:lnTo>
                  <a:close/>
                </a:path>
                <a:path w="400050" h="371475">
                  <a:moveTo>
                    <a:pt x="167640" y="34289"/>
                  </a:moveTo>
                  <a:lnTo>
                    <a:pt x="158115" y="43814"/>
                  </a:lnTo>
                  <a:lnTo>
                    <a:pt x="176530" y="62229"/>
                  </a:lnTo>
                  <a:lnTo>
                    <a:pt x="195580" y="43179"/>
                  </a:lnTo>
                  <a:lnTo>
                    <a:pt x="176530" y="43179"/>
                  </a:lnTo>
                  <a:lnTo>
                    <a:pt x="167640" y="34289"/>
                  </a:lnTo>
                  <a:close/>
                </a:path>
                <a:path w="400050" h="371475">
                  <a:moveTo>
                    <a:pt x="219075" y="0"/>
                  </a:moveTo>
                  <a:lnTo>
                    <a:pt x="176530" y="43179"/>
                  </a:lnTo>
                  <a:lnTo>
                    <a:pt x="195580" y="43179"/>
                  </a:lnTo>
                  <a:lnTo>
                    <a:pt x="228600" y="9524"/>
                  </a:lnTo>
                  <a:lnTo>
                    <a:pt x="219075" y="0"/>
                  </a:lnTo>
                  <a:close/>
                </a:path>
                <a:path w="400050" h="371475">
                  <a:moveTo>
                    <a:pt x="381000" y="26034"/>
                  </a:moveTo>
                  <a:lnTo>
                    <a:pt x="338455" y="26034"/>
                  </a:lnTo>
                  <a:lnTo>
                    <a:pt x="354965" y="27939"/>
                  </a:lnTo>
                  <a:lnTo>
                    <a:pt x="368300" y="33019"/>
                  </a:lnTo>
                  <a:lnTo>
                    <a:pt x="378460" y="41909"/>
                  </a:lnTo>
                  <a:lnTo>
                    <a:pt x="384175" y="52704"/>
                  </a:lnTo>
                  <a:lnTo>
                    <a:pt x="386715" y="66039"/>
                  </a:lnTo>
                  <a:lnTo>
                    <a:pt x="384175" y="80009"/>
                  </a:lnTo>
                  <a:lnTo>
                    <a:pt x="377190" y="92074"/>
                  </a:lnTo>
                  <a:lnTo>
                    <a:pt x="367030" y="100964"/>
                  </a:lnTo>
                  <a:lnTo>
                    <a:pt x="353695" y="106044"/>
                  </a:lnTo>
                  <a:lnTo>
                    <a:pt x="381635" y="106044"/>
                  </a:lnTo>
                  <a:lnTo>
                    <a:pt x="387350" y="100964"/>
                  </a:lnTo>
                  <a:lnTo>
                    <a:pt x="394335" y="90169"/>
                  </a:lnTo>
                  <a:lnTo>
                    <a:pt x="398780" y="78104"/>
                  </a:lnTo>
                  <a:lnTo>
                    <a:pt x="400050" y="64769"/>
                  </a:lnTo>
                  <a:lnTo>
                    <a:pt x="396875" y="50164"/>
                  </a:lnTo>
                  <a:lnTo>
                    <a:pt x="390525" y="37464"/>
                  </a:lnTo>
                  <a:lnTo>
                    <a:pt x="382270" y="27304"/>
                  </a:lnTo>
                  <a:lnTo>
                    <a:pt x="381000" y="26034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square" lIns="0" tIns="0" rIns="0" bIns="0" rtlCol="0"/>
            <a:lstStyle/>
            <a:p>
              <a:endParaRPr sz="1631"/>
            </a:p>
          </p:txBody>
        </p:sp>
        <p:sp>
          <p:nvSpPr>
            <p:cNvPr id="26" name="object 20">
              <a:extLst>
                <a:ext uri="{FF2B5EF4-FFF2-40B4-BE49-F238E27FC236}">
                  <a16:creationId xmlns:a16="http://schemas.microsoft.com/office/drawing/2014/main" id="{66D89231-5AF8-48EC-877D-B3D1E03F2510}"/>
                </a:ext>
              </a:extLst>
            </p:cNvPr>
            <p:cNvSpPr/>
            <p:nvPr/>
          </p:nvSpPr>
          <p:spPr>
            <a:xfrm>
              <a:off x="-39593" y="2804295"/>
              <a:ext cx="90902" cy="123118"/>
            </a:xfrm>
            <a:prstGeom prst="rect">
              <a:avLst/>
            </a:prstGeom>
            <a:blipFill>
              <a:blip r:embed="rId5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1"/>
            </a:p>
          </p:txBody>
        </p:sp>
        <p:sp>
          <p:nvSpPr>
            <p:cNvPr id="27" name="object 21">
              <a:extLst>
                <a:ext uri="{FF2B5EF4-FFF2-40B4-BE49-F238E27FC236}">
                  <a16:creationId xmlns:a16="http://schemas.microsoft.com/office/drawing/2014/main" id="{0FE7D231-7D6B-4820-9227-11AFAB2B9433}"/>
                </a:ext>
              </a:extLst>
            </p:cNvPr>
            <p:cNvSpPr/>
            <p:nvPr/>
          </p:nvSpPr>
          <p:spPr>
            <a:xfrm>
              <a:off x="-17732" y="2675994"/>
              <a:ext cx="55807" cy="72492"/>
            </a:xfrm>
            <a:custGeom>
              <a:avLst/>
              <a:gdLst/>
              <a:ahLst/>
              <a:cxnLst/>
              <a:rect l="l" t="t" r="r" b="b"/>
              <a:pathLst>
                <a:path w="61594" h="80010">
                  <a:moveTo>
                    <a:pt x="42544" y="0"/>
                  </a:moveTo>
                  <a:lnTo>
                    <a:pt x="0" y="0"/>
                  </a:lnTo>
                  <a:lnTo>
                    <a:pt x="16509" y="1905"/>
                  </a:lnTo>
                  <a:lnTo>
                    <a:pt x="29844" y="6985"/>
                  </a:lnTo>
                  <a:lnTo>
                    <a:pt x="40004" y="15875"/>
                  </a:lnTo>
                  <a:lnTo>
                    <a:pt x="46354" y="26670"/>
                  </a:lnTo>
                  <a:lnTo>
                    <a:pt x="48259" y="40005"/>
                  </a:lnTo>
                  <a:lnTo>
                    <a:pt x="45719" y="53975"/>
                  </a:lnTo>
                  <a:lnTo>
                    <a:pt x="39369" y="66040"/>
                  </a:lnTo>
                  <a:lnTo>
                    <a:pt x="28574" y="74930"/>
                  </a:lnTo>
                  <a:lnTo>
                    <a:pt x="15874" y="80010"/>
                  </a:lnTo>
                  <a:lnTo>
                    <a:pt x="43814" y="80010"/>
                  </a:lnTo>
                  <a:lnTo>
                    <a:pt x="48894" y="74930"/>
                  </a:lnTo>
                  <a:lnTo>
                    <a:pt x="55879" y="64135"/>
                  </a:lnTo>
                  <a:lnTo>
                    <a:pt x="60324" y="52069"/>
                  </a:lnTo>
                  <a:lnTo>
                    <a:pt x="61594" y="38735"/>
                  </a:lnTo>
                  <a:lnTo>
                    <a:pt x="58419" y="24130"/>
                  </a:lnTo>
                  <a:lnTo>
                    <a:pt x="52704" y="12065"/>
                  </a:lnTo>
                  <a:lnTo>
                    <a:pt x="44449" y="1269"/>
                  </a:lnTo>
                  <a:lnTo>
                    <a:pt x="42544" y="0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square" lIns="0" tIns="0" rIns="0" bIns="0" rtlCol="0"/>
            <a:lstStyle/>
            <a:p>
              <a:endParaRPr sz="1631"/>
            </a:p>
          </p:txBody>
        </p:sp>
      </p:grp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1D08B28-F58A-0106-E9CC-719FECF3A91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2611" t="14870" r="60660" b="37758"/>
          <a:stretch/>
        </p:blipFill>
        <p:spPr>
          <a:xfrm>
            <a:off x="6048692" y="3696346"/>
            <a:ext cx="1697743" cy="2704314"/>
          </a:xfrm>
          <a:prstGeom prst="rect">
            <a:avLst/>
          </a:prstGeom>
        </p:spPr>
      </p:pic>
      <p:pic>
        <p:nvPicPr>
          <p:cNvPr id="6" name="Рисунок 5" descr="Изображение выглядит как Шрифт, логотип, График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4EC2189C-FC36-DACC-56C9-B9B0C24B65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2472" y="3801938"/>
            <a:ext cx="2275270" cy="697260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95D2865E-9083-0F70-2563-7C42AEBD5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9074" y="4679743"/>
            <a:ext cx="1556386" cy="1556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88FD297-C678-7263-A50E-5F8190D74536}"/>
              </a:ext>
            </a:extLst>
          </p:cNvPr>
          <p:cNvSpPr txBox="1"/>
          <p:nvPr/>
        </p:nvSpPr>
        <p:spPr>
          <a:xfrm>
            <a:off x="9154506" y="4437671"/>
            <a:ext cx="23655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Century Gothic" panose="020B0502020202020204" pitchFamily="34" charset="0"/>
              </a:rPr>
              <a:t>Сайт компании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B4C4BA3-4039-729D-CF90-99E41598925C}"/>
              </a:ext>
            </a:extLst>
          </p:cNvPr>
          <p:cNvSpPr txBox="1"/>
          <p:nvPr/>
        </p:nvSpPr>
        <p:spPr>
          <a:xfrm>
            <a:off x="7481774" y="4765438"/>
            <a:ext cx="18750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Century Gothic" panose="020B0502020202020204" pitchFamily="34" charset="0"/>
              </a:rPr>
              <a:t>Фасовка:</a:t>
            </a:r>
          </a:p>
          <a:p>
            <a:endParaRPr lang="ru-RU" sz="1400" dirty="0">
              <a:latin typeface="Century Gothic" panose="020B0502020202020204" pitchFamily="34" charset="0"/>
            </a:endParaRPr>
          </a:p>
          <a:p>
            <a:r>
              <a:rPr lang="en-US" sz="1400" dirty="0">
                <a:latin typeface="Century Gothic" panose="020B0502020202020204" pitchFamily="34" charset="0"/>
              </a:rPr>
              <a:t>7 </a:t>
            </a:r>
            <a:r>
              <a:rPr lang="ru-RU" sz="1400" dirty="0">
                <a:latin typeface="Century Gothic" panose="020B0502020202020204" pitchFamily="34" charset="0"/>
              </a:rPr>
              <a:t>г</a:t>
            </a:r>
          </a:p>
          <a:p>
            <a:endParaRPr lang="ru-RU" sz="1400" i="1" dirty="0">
              <a:latin typeface="Century Gothic" panose="020B0502020202020204" pitchFamily="34" charset="0"/>
            </a:endParaRPr>
          </a:p>
          <a:p>
            <a:endParaRPr lang="ru-RU" sz="1400" dirty="0">
              <a:latin typeface="Century Gothic" panose="020B0502020202020204" pitchFamily="34" charset="0"/>
            </a:endParaRPr>
          </a:p>
          <a:p>
            <a:r>
              <a:rPr lang="ru-RU" sz="1400" dirty="0">
                <a:latin typeface="Century Gothic" panose="020B0502020202020204" pitchFamily="34" charset="0"/>
              </a:rPr>
              <a:t>70 г</a:t>
            </a:r>
          </a:p>
        </p:txBody>
      </p:sp>
    </p:spTree>
    <p:extLst>
      <p:ext uri="{BB962C8B-B14F-4D97-AF65-F5344CB8AC3E}">
        <p14:creationId xmlns:p14="http://schemas.microsoft.com/office/powerpoint/2010/main" val="2673177081"/>
      </p:ext>
    </p:extLst>
  </p:cSld>
  <p:clrMapOvr>
    <a:masterClrMapping/>
  </p:clrMapOvr>
</p:sld>
</file>

<file path=ppt/theme/theme1.xml><?xml version="1.0" encoding="utf-8"?>
<a:theme xmlns:a="http://schemas.openxmlformats.org/drawingml/2006/main" name="Для Академия инноваторов 16_9">
  <a:themeElements>
    <a:clrScheme name="Новатор 2024">
      <a:dk1>
        <a:sysClr val="windowText" lastClr="000000"/>
      </a:dk1>
      <a:lt1>
        <a:sysClr val="window" lastClr="FFFFFF"/>
      </a:lt1>
      <a:dk2>
        <a:srgbClr val="44546A"/>
      </a:dk2>
      <a:lt2>
        <a:srgbClr val="E5E7E9"/>
      </a:lt2>
      <a:accent1>
        <a:srgbClr val="ED33A3"/>
      </a:accent1>
      <a:accent2>
        <a:srgbClr val="6F46C7"/>
      </a:accent2>
      <a:accent3>
        <a:srgbClr val="5F9FDF"/>
      </a:accent3>
      <a:accent4>
        <a:srgbClr val="12D6A7"/>
      </a:accent4>
      <a:accent5>
        <a:srgbClr val="FFAC76"/>
      </a:accent5>
      <a:accent6>
        <a:srgbClr val="302C61"/>
      </a:accent6>
      <a:hlink>
        <a:srgbClr val="0070C0"/>
      </a:hlink>
      <a:folHlink>
        <a:srgbClr val="7030A0"/>
      </a:folHlink>
    </a:clrScheme>
    <a:fontScheme name="Другая 14">
      <a:majorFont>
        <a:latin typeface="Segoe UI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Для Академия инноваторов 16_9" id="{1723B771-A24B-45DA-B7CE-887A7FB91DED}" vid="{FE7ADCA1-0705-4BF5-AEC5-34FB9D7ACE5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Для Академия инноваторов 16_9</Template>
  <TotalTime>2253</TotalTime>
  <Words>1713</Words>
  <Application>Microsoft Office PowerPoint</Application>
  <PresentationFormat>Широкоэкранный</PresentationFormat>
  <Paragraphs>218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Bahnschrift</vt:lpstr>
      <vt:lpstr>Calibri</vt:lpstr>
      <vt:lpstr>Century Gothic</vt:lpstr>
      <vt:lpstr>Ebrima</vt:lpstr>
      <vt:lpstr>Segoe UI</vt:lpstr>
      <vt:lpstr>Verdana</vt:lpstr>
      <vt:lpstr>Для Академия инноваторов 16_9</vt:lpstr>
      <vt:lpstr>SC Powder</vt:lpstr>
      <vt:lpstr>Описание проекта: проблема и решение</vt:lpstr>
      <vt:lpstr>Описание проекта: проблема и решение</vt:lpstr>
      <vt:lpstr>Обоснование инновационности проекта</vt:lpstr>
      <vt:lpstr>Обоснование технологичности решения</vt:lpstr>
      <vt:lpstr>Дорожная карта проекта</vt:lpstr>
      <vt:lpstr>Информационный задел о проекте</vt:lpstr>
      <vt:lpstr>Защита интеллектуальной собственности</vt:lpstr>
      <vt:lpstr>Конкурентный анализ</vt:lpstr>
      <vt:lpstr>Конкурентный анализ</vt:lpstr>
      <vt:lpstr>Экономическая значимость проекта</vt:lpstr>
      <vt:lpstr>Бизнес-модель</vt:lpstr>
      <vt:lpstr>Бизнес-модель</vt:lpstr>
      <vt:lpstr>Текущие результаты проекта и планы</vt:lpstr>
      <vt:lpstr>Команда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Юшкова</dc:creator>
  <cp:lastModifiedBy>Анна Савельева</cp:lastModifiedBy>
  <cp:revision>83</cp:revision>
  <dcterms:created xsi:type="dcterms:W3CDTF">2024-01-29T10:52:34Z</dcterms:created>
  <dcterms:modified xsi:type="dcterms:W3CDTF">2025-04-18T15:04:32Z</dcterms:modified>
</cp:coreProperties>
</file>