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67" r:id="rId3"/>
    <p:sldId id="260" r:id="rId4"/>
    <p:sldId id="266" r:id="rId5"/>
    <p:sldId id="265" r:id="rId6"/>
    <p:sldId id="268" r:id="rId7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A400"/>
    <a:srgbClr val="D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62" d="100"/>
          <a:sy n="162" d="100"/>
        </p:scale>
        <p:origin x="144" y="1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15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Google Shape;51;p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15362" name="Google Shape;52;p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Google Shape;90;g47c0747192_0_13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19458" name="Google Shape;91;g47c0747192_0_13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Google Shape;147;g47c0747192_0_79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25602" name="Google Shape;148;g47c0747192_0_79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0B5FD-E18F-40B8-9017-FF530DA3CD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04E7D-0716-4DBD-9116-11C5383D17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04423-F352-4CA3-869C-B3C966BE60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0E7D2-FCDA-4AF1-9F2B-4E873FAB19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D3F1B-03A5-4ED2-8D62-5718F5CFEE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14228-4A69-4E96-A504-7D275F2B6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F9EF7-9902-4327-BD8E-ADD88D5896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334B7-1C51-4691-87AB-F2B0B56711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E5E69-EF3F-4407-9AB5-E89FE8D6A7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6;p9"/>
          <p:cNvSpPr>
            <a:spLocks noChangeArrowheads="1"/>
          </p:cNvSpPr>
          <p:nvPr/>
        </p:nvSpPr>
        <p:spPr bwMode="auto">
          <a:xfrm>
            <a:off x="4572000" y="0"/>
            <a:ext cx="4572000" cy="51435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endParaRPr lang="ru-RU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" name="Google Shape;40;p9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FC7FE-2ED9-4194-8905-2269A47385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3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16616-43B5-437C-9D63-33F1CDD19D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311150" y="215900"/>
            <a:ext cx="85217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>
              <a:sym typeface="Arial" charset="0"/>
            </a:endParaRPr>
          </a:p>
        </p:txBody>
      </p:sp>
      <p:sp>
        <p:nvSpPr>
          <p:cNvPr id="102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311150" y="1000125"/>
            <a:ext cx="85217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>
              <a:sym typeface="Arial" charset="0"/>
            </a:endParaRPr>
          </a:p>
        </p:txBody>
      </p:sp>
      <p:sp>
        <p:nvSpPr>
          <p:cNvPr id="1028" name="Google Shape;8;p1"/>
          <p:cNvSpPr txBox="1">
            <a:spLocks noGrp="1"/>
          </p:cNvSpPr>
          <p:nvPr>
            <p:ph type="sldNum" idx="12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000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BA7E563C-4E65-484A-B531-C5A438F74D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1" r:id="rId8"/>
    <p:sldLayoutId id="2147483668" r:id="rId9"/>
    <p:sldLayoutId id="2147483669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952" y="1190069"/>
            <a:ext cx="4076604" cy="2718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Google Shape;54;p13"/>
          <p:cNvSpPr txBox="1">
            <a:spLocks noGrp="1"/>
          </p:cNvSpPr>
          <p:nvPr>
            <p:ph type="ctrTitle"/>
          </p:nvPr>
        </p:nvSpPr>
        <p:spPr>
          <a:xfrm>
            <a:off x="114300" y="104775"/>
            <a:ext cx="8931275" cy="89535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chemeClr val="tx1"/>
                </a:solidFill>
                <a:latin typeface="Arial" charset="0"/>
                <a:cs typeface="Arial" charset="0"/>
              </a:rPr>
              <a:t>Циклоп</a:t>
            </a:r>
            <a:r>
              <a:rPr lang="ru-RU" sz="3200" b="1">
                <a:solidFill>
                  <a:schemeClr val="tx1"/>
                </a:solidFill>
                <a:latin typeface="Arial" charset="0"/>
                <a:cs typeface="Arial" charset="0"/>
              </a:rPr>
              <a:t> – порядок на производстве</a:t>
            </a:r>
          </a:p>
        </p:txBody>
      </p:sp>
      <p:sp>
        <p:nvSpPr>
          <p:cNvPr id="14339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4660491" y="1558130"/>
            <a:ext cx="3787786" cy="1982629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595959"/>
              </a:buClr>
            </a:pP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Система диспетчеризации и </a:t>
            </a:r>
            <a:b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планирования</a:t>
            </a:r>
            <a:b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производства</a:t>
            </a:r>
          </a:p>
        </p:txBody>
      </p:sp>
      <p:sp>
        <p:nvSpPr>
          <p:cNvPr id="14340" name="Google Shape;56;p13"/>
          <p:cNvSpPr txBox="1">
            <a:spLocks noGrp="1"/>
          </p:cNvSpPr>
          <p:nvPr>
            <p:ph type="body" idx="4294967295"/>
          </p:nvPr>
        </p:nvSpPr>
        <p:spPr>
          <a:xfrm>
            <a:off x="136525" y="3971925"/>
            <a:ext cx="8628063" cy="646113"/>
          </a:xfrm>
        </p:spPr>
        <p:txBody>
          <a:bodyPr anchor="ctr"/>
          <a:lstStyle/>
          <a:p>
            <a:pPr algn="ctr" eaLnBrk="1" hangingPunct="1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595959"/>
              </a:buClr>
              <a:buSzPts val="1800"/>
            </a:pPr>
            <a:r>
              <a:rPr lang="ru-RU" sz="1800" dirty="0">
                <a:solidFill>
                  <a:schemeClr val="tx1"/>
                </a:solidFill>
                <a:latin typeface="Arial" charset="0"/>
                <a:cs typeface="Arial" charset="0"/>
              </a:rPr>
              <a:t>Лёгкая система управления заказами с упором на визуализацию процессов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0;p22">
            <a:extLst>
              <a:ext uri="{FF2B5EF4-FFF2-40B4-BE49-F238E27FC236}">
                <a16:creationId xmlns:a16="http://schemas.microsoft.com/office/drawing/2014/main" id="{E3D5597D-6780-481E-A3B2-3B875A8536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85430" y="145566"/>
            <a:ext cx="3709471" cy="722407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Arial" charset="0"/>
                <a:cs typeface="Arial" charset="0"/>
              </a:rPr>
              <a:t>Как это работает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877" y="779483"/>
            <a:ext cx="6164826" cy="411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663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Google Shape;94;p17"/>
          <p:cNvSpPr txBox="1">
            <a:spLocks noChangeArrowheads="1"/>
          </p:cNvSpPr>
          <p:nvPr/>
        </p:nvSpPr>
        <p:spPr bwMode="auto">
          <a:xfrm>
            <a:off x="694194" y="899704"/>
            <a:ext cx="3710772" cy="333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50" tIns="32125" rIns="64250" bIns="32125"/>
          <a:lstStyle/>
          <a:p>
            <a:pPr marL="26988" indent="-1588">
              <a:lnSpc>
                <a:spcPct val="120000"/>
              </a:lnSpc>
              <a:buClr>
                <a:srgbClr val="000000"/>
              </a:buClr>
              <a:buFont typeface="Arial" charset="0"/>
              <a:buNone/>
            </a:pPr>
            <a:r>
              <a:rPr lang="ru-RU" dirty="0"/>
              <a:t>«Легкость» эксплуатации:</a:t>
            </a:r>
          </a:p>
        </p:txBody>
      </p:sp>
      <p:sp>
        <p:nvSpPr>
          <p:cNvPr id="18443" name="Google Shape;94;p17"/>
          <p:cNvSpPr txBox="1">
            <a:spLocks noChangeArrowheads="1"/>
          </p:cNvSpPr>
          <p:nvPr/>
        </p:nvSpPr>
        <p:spPr bwMode="auto">
          <a:xfrm>
            <a:off x="806836" y="3591454"/>
            <a:ext cx="3771063" cy="88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50" tIns="32125" rIns="64250" bIns="32125"/>
          <a:lstStyle/>
          <a:p>
            <a:pPr marL="26988" indent="-1588">
              <a:lnSpc>
                <a:spcPct val="120000"/>
              </a:lnSpc>
              <a:buClr>
                <a:srgbClr val="000000"/>
              </a:buClr>
              <a:buFont typeface="Arial" charset="0"/>
              <a:buNone/>
            </a:pPr>
            <a:r>
              <a:rPr lang="ru-RU" dirty="0"/>
              <a:t>Возможность повышать точность планирования повышая степень детализации учёта.</a:t>
            </a:r>
          </a:p>
        </p:txBody>
      </p:sp>
      <p:sp>
        <p:nvSpPr>
          <p:cNvPr id="18444" name="AutoShape 8"/>
          <p:cNvSpPr>
            <a:spLocks noChangeArrowheads="1"/>
          </p:cNvSpPr>
          <p:nvPr/>
        </p:nvSpPr>
        <p:spPr bwMode="auto">
          <a:xfrm>
            <a:off x="399106" y="1496854"/>
            <a:ext cx="305936" cy="195262"/>
          </a:xfrm>
          <a:prstGeom prst="rightArrow">
            <a:avLst>
              <a:gd name="adj1" fmla="val 50000"/>
              <a:gd name="adj2" fmla="val 896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22CC061-C1C3-40DD-BD40-E74A6D58A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035" y="399111"/>
            <a:ext cx="1195374" cy="119537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1CB89EB-0C44-48F8-82F8-82A15A060B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074" y="420695"/>
            <a:ext cx="1499351" cy="283342"/>
          </a:xfrm>
          <a:prstGeom prst="rect">
            <a:avLst/>
          </a:prstGeom>
        </p:spPr>
      </p:pic>
      <p:sp>
        <p:nvSpPr>
          <p:cNvPr id="18" name="Google Shape;110;p18">
            <a:extLst>
              <a:ext uri="{FF2B5EF4-FFF2-40B4-BE49-F238E27FC236}">
                <a16:creationId xmlns:a16="http://schemas.microsoft.com/office/drawing/2014/main" id="{3FB4141D-F9F9-460A-BCFA-930310D5CD8F}"/>
              </a:ext>
            </a:extLst>
          </p:cNvPr>
          <p:cNvSpPr txBox="1"/>
          <p:nvPr/>
        </p:nvSpPr>
        <p:spPr>
          <a:xfrm>
            <a:off x="5195402" y="899704"/>
            <a:ext cx="3321259" cy="236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450" lvl="2">
              <a:lnSpc>
                <a:spcPct val="90000"/>
              </a:lnSpc>
              <a:spcAft>
                <a:spcPts val="1200"/>
              </a:spcAft>
              <a:buSzPts val="1300"/>
            </a:pPr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учитывает дефицит кадров</a:t>
            </a:r>
            <a:b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 большую разницу в квалификации</a:t>
            </a:r>
          </a:p>
          <a:p>
            <a:pPr marL="43450" lvl="2">
              <a:lnSpc>
                <a:spcPct val="90000"/>
              </a:lnSpc>
              <a:spcAft>
                <a:spcPts val="1200"/>
              </a:spcAft>
              <a:buSzPts val="1300"/>
            </a:pPr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учитывает сложности учёта</a:t>
            </a:r>
            <a:b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результатов производства</a:t>
            </a:r>
          </a:p>
          <a:p>
            <a:pPr marL="43450" lvl="2">
              <a:lnSpc>
                <a:spcPct val="90000"/>
              </a:lnSpc>
              <a:spcAft>
                <a:spcPts val="1200"/>
              </a:spcAft>
              <a:buSzPts val="1300"/>
            </a:pPr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основная философия разработки – визуализация и проработка интерфейса </a:t>
            </a:r>
          </a:p>
        </p:txBody>
      </p:sp>
      <p:sp>
        <p:nvSpPr>
          <p:cNvPr id="20" name="Google Shape;94;p17"/>
          <p:cNvSpPr txBox="1">
            <a:spLocks noChangeArrowheads="1"/>
          </p:cNvSpPr>
          <p:nvPr/>
        </p:nvSpPr>
        <p:spPr bwMode="auto">
          <a:xfrm>
            <a:off x="806836" y="1428632"/>
            <a:ext cx="3862404" cy="88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50" tIns="32125" rIns="64250" bIns="32125"/>
          <a:lstStyle/>
          <a:p>
            <a:pPr marL="25400">
              <a:lnSpc>
                <a:spcPct val="120000"/>
              </a:lnSpc>
              <a:buClr>
                <a:srgbClr val="000000"/>
              </a:buClr>
            </a:pPr>
            <a:r>
              <a:rPr lang="en-US" dirty="0"/>
              <a:t>Web</a:t>
            </a:r>
            <a:r>
              <a:rPr lang="ru-RU" dirty="0"/>
              <a:t>-приложение не требует существенных затрат на </a:t>
            </a:r>
            <a:r>
              <a:rPr lang="en-US" dirty="0"/>
              <a:t>IT</a:t>
            </a:r>
            <a:r>
              <a:rPr lang="ru-RU" dirty="0"/>
              <a:t>-инфраструктуру, но может быть развернуто и в локальной сети</a:t>
            </a:r>
          </a:p>
        </p:txBody>
      </p:sp>
      <p:sp>
        <p:nvSpPr>
          <p:cNvPr id="22" name="Google Shape;94;p17"/>
          <p:cNvSpPr txBox="1">
            <a:spLocks noChangeArrowheads="1"/>
          </p:cNvSpPr>
          <p:nvPr/>
        </p:nvSpPr>
        <p:spPr bwMode="auto">
          <a:xfrm>
            <a:off x="806836" y="2334394"/>
            <a:ext cx="3862404" cy="111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50" tIns="32125" rIns="64250" bIns="32125"/>
          <a:lstStyle/>
          <a:p>
            <a:pPr marL="25400">
              <a:lnSpc>
                <a:spcPct val="120000"/>
              </a:lnSpc>
              <a:buClr>
                <a:srgbClr val="000000"/>
              </a:buClr>
            </a:pPr>
            <a:r>
              <a:rPr lang="ru-RU" dirty="0"/>
              <a:t>Можно начинать работать с учётом неполных данных и возможностью ввода факта на любой стадии, что обеспечивает плавность и постепенность внедрения</a:t>
            </a:r>
          </a:p>
        </p:txBody>
      </p:sp>
      <p:sp>
        <p:nvSpPr>
          <p:cNvPr id="23" name="AutoShape 8"/>
          <p:cNvSpPr>
            <a:spLocks noChangeArrowheads="1"/>
          </p:cNvSpPr>
          <p:nvPr/>
        </p:nvSpPr>
        <p:spPr bwMode="auto">
          <a:xfrm>
            <a:off x="403491" y="2387302"/>
            <a:ext cx="305936" cy="195262"/>
          </a:xfrm>
          <a:prstGeom prst="rightArrow">
            <a:avLst>
              <a:gd name="adj1" fmla="val 50000"/>
              <a:gd name="adj2" fmla="val 896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AutoShape 8"/>
          <p:cNvSpPr>
            <a:spLocks noChangeArrowheads="1"/>
          </p:cNvSpPr>
          <p:nvPr/>
        </p:nvSpPr>
        <p:spPr bwMode="auto">
          <a:xfrm>
            <a:off x="409390" y="3651068"/>
            <a:ext cx="305936" cy="195262"/>
          </a:xfrm>
          <a:prstGeom prst="rightArrow">
            <a:avLst>
              <a:gd name="adj1" fmla="val 50000"/>
              <a:gd name="adj2" fmla="val 896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C74570-5B73-C2AF-AB13-FB3D73971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Циклом обладает следующим функционалом</a:t>
            </a:r>
            <a:r>
              <a:rPr lang="en-US" sz="2400" dirty="0"/>
              <a:t>:</a:t>
            </a:r>
            <a:endParaRPr lang="ru-RU" sz="2400" dirty="0"/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754172" y="1299496"/>
            <a:ext cx="305936" cy="195262"/>
          </a:xfrm>
          <a:prstGeom prst="rightArrow">
            <a:avLst>
              <a:gd name="adj1" fmla="val 50000"/>
              <a:gd name="adj2" fmla="val 896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93736" y="1240018"/>
            <a:ext cx="43254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Ведение справочника изделий и полуфабрикатов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93735" y="1952806"/>
            <a:ext cx="6109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Ведение перечня выполняемых технологических операций и привязка их к центрам исполнения и оборудованию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753620" y="1646889"/>
            <a:ext cx="305936" cy="195262"/>
          </a:xfrm>
          <a:prstGeom prst="rightArrow">
            <a:avLst>
              <a:gd name="adj1" fmla="val 50000"/>
              <a:gd name="adj2" fmla="val 896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93735" y="2496072"/>
            <a:ext cx="54663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Создание технологических карт изготовления изделий</a:t>
            </a: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53620" y="1997502"/>
            <a:ext cx="305936" cy="195262"/>
          </a:xfrm>
          <a:prstGeom prst="rightArrow">
            <a:avLst>
              <a:gd name="adj1" fmla="val 50000"/>
              <a:gd name="adj2" fmla="val 896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093735" y="1599169"/>
            <a:ext cx="50001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Ведение списка текущих заказов с указанием приоритета</a:t>
            </a: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754172" y="2552329"/>
            <a:ext cx="305936" cy="195262"/>
          </a:xfrm>
          <a:prstGeom prst="rightArrow">
            <a:avLst>
              <a:gd name="adj1" fmla="val 50000"/>
              <a:gd name="adj2" fmla="val 896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093735" y="2841910"/>
            <a:ext cx="40275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Создание календарного плана производства</a:t>
            </a: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754172" y="2898167"/>
            <a:ext cx="305936" cy="195262"/>
          </a:xfrm>
          <a:prstGeom prst="rightArrow">
            <a:avLst>
              <a:gd name="adj1" fmla="val 50000"/>
              <a:gd name="adj2" fmla="val 896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099634" y="3184301"/>
            <a:ext cx="66699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Учёт загрузки оборудования на основе плана</a:t>
            </a:r>
          </a:p>
        </p:txBody>
      </p:sp>
      <p:sp>
        <p:nvSpPr>
          <p:cNvPr id="18" name="AutoShape 8"/>
          <p:cNvSpPr>
            <a:spLocks noChangeArrowheads="1"/>
          </p:cNvSpPr>
          <p:nvPr/>
        </p:nvSpPr>
        <p:spPr bwMode="auto">
          <a:xfrm>
            <a:off x="754172" y="3240558"/>
            <a:ext cx="305936" cy="195262"/>
          </a:xfrm>
          <a:prstGeom prst="rightArrow">
            <a:avLst>
              <a:gd name="adj1" fmla="val 50000"/>
              <a:gd name="adj2" fmla="val 896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105532" y="3596352"/>
            <a:ext cx="66699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Создание сменных заданий на основе плана</a:t>
            </a:r>
            <a:br>
              <a:rPr lang="ru-RU" dirty="0"/>
            </a:br>
            <a:endParaRPr lang="ru-RU" dirty="0"/>
          </a:p>
        </p:txBody>
      </p:sp>
      <p:sp>
        <p:nvSpPr>
          <p:cNvPr id="20" name="AutoShape 8"/>
          <p:cNvSpPr>
            <a:spLocks noChangeArrowheads="1"/>
          </p:cNvSpPr>
          <p:nvPr/>
        </p:nvSpPr>
        <p:spPr bwMode="auto">
          <a:xfrm>
            <a:off x="754172" y="3655962"/>
            <a:ext cx="305936" cy="195262"/>
          </a:xfrm>
          <a:prstGeom prst="rightArrow">
            <a:avLst>
              <a:gd name="adj1" fmla="val 50000"/>
              <a:gd name="adj2" fmla="val 896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105531" y="3973470"/>
            <a:ext cx="66699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Прогноз исполнения заказов и анализ узких мест</a:t>
            </a:r>
            <a:br>
              <a:rPr lang="ru-RU" dirty="0"/>
            </a:br>
            <a:endParaRPr lang="ru-RU" dirty="0"/>
          </a:p>
        </p:txBody>
      </p:sp>
      <p:sp>
        <p:nvSpPr>
          <p:cNvPr id="22" name="AutoShape 8"/>
          <p:cNvSpPr>
            <a:spLocks noChangeArrowheads="1"/>
          </p:cNvSpPr>
          <p:nvPr/>
        </p:nvSpPr>
        <p:spPr bwMode="auto">
          <a:xfrm>
            <a:off x="752397" y="4021941"/>
            <a:ext cx="305936" cy="195262"/>
          </a:xfrm>
          <a:prstGeom prst="rightArrow">
            <a:avLst>
              <a:gd name="adj1" fmla="val 50000"/>
              <a:gd name="adj2" fmla="val 896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880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Google Shape;150;p22"/>
          <p:cNvSpPr txBox="1">
            <a:spLocks noGrp="1"/>
          </p:cNvSpPr>
          <p:nvPr>
            <p:ph type="title"/>
          </p:nvPr>
        </p:nvSpPr>
        <p:spPr>
          <a:xfrm>
            <a:off x="5290280" y="434289"/>
            <a:ext cx="3321335" cy="1090003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Arial" charset="0"/>
                <a:cs typeface="Arial" charset="0"/>
              </a:rPr>
              <a:t>Разнообразные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ru-RU" sz="2400" dirty="0">
                <a:latin typeface="Arial" charset="0"/>
                <a:cs typeface="Arial" charset="0"/>
              </a:rPr>
              <a:t>срезы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ru-RU" sz="2400" dirty="0">
                <a:latin typeface="Arial" charset="0"/>
                <a:cs typeface="Arial" charset="0"/>
              </a:rPr>
              <a:t>информации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78" y="588178"/>
            <a:ext cx="4630302" cy="23399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55" y="3482986"/>
            <a:ext cx="4610925" cy="104771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40886" y="280401"/>
            <a:ext cx="34108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Один из видов календарного плана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40885" y="3175209"/>
            <a:ext cx="34108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Загрузка Центров исполнения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1857" y="2064774"/>
            <a:ext cx="1732907" cy="228618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8152" y="2064774"/>
            <a:ext cx="1703705" cy="221532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254354" y="1686141"/>
            <a:ext cx="34108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Виджеты</a:t>
            </a:r>
            <a:r>
              <a:rPr lang="ru-RU" dirty="0"/>
              <a:t> параметров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2B6FC-6523-4A62-8FA9-2F796BB29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9665" y="196704"/>
            <a:ext cx="2485288" cy="510600"/>
          </a:xfrm>
        </p:spPr>
        <p:txBody>
          <a:bodyPr/>
          <a:lstStyle/>
          <a:p>
            <a:r>
              <a:rPr lang="ru-RU" sz="2400" dirty="0"/>
              <a:t>Стадии проекта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AF7CD91-D1FE-47B3-892D-05035D0CAC0F}"/>
              </a:ext>
            </a:extLst>
          </p:cNvPr>
          <p:cNvSpPr/>
          <p:nvPr/>
        </p:nvSpPr>
        <p:spPr>
          <a:xfrm>
            <a:off x="412857" y="1530695"/>
            <a:ext cx="27371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Упрощенная тестовая версия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72DB41B-A35E-4CCD-81B4-143845CB4571}"/>
              </a:ext>
            </a:extLst>
          </p:cNvPr>
          <p:cNvSpPr/>
          <p:nvPr/>
        </p:nvSpPr>
        <p:spPr>
          <a:xfrm>
            <a:off x="4412123" y="2312330"/>
            <a:ext cx="38823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Коммерческая версия</a:t>
            </a:r>
            <a:br>
              <a:rPr lang="ru-RU" dirty="0"/>
            </a:br>
            <a:r>
              <a:rPr lang="ru-RU" dirty="0"/>
              <a:t>с расширенным функционалом,</a:t>
            </a:r>
            <a:br>
              <a:rPr lang="ru-RU" dirty="0"/>
            </a:br>
            <a:r>
              <a:rPr lang="ru-RU" dirty="0"/>
              <a:t>в том числе:</a:t>
            </a:r>
            <a:br>
              <a:rPr lang="ru-RU" dirty="0"/>
            </a:br>
            <a:r>
              <a:rPr lang="ru-RU" dirty="0"/>
              <a:t>(многопользовательский режим,</a:t>
            </a:r>
            <a:br>
              <a:rPr lang="ru-RU" dirty="0"/>
            </a:br>
            <a:r>
              <a:rPr lang="ru-RU" dirty="0"/>
              <a:t>аналитика, расширенное управление персоналом)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70A6FA5-729B-4A54-8312-73E1726E1600}"/>
              </a:ext>
            </a:extLst>
          </p:cNvPr>
          <p:cNvSpPr/>
          <p:nvPr/>
        </p:nvSpPr>
        <p:spPr>
          <a:xfrm>
            <a:off x="4412123" y="898000"/>
            <a:ext cx="273718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случае заинтересованности можно произвести расчёт производительности по тестовой обезличенной технологической карте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872B6D8-945C-40FD-A2B8-A9E545DE8F89}"/>
              </a:ext>
            </a:extLst>
          </p:cNvPr>
          <p:cNvSpPr/>
          <p:nvPr/>
        </p:nvSpPr>
        <p:spPr>
          <a:xfrm>
            <a:off x="1466211" y="836122"/>
            <a:ext cx="6304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Идея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5ED2273-EF68-40ED-861F-C8FDD360A464}"/>
              </a:ext>
            </a:extLst>
          </p:cNvPr>
          <p:cNvSpPr/>
          <p:nvPr/>
        </p:nvSpPr>
        <p:spPr>
          <a:xfrm>
            <a:off x="311699" y="4210697"/>
            <a:ext cx="28819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Сейчас: тестовая версия</a:t>
            </a:r>
            <a:br>
              <a:rPr lang="ru-RU" b="1" dirty="0"/>
            </a:br>
            <a:r>
              <a:rPr lang="ru-RU" b="1" dirty="0"/>
              <a:t>с базовым функционалом</a:t>
            </a:r>
          </a:p>
        </p:txBody>
      </p:sp>
      <p:sp>
        <p:nvSpPr>
          <p:cNvPr id="9" name="AutoShape 8">
            <a:extLst>
              <a:ext uri="{FF2B5EF4-FFF2-40B4-BE49-F238E27FC236}">
                <a16:creationId xmlns:a16="http://schemas.microsoft.com/office/drawing/2014/main" id="{933E8A29-06C0-4AF5-98B3-46BBA3D3853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632009" y="1232177"/>
            <a:ext cx="305936" cy="195262"/>
          </a:xfrm>
          <a:prstGeom prst="rightArrow">
            <a:avLst>
              <a:gd name="adj1" fmla="val 50000"/>
              <a:gd name="adj2" fmla="val 896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8">
            <a:extLst>
              <a:ext uri="{FF2B5EF4-FFF2-40B4-BE49-F238E27FC236}">
                <a16:creationId xmlns:a16="http://schemas.microsoft.com/office/drawing/2014/main" id="{ED092E4A-12F2-46B9-AF09-B3F49344F35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632009" y="1977770"/>
            <a:ext cx="305936" cy="195262"/>
          </a:xfrm>
          <a:prstGeom prst="rightArrow">
            <a:avLst>
              <a:gd name="adj1" fmla="val 50000"/>
              <a:gd name="adj2" fmla="val 896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B396458-BE12-4CD8-ABF4-E32DCEA07E7F}"/>
              </a:ext>
            </a:extLst>
          </p:cNvPr>
          <p:cNvSpPr/>
          <p:nvPr/>
        </p:nvSpPr>
        <p:spPr>
          <a:xfrm>
            <a:off x="412858" y="2312330"/>
            <a:ext cx="27371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Испытание на предприятии</a:t>
            </a:r>
            <a:br>
              <a:rPr lang="ru-RU" dirty="0"/>
            </a:br>
            <a:r>
              <a:rPr lang="ru-RU" dirty="0"/>
              <a:t>Получение замечаний</a:t>
            </a:r>
          </a:p>
        </p:txBody>
      </p:sp>
      <p:sp>
        <p:nvSpPr>
          <p:cNvPr id="12" name="AutoShape 8">
            <a:extLst>
              <a:ext uri="{FF2B5EF4-FFF2-40B4-BE49-F238E27FC236}">
                <a16:creationId xmlns:a16="http://schemas.microsoft.com/office/drawing/2014/main" id="{F21369C0-4950-401D-8906-7A22CD221CD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637753" y="2973062"/>
            <a:ext cx="305936" cy="195262"/>
          </a:xfrm>
          <a:prstGeom prst="rightArrow">
            <a:avLst>
              <a:gd name="adj1" fmla="val 50000"/>
              <a:gd name="adj2" fmla="val 896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9176FA6-4BE8-4935-8EEF-B347791E5EDD}"/>
              </a:ext>
            </a:extLst>
          </p:cNvPr>
          <p:cNvSpPr/>
          <p:nvPr/>
        </p:nvSpPr>
        <p:spPr>
          <a:xfrm>
            <a:off x="311699" y="3284352"/>
            <a:ext cx="2939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Переработка архитектуры,</a:t>
            </a:r>
          </a:p>
          <a:p>
            <a:pPr algn="ctr"/>
            <a:r>
              <a:rPr lang="ru-RU" dirty="0"/>
              <a:t>повышение производительности</a:t>
            </a:r>
          </a:p>
        </p:txBody>
      </p:sp>
      <p:sp>
        <p:nvSpPr>
          <p:cNvPr id="14" name="AutoShape 8">
            <a:extLst>
              <a:ext uri="{FF2B5EF4-FFF2-40B4-BE49-F238E27FC236}">
                <a16:creationId xmlns:a16="http://schemas.microsoft.com/office/drawing/2014/main" id="{CDA2CCB4-0BCC-4130-9426-73E6739A3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9341" y="4374676"/>
            <a:ext cx="305936" cy="195262"/>
          </a:xfrm>
          <a:prstGeom prst="rightArrow">
            <a:avLst>
              <a:gd name="adj1" fmla="val 50000"/>
              <a:gd name="adj2" fmla="val 896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8">
            <a:extLst>
              <a:ext uri="{FF2B5EF4-FFF2-40B4-BE49-F238E27FC236}">
                <a16:creationId xmlns:a16="http://schemas.microsoft.com/office/drawing/2014/main" id="{CD21EE50-EA72-4422-ABE8-7F4B9E00A79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632009" y="3960098"/>
            <a:ext cx="305936" cy="195262"/>
          </a:xfrm>
          <a:prstGeom prst="rightArrow">
            <a:avLst>
              <a:gd name="adj1" fmla="val 50000"/>
              <a:gd name="adj2" fmla="val 896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3EDB7AC-C7AA-4C2B-81CE-63E93E727023}"/>
              </a:ext>
            </a:extLst>
          </p:cNvPr>
          <p:cNvSpPr/>
          <p:nvPr/>
        </p:nvSpPr>
        <p:spPr>
          <a:xfrm>
            <a:off x="4412122" y="4158024"/>
            <a:ext cx="27371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Испытание на предприятии</a:t>
            </a:r>
            <a:br>
              <a:rPr lang="ru-RU" dirty="0"/>
            </a:br>
            <a:r>
              <a:rPr lang="ru-RU" dirty="0"/>
              <a:t>Получение замечаний</a:t>
            </a:r>
          </a:p>
        </p:txBody>
      </p:sp>
      <p:sp>
        <p:nvSpPr>
          <p:cNvPr id="18" name="AutoShape 8">
            <a:extLst>
              <a:ext uri="{FF2B5EF4-FFF2-40B4-BE49-F238E27FC236}">
                <a16:creationId xmlns:a16="http://schemas.microsoft.com/office/drawing/2014/main" id="{1470EC3F-F095-40ED-AD51-0F5DC23E87EE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308882" y="3844473"/>
            <a:ext cx="305936" cy="195262"/>
          </a:xfrm>
          <a:prstGeom prst="rightArrow">
            <a:avLst>
              <a:gd name="adj1" fmla="val 50000"/>
              <a:gd name="adj2" fmla="val 896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60817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2156</TotalTime>
  <Words>240</Words>
  <Application>Microsoft Office PowerPoint</Application>
  <PresentationFormat>Экран (16:9)</PresentationFormat>
  <Paragraphs>34</Paragraphs>
  <Slides>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Open Sans</vt:lpstr>
      <vt:lpstr>Simple Light</vt:lpstr>
      <vt:lpstr>Циклоп – порядок на производстве</vt:lpstr>
      <vt:lpstr>Как это работает</vt:lpstr>
      <vt:lpstr>Презентация PowerPoint</vt:lpstr>
      <vt:lpstr>Циклом обладает следующим функционалом:</vt:lpstr>
      <vt:lpstr>Разнообразные срезы информации</vt:lpstr>
      <vt:lpstr>Стадии проекта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Logo</dc:title>
  <dc:creator>Anton Tydykov</dc:creator>
  <cp:keywords>Презентация Циклоп</cp:keywords>
  <cp:lastModifiedBy>Alex</cp:lastModifiedBy>
  <cp:revision>60</cp:revision>
  <dcterms:modified xsi:type="dcterms:W3CDTF">2025-03-25T13:19:29Z</dcterms:modified>
</cp:coreProperties>
</file>