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3" r:id="rId1"/>
    <p:sldMasterId id="2147484533" r:id="rId2"/>
  </p:sldMasterIdLst>
  <p:notesMasterIdLst>
    <p:notesMasterId r:id="rId26"/>
  </p:notesMasterIdLst>
  <p:handoutMasterIdLst>
    <p:handoutMasterId r:id="rId27"/>
  </p:handoutMasterIdLst>
  <p:sldIdLst>
    <p:sldId id="414" r:id="rId3"/>
    <p:sldId id="454" r:id="rId4"/>
    <p:sldId id="572" r:id="rId5"/>
    <p:sldId id="566" r:id="rId6"/>
    <p:sldId id="519" r:id="rId7"/>
    <p:sldId id="542" r:id="rId8"/>
    <p:sldId id="570" r:id="rId9"/>
    <p:sldId id="462" r:id="rId10"/>
    <p:sldId id="452" r:id="rId11"/>
    <p:sldId id="571" r:id="rId12"/>
    <p:sldId id="418" r:id="rId13"/>
    <p:sldId id="567" r:id="rId14"/>
    <p:sldId id="569" r:id="rId15"/>
    <p:sldId id="529" r:id="rId16"/>
    <p:sldId id="556" r:id="rId17"/>
    <p:sldId id="557" r:id="rId18"/>
    <p:sldId id="554" r:id="rId19"/>
    <p:sldId id="552" r:id="rId20"/>
    <p:sldId id="496" r:id="rId21"/>
    <p:sldId id="558" r:id="rId22"/>
    <p:sldId id="510" r:id="rId23"/>
    <p:sldId id="534" r:id="rId24"/>
    <p:sldId id="472" r:id="rId25"/>
  </p:sldIdLst>
  <p:sldSz cx="9144000" cy="6858000" type="screen4x3"/>
  <p:notesSz cx="9874250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C31"/>
    <a:srgbClr val="D00000"/>
    <a:srgbClr val="990000"/>
    <a:srgbClr val="D86F06"/>
    <a:srgbClr val="000000"/>
    <a:srgbClr val="0066FF"/>
    <a:srgbClr val="0000FF"/>
    <a:srgbClr val="797979"/>
    <a:srgbClr val="666666"/>
    <a:srgbClr val="D4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8124" autoAdjust="0"/>
  </p:normalViewPr>
  <p:slideViewPr>
    <p:cSldViewPr snapToGrid="0">
      <p:cViewPr>
        <p:scale>
          <a:sx n="106" d="100"/>
          <a:sy n="106" d="100"/>
        </p:scale>
        <p:origin x="-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56" y="-108"/>
      </p:cViewPr>
      <p:guideLst>
        <p:guide orient="horz" pos="2141"/>
        <p:guide pos="311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0"/>
          <c:y val="1.9852718510623081E-3"/>
          <c:w val="0.9529014137318168"/>
          <c:h val="0.8529183814519544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Охват</c:v>
                </c:pt>
                <c:pt idx="1">
                  <c:v>Промежуточный результат</c:v>
                </c:pt>
                <c:pt idx="2">
                  <c:v>Договоренности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93-954D-85EB-CED5969FFC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Интервью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Охват</c:v>
                </c:pt>
                <c:pt idx="1">
                  <c:v>Промежуточный результат</c:v>
                </c:pt>
                <c:pt idx="2">
                  <c:v>Договоренности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93-954D-85EB-CED5969FFC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Отказ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Охват</c:v>
                </c:pt>
                <c:pt idx="1">
                  <c:v>Промежуточный результат</c:v>
                </c:pt>
                <c:pt idx="2">
                  <c:v>Договоренности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93-954D-85EB-CED5969FFC7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Договоренности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CC-0D48-9C7F-1D0514048D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Охват</c:v>
                </c:pt>
                <c:pt idx="1">
                  <c:v>Промежуточный результат</c:v>
                </c:pt>
                <c:pt idx="2">
                  <c:v>Договоренности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D93-954D-85EB-CED5969FFC7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Ожидание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 46</a:t>
                    </a:r>
                  </a:p>
                </c:rich>
              </c:tx>
              <c:dLblPos val="ctr"/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ECC-0D48-9C7F-1D0514048DE9}"/>
                </c:ext>
              </c:extLst>
            </c:dLbl>
            <c:dLbl>
              <c:idx val="2"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93-954D-85EB-CED5969FFC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Охват</c:v>
                </c:pt>
                <c:pt idx="1">
                  <c:v>Промежуточный результат</c:v>
                </c:pt>
                <c:pt idx="2">
                  <c:v>Договоренности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1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93-954D-85EB-CED5969FFC70}"/>
            </c:ext>
          </c:extLst>
        </c:ser>
        <c:gapWidth val="200"/>
        <c:overlap val="100"/>
        <c:axId val="81310848"/>
        <c:axId val="81312384"/>
      </c:barChart>
      <c:catAx>
        <c:axId val="813108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81312384"/>
        <c:crosses val="autoZero"/>
        <c:auto val="1"/>
        <c:lblAlgn val="ctr"/>
        <c:lblOffset val="100"/>
      </c:catAx>
      <c:valAx>
        <c:axId val="8131238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131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ru-RU" sz="1200" kern="1200" dirty="0" err="1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</cdr:x>
      <cdr:y>0.27669</cdr:y>
    </cdr:from>
    <cdr:to>
      <cdr:x>0.41723</cdr:x>
      <cdr:y>0.39611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xmlns="" id="{4F489351-6162-D94F-80C7-2C1C74E155E5}"/>
            </a:ext>
          </a:extLst>
        </cdr:cNvPr>
        <cdr:cNvSpPr txBox="1"/>
      </cdr:nvSpPr>
      <cdr:spPr>
        <a:xfrm xmlns:a="http://schemas.openxmlformats.org/drawingml/2006/main">
          <a:off x="998895" y="1497545"/>
          <a:ext cx="104409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tx1"/>
              </a:solidFill>
              <a:latin typeface="Calibri" pitchFamily="34" charset="0"/>
              <a:ea typeface="ＭＳ Ｐゴシック"/>
              <a:cs typeface="ＭＳ Ｐゴシック"/>
            </a:rPr>
            <a:t>Ожидание результатов испытаний </a:t>
          </a:r>
          <a:endParaRPr lang="ru-RU" sz="1200" dirty="0">
            <a:solidFill>
              <a:schemeClr val="tx1"/>
            </a:solidFill>
            <a:latin typeface="Calibri" pitchFamily="34" charset="0"/>
            <a:ea typeface="ＭＳ Ｐゴシック"/>
            <a:cs typeface="ＭＳ Ｐゴシック"/>
          </a:endParaRPr>
        </a:p>
      </cdr:txBody>
    </cdr:sp>
  </cdr:relSizeAnchor>
  <cdr:relSizeAnchor xmlns:cdr="http://schemas.openxmlformats.org/drawingml/2006/chartDrawing">
    <cdr:from>
      <cdr:x>0.75</cdr:x>
      <cdr:y>0.71497</cdr:y>
    </cdr:from>
    <cdr:to>
      <cdr:x>0.83824</cdr:x>
      <cdr:y>0.76818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672408" y="2902272"/>
          <a:ext cx="432071" cy="215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dirty="0" smtClean="0">
            <a:solidFill>
              <a:srgbClr val="002060"/>
            </a:solidFill>
          </a:endParaRPr>
        </a:p>
        <a:p xmlns:a="http://schemas.openxmlformats.org/drawingml/2006/main">
          <a:pPr algn="ctr"/>
          <a:endParaRPr lang="ru-RU" sz="14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0.73529</cdr:x>
      <cdr:y>0.78052</cdr:y>
    </cdr:from>
    <cdr:to>
      <cdr:x>0.85294</cdr:x>
      <cdr:y>0.85148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600400" y="3168340"/>
          <a:ext cx="576064" cy="28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>
              <a:solidFill>
                <a:srgbClr val="002060"/>
              </a:solidFill>
            </a:rPr>
            <a:t>8</a:t>
          </a:r>
        </a:p>
      </cdr:txBody>
    </cdr:sp>
  </cdr:relSizeAnchor>
  <cdr:relSizeAnchor xmlns:cdr="http://schemas.openxmlformats.org/drawingml/2006/chartDrawing">
    <cdr:from>
      <cdr:x>0.2122</cdr:x>
      <cdr:y>0.68008</cdr:y>
    </cdr:from>
    <cdr:to>
      <cdr:x>0.42543</cdr:x>
      <cdr:y>0.79381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39059" y="3680825"/>
          <a:ext cx="1044090" cy="615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1200" kern="1200" dirty="0">
              <a:solidFill>
                <a:schemeClr val="tx1"/>
              </a:solidFill>
              <a:latin typeface="Calibri" pitchFamily="34" charset="0"/>
              <a:ea typeface="ＭＳ Ｐゴシック"/>
              <a:cs typeface="ＭＳ Ｐゴシック"/>
            </a:rPr>
            <a:t>Проблемные интервью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7613" cy="339884"/>
          </a:xfrm>
          <a:prstGeom prst="rect">
            <a:avLst/>
          </a:prstGeom>
        </p:spPr>
        <p:txBody>
          <a:bodyPr vert="horz" lIns="62911" tIns="31455" rIns="62911" bIns="31455" rtlCol="0"/>
          <a:lstStyle>
            <a:lvl1pPr algn="l">
              <a:defRPr sz="8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027" y="0"/>
            <a:ext cx="4279918" cy="339884"/>
          </a:xfrm>
          <a:prstGeom prst="rect">
            <a:avLst/>
          </a:prstGeom>
        </p:spPr>
        <p:txBody>
          <a:bodyPr vert="horz" wrap="square" lIns="62911" tIns="31455" rIns="62911" bIns="31455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5D6B06F-16B1-4C06-A259-F5B712C45260}" type="datetimeFigureOut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277613" cy="339884"/>
          </a:xfrm>
          <a:prstGeom prst="rect">
            <a:avLst/>
          </a:prstGeom>
        </p:spPr>
        <p:txBody>
          <a:bodyPr vert="horz" lIns="62911" tIns="31455" rIns="62911" bIns="31455" rtlCol="0" anchor="b"/>
          <a:lstStyle>
            <a:lvl1pPr algn="l">
              <a:defRPr sz="8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027" y="6456699"/>
            <a:ext cx="4279918" cy="339884"/>
          </a:xfrm>
          <a:prstGeom prst="rect">
            <a:avLst/>
          </a:prstGeom>
        </p:spPr>
        <p:txBody>
          <a:bodyPr vert="horz" wrap="square" lIns="62911" tIns="31455" rIns="62911" bIns="31455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8097CE8-9C4D-4CD6-83AC-B6387505E1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4500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7613" cy="339884"/>
          </a:xfrm>
          <a:prstGeom prst="rect">
            <a:avLst/>
          </a:prstGeom>
        </p:spPr>
        <p:txBody>
          <a:bodyPr vert="horz" lIns="95247" tIns="47624" rIns="95247" bIns="476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027" y="0"/>
            <a:ext cx="4279918" cy="339884"/>
          </a:xfrm>
          <a:prstGeom prst="rect">
            <a:avLst/>
          </a:prstGeom>
        </p:spPr>
        <p:txBody>
          <a:bodyPr vert="horz" wrap="square" lIns="95247" tIns="47624" rIns="95247" bIns="4762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1CAB425-1BFA-4EDD-B8B4-5E7A751AFF54}" type="datetimeFigureOut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47" tIns="47624" rIns="95247" bIns="47624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965" y="3229443"/>
            <a:ext cx="7900322" cy="3057861"/>
          </a:xfrm>
          <a:prstGeom prst="rect">
            <a:avLst/>
          </a:prstGeom>
        </p:spPr>
        <p:txBody>
          <a:bodyPr vert="horz" wrap="square" lIns="95247" tIns="47624" rIns="95247" bIns="47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99"/>
            <a:ext cx="4277613" cy="339884"/>
          </a:xfrm>
          <a:prstGeom prst="rect">
            <a:avLst/>
          </a:prstGeom>
        </p:spPr>
        <p:txBody>
          <a:bodyPr vert="horz" lIns="95247" tIns="47624" rIns="95247" bIns="476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027" y="6456699"/>
            <a:ext cx="4279918" cy="339884"/>
          </a:xfrm>
          <a:prstGeom prst="rect">
            <a:avLst/>
          </a:prstGeom>
        </p:spPr>
        <p:txBody>
          <a:bodyPr vert="horz" wrap="square" lIns="95247" tIns="47624" rIns="95247" bIns="4762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051DC9F-0A60-4E86-A164-6761C2B7E9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9237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smtClean="0">
                <a:ea typeface="ＭＳ Ｐゴシック"/>
                <a:cs typeface="ＭＳ Ｐゴシック"/>
              </a:rPr>
              <a:t>Дата обновляется автоматически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A68372A-AC3B-4F9C-BDB5-AEEA1C996AD1}" type="slidenum">
              <a:rPr lang="ru-RU" smtClean="0">
                <a:ea typeface="ＭＳ Ｐゴシック" pitchFamily="34" charset="-128"/>
              </a:rPr>
              <a:pPr>
                <a:defRPr/>
              </a:pPr>
              <a:t>4</a:t>
            </a:fld>
            <a:endParaRPr lang="ru-R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dirty="0" smtClean="0">
                <a:ea typeface="ＭＳ Ｐゴシック"/>
                <a:cs typeface="ＭＳ Ｐゴシック"/>
              </a:rPr>
              <a:t>Дата обновляется автоматически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A68372A-AC3B-4F9C-BDB5-AEEA1C996AD1}" type="slidenum">
              <a:rPr lang="ru-RU" smtClean="0">
                <a:ea typeface="ＭＳ Ｐゴシック" pitchFamily="34" charset="-128"/>
              </a:rPr>
              <a:pPr>
                <a:defRPr/>
              </a:pPr>
              <a:t>7</a:t>
            </a:fld>
            <a:endParaRPr lang="ru-R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smtClean="0">
                <a:ea typeface="ＭＳ Ｐゴシック"/>
                <a:cs typeface="ＭＳ Ｐゴシック"/>
              </a:rPr>
              <a:t>Дата обновляется автоматически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A68372A-AC3B-4F9C-BDB5-AEEA1C996AD1}" type="slidenum">
              <a:rPr lang="ru-RU" smtClean="0">
                <a:ea typeface="ＭＳ Ｐゴシック" pitchFamily="34" charset="-128"/>
              </a:rPr>
              <a:pPr>
                <a:defRPr/>
              </a:pPr>
              <a:t>8</a:t>
            </a:fld>
            <a:endParaRPr lang="ru-R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smtClean="0"/>
              <a:t>Дата обновляется автоматически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9EBF557-1006-4D05-9236-7230834ACBF1}" type="slidenum">
              <a:rPr lang="ru-RU" smtClean="0">
                <a:ea typeface="ＭＳ Ｐゴシック" pitchFamily="34" charset="-128"/>
              </a:rPr>
              <a:pPr>
                <a:defRPr/>
              </a:pPr>
              <a:t>16</a:t>
            </a:fld>
            <a:endParaRPr lang="ru-R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Дата обновляется автоматически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38C7B0-C446-4451-AA0D-518771B170A5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Дата обновляется автоматически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38C7B0-C446-4451-AA0D-518771B170A5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0164-0FEB-4A9A-9153-A204BE1DBF31}" type="datetimeFigureOut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3E27D-300E-4197-A712-1B803C700D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0164-0FEB-4A9A-9153-A204BE1DBF31}" type="datetimeFigureOut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2E25B-EE7B-47AB-92FA-7B1F2CE95D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0164-0FEB-4A9A-9153-A204BE1DBF31}" type="datetimeFigureOut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A8967-D1F3-4ECC-952F-5E5BD55394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0164-0FEB-4A9A-9153-A204BE1DBF31}" type="datetimeFigureOut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09F4B-9567-4DDE-A8E8-FEC19D0989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3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3188"/>
            <a:ext cx="37433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468312" y="2852936"/>
            <a:ext cx="8208143" cy="30367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  <a:defRPr/>
            </a:pPr>
            <a:endParaRPr lang="ru-RU" sz="1800" dirty="0">
              <a:latin typeface="+mj-lt"/>
              <a:ea typeface="+mn-ea"/>
              <a:cs typeface="Arial" charset="0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Приложения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0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E3939-3B7E-4F74-8147-6024D9BC76FE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196A7-050B-429F-BDD2-C640BC7B33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3188"/>
            <a:ext cx="37433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468312" y="2852936"/>
            <a:ext cx="8208143" cy="3067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  <a:defRPr/>
            </a:pPr>
            <a:endParaRPr lang="ru-RU" sz="1800" dirty="0">
              <a:latin typeface="+mj-lt"/>
              <a:ea typeface="+mn-ea"/>
              <a:cs typeface="Arial" charset="0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b="1" dirty="0">
                <a:latin typeface="+mj-lt"/>
                <a:ea typeface="+mn-ea"/>
                <a:cs typeface="Arial" charset="0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Приложения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421188" y="3240088"/>
            <a:ext cx="3673475" cy="287337"/>
          </a:xfrm>
          <a:prstGeom prst="rect">
            <a:avLst/>
          </a:prstGeom>
          <a:solidFill>
            <a:srgbClr val="C8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0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 smtClean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3212976"/>
            <a:ext cx="3743326" cy="3240212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3188"/>
            <a:ext cx="37433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468312" y="2852936"/>
            <a:ext cx="8208143" cy="3067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  <a:defRPr/>
            </a:pPr>
            <a:endParaRPr lang="ru-RU" sz="1800" dirty="0">
              <a:latin typeface="+mj-lt"/>
              <a:ea typeface="+mn-ea"/>
              <a:cs typeface="Arial" charset="0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b="1" dirty="0">
                <a:latin typeface="+mj-lt"/>
                <a:ea typeface="+mn-ea"/>
                <a:cs typeface="Arial" charset="0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Приложения</a:t>
            </a:r>
          </a:p>
        </p:txBody>
      </p:sp>
      <p:sp>
        <p:nvSpPr>
          <p:cNvPr id="7" name="Прямоугольник 10"/>
          <p:cNvSpPr/>
          <p:nvPr userDrawn="1"/>
        </p:nvSpPr>
        <p:spPr>
          <a:xfrm>
            <a:off x="4421188" y="3573463"/>
            <a:ext cx="3673475" cy="287337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0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 smtClean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3212976"/>
            <a:ext cx="3743326" cy="3240212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3188"/>
            <a:ext cx="37433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468312" y="2852936"/>
            <a:ext cx="8208143" cy="3067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  <a:defRPr/>
            </a:pPr>
            <a:endParaRPr lang="ru-RU" sz="1800" dirty="0">
              <a:latin typeface="+mj-lt"/>
              <a:ea typeface="+mn-ea"/>
              <a:cs typeface="Arial" charset="0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b="1" dirty="0">
                <a:latin typeface="+mj-lt"/>
                <a:ea typeface="+mn-ea"/>
                <a:cs typeface="Arial" charset="0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Приложения</a:t>
            </a:r>
          </a:p>
        </p:txBody>
      </p:sp>
      <p:sp>
        <p:nvSpPr>
          <p:cNvPr id="7" name="Прямоугольник 10"/>
          <p:cNvSpPr/>
          <p:nvPr userDrawn="1"/>
        </p:nvSpPr>
        <p:spPr>
          <a:xfrm>
            <a:off x="4421188" y="3906838"/>
            <a:ext cx="3673475" cy="287337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0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 smtClean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3212976"/>
            <a:ext cx="3743326" cy="3240212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3188"/>
            <a:ext cx="37433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468312" y="2852936"/>
            <a:ext cx="8208143" cy="3067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  <a:defRPr/>
            </a:pPr>
            <a:endParaRPr lang="ru-RU" sz="1800" dirty="0">
              <a:latin typeface="+mj-lt"/>
              <a:ea typeface="+mn-ea"/>
              <a:cs typeface="Arial" charset="0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b="1" dirty="0">
                <a:latin typeface="+mj-lt"/>
                <a:ea typeface="+mn-ea"/>
                <a:cs typeface="Arial" charset="0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Приложения</a:t>
            </a:r>
          </a:p>
        </p:txBody>
      </p:sp>
      <p:sp>
        <p:nvSpPr>
          <p:cNvPr id="7" name="Прямоугольник 10"/>
          <p:cNvSpPr/>
          <p:nvPr userDrawn="1"/>
        </p:nvSpPr>
        <p:spPr>
          <a:xfrm>
            <a:off x="4416425" y="4230688"/>
            <a:ext cx="3673475" cy="287337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0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 smtClean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3212976"/>
            <a:ext cx="3743326" cy="3240212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3188"/>
            <a:ext cx="37433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468312" y="2852936"/>
            <a:ext cx="8208143" cy="3067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  <a:defRPr/>
            </a:pPr>
            <a:endParaRPr lang="ru-RU" sz="1800" dirty="0">
              <a:latin typeface="+mj-lt"/>
              <a:ea typeface="+mn-ea"/>
              <a:cs typeface="Arial" charset="0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b="1" dirty="0">
                <a:latin typeface="+mj-lt"/>
                <a:ea typeface="+mn-ea"/>
                <a:cs typeface="Arial" charset="0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Приложения</a:t>
            </a:r>
          </a:p>
        </p:txBody>
      </p:sp>
      <p:sp>
        <p:nvSpPr>
          <p:cNvPr id="7" name="Прямоугольник 10"/>
          <p:cNvSpPr/>
          <p:nvPr userDrawn="1"/>
        </p:nvSpPr>
        <p:spPr>
          <a:xfrm>
            <a:off x="4411663" y="4549775"/>
            <a:ext cx="3671887" cy="287338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0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 smtClean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3212976"/>
            <a:ext cx="3743326" cy="3240212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0164-0FEB-4A9A-9153-A204BE1DBF31}" type="datetimeFigureOut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5C70-DB54-4969-87BE-511B51B998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3188"/>
            <a:ext cx="37433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468312" y="2852936"/>
            <a:ext cx="8208143" cy="3067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  <a:defRPr/>
            </a:pPr>
            <a:endParaRPr lang="ru-RU" sz="1800" dirty="0">
              <a:latin typeface="+mj-lt"/>
              <a:ea typeface="+mn-ea"/>
              <a:cs typeface="Arial" charset="0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b="1" dirty="0">
                <a:latin typeface="+mj-lt"/>
                <a:ea typeface="+mn-ea"/>
                <a:cs typeface="Arial" charset="0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Приложения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421188" y="4868863"/>
            <a:ext cx="3673475" cy="288925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0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 smtClean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3212976"/>
            <a:ext cx="3743326" cy="3240212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3188"/>
            <a:ext cx="37433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468312" y="2852936"/>
            <a:ext cx="8208143" cy="3067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  <a:defRPr/>
            </a:pPr>
            <a:endParaRPr lang="ru-RU" sz="1800" dirty="0">
              <a:latin typeface="+mj-lt"/>
              <a:ea typeface="+mn-ea"/>
              <a:cs typeface="Arial" charset="0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b="1" dirty="0">
                <a:latin typeface="+mj-lt"/>
                <a:ea typeface="+mn-ea"/>
                <a:cs typeface="Arial" charset="0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Приложения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435475" y="5213350"/>
            <a:ext cx="3671888" cy="287338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0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 smtClean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3212976"/>
            <a:ext cx="3743326" cy="3240212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3188"/>
            <a:ext cx="37433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468312" y="2852936"/>
            <a:ext cx="8208143" cy="3067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  <a:defRPr/>
            </a:pPr>
            <a:endParaRPr lang="ru-RU" sz="1800" dirty="0">
              <a:latin typeface="+mj-lt"/>
              <a:ea typeface="+mn-ea"/>
              <a:cs typeface="Arial" charset="0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j-lt"/>
                <a:ea typeface="+mn-ea"/>
                <a:cs typeface="Arial" charset="0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800" b="1" dirty="0">
                <a:latin typeface="+mj-lt"/>
                <a:ea typeface="+mn-ea"/>
                <a:cs typeface="Arial" charset="0"/>
              </a:rPr>
              <a:t>Приложения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421188" y="5548313"/>
            <a:ext cx="3673475" cy="287337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0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 smtClean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3212976"/>
            <a:ext cx="3743326" cy="3240212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6543675"/>
            <a:ext cx="9144000" cy="314325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3188"/>
            <a:ext cx="37433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5"/>
            <a:ext cx="8229600" cy="360040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0"/>
          </p:nvPr>
        </p:nvSpPr>
        <p:spPr>
          <a:xfrm>
            <a:off x="1588" y="6543674"/>
            <a:ext cx="9142412" cy="314325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0164-0FEB-4A9A-9153-A204BE1DBF31}" type="datetimeFigureOut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B7266-0AB9-4AF3-B966-A601727ADD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DC060164-0FEB-4A9A-9153-A204BE1DBF31}" type="datetimeFigureOut">
              <a:rPr lang="ru-RU" smtClean="0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D63E27D-300E-4197-A712-1B803C700D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060164-0FEB-4A9A-9153-A204BE1DBF31}" type="datetimeFigureOut">
              <a:rPr lang="ru-RU" smtClean="0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09F4B-9567-4DDE-A8E8-FEC19D0989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060164-0FEB-4A9A-9153-A204BE1DBF31}" type="datetimeFigureOut">
              <a:rPr lang="ru-RU" smtClean="0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E5C70-DB54-4969-87BE-511B51B9983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060164-0FEB-4A9A-9153-A204BE1DBF31}" type="datetimeFigureOut">
              <a:rPr lang="ru-RU" smtClean="0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B7266-0AB9-4AF3-B966-A601727ADD1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C060164-0FEB-4A9A-9153-A204BE1DBF31}" type="datetimeFigureOut">
              <a:rPr lang="ru-RU" smtClean="0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84046171-B51C-44DE-AF9D-D09295A90DD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C060164-0FEB-4A9A-9153-A204BE1DBF31}" type="datetimeFigureOut">
              <a:rPr lang="ru-RU" smtClean="0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A70158CC-FBA0-44D9-9E39-FC3697B9E2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0164-0FEB-4A9A-9153-A204BE1DBF31}" type="datetimeFigureOut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46171-B51C-44DE-AF9D-D09295A90D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060164-0FEB-4A9A-9153-A204BE1DBF31}" type="datetimeFigureOut">
              <a:rPr lang="ru-RU" smtClean="0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DF3D9-3D65-48A3-9FC9-DCFD939D275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060164-0FEB-4A9A-9153-A204BE1DBF31}" type="datetimeFigureOut">
              <a:rPr lang="ru-RU" smtClean="0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BA4B3-732D-4B13-8267-0C8DBEC8ED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060164-0FEB-4A9A-9153-A204BE1DBF31}" type="datetimeFigureOut">
              <a:rPr lang="ru-RU" smtClean="0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47DB0-6229-40E3-9092-1816929F25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060164-0FEB-4A9A-9153-A204BE1DBF31}" type="datetimeFigureOut">
              <a:rPr lang="ru-RU" smtClean="0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2E25B-EE7B-47AB-92FA-7B1F2CE95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060164-0FEB-4A9A-9153-A204BE1DBF31}" type="datetimeFigureOut">
              <a:rPr lang="ru-RU" smtClean="0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A8967-D1F3-4ECC-952F-5E5BD55394F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0164-0FEB-4A9A-9153-A204BE1DBF31}" type="datetimeFigureOut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158CC-FBA0-44D9-9E39-FC3697B9E2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115889"/>
            <a:ext cx="8064500" cy="288776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404664"/>
            <a:ext cx="8061108" cy="576411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8CE2-8A0E-4510-BA78-E8C8081BDBBB}" type="datetime1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1BF-71BA-4CF4-81E9-1FCF714CB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0164-0FEB-4A9A-9153-A204BE1DBF31}" type="datetimeFigureOut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DF3D9-3D65-48A3-9FC9-DCFD939D27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0164-0FEB-4A9A-9153-A204BE1DBF31}" type="datetimeFigureOut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BA4B3-732D-4B13-8267-0C8DBEC8ED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0164-0FEB-4A9A-9153-A204BE1DBF31}" type="datetimeFigureOut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47DB0-6229-40E3-9092-1816929F25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C060164-0FEB-4A9A-9153-A204BE1DBF31}" type="datetimeFigureOut">
              <a:rPr lang="ru-RU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5C005B6-0DFA-411A-B76F-2793BC52F7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  <p:sldLayoutId id="2147484336" r:id="rId12"/>
    <p:sldLayoutId id="2147484337" r:id="rId13"/>
    <p:sldLayoutId id="2147484338" r:id="rId14"/>
    <p:sldLayoutId id="2147484339" r:id="rId15"/>
    <p:sldLayoutId id="2147484340" r:id="rId16"/>
    <p:sldLayoutId id="2147484341" r:id="rId17"/>
    <p:sldLayoutId id="2147484342" r:id="rId18"/>
    <p:sldLayoutId id="2147484343" r:id="rId19"/>
    <p:sldLayoutId id="2147484344" r:id="rId20"/>
    <p:sldLayoutId id="2147484345" r:id="rId21"/>
    <p:sldLayoutId id="2147484346" r:id="rId22"/>
    <p:sldLayoutId id="2147484313" r:id="rId23"/>
    <p:sldLayoutId id="2147484300" r:id="rId24"/>
    <p:sldLayoutId id="2147484315" r:id="rId25"/>
    <p:sldLayoutId id="2147484316" r:id="rId26"/>
    <p:sldLayoutId id="2147484317" r:id="rId27"/>
    <p:sldLayoutId id="2147484318" r:id="rId28"/>
    <p:sldLayoutId id="2147484319" r:id="rId29"/>
    <p:sldLayoutId id="2147484320" r:id="rId30"/>
    <p:sldLayoutId id="2147484321" r:id="rId31"/>
    <p:sldLayoutId id="2147484322" r:id="rId32"/>
    <p:sldLayoutId id="2147484323" r:id="rId33"/>
    <p:sldLayoutId id="2147484369" r:id="rId34"/>
    <p:sldLayoutId id="2147484370" r:id="rId35"/>
    <p:sldLayoutId id="2147484371" r:id="rId36"/>
    <p:sldLayoutId id="2147484372" r:id="rId37"/>
    <p:sldLayoutId id="2147484373" r:id="rId38"/>
    <p:sldLayoutId id="2147484374" r:id="rId39"/>
    <p:sldLayoutId id="2147484375" r:id="rId40"/>
    <p:sldLayoutId id="2147484376" r:id="rId41"/>
    <p:sldLayoutId id="2147484377" r:id="rId42"/>
    <p:sldLayoutId id="2147484378" r:id="rId4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DC060164-0FEB-4A9A-9153-A204BE1DBF31}" type="datetimeFigureOut">
              <a:rPr lang="ru-RU" smtClean="0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C005B6-0DFA-411A-B76F-2793BC52F7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  <p:sldLayoutId id="2147484545" r:id="rId12"/>
    <p:sldLayoutId id="2147484546" r:id="rId13"/>
    <p:sldLayoutId id="2147484547" r:id="rId14"/>
    <p:sldLayoutId id="2147484548" r:id="rId15"/>
    <p:sldLayoutId id="2147484549" r:id="rId16"/>
    <p:sldLayoutId id="2147484550" r:id="rId17"/>
    <p:sldLayoutId id="2147484551" r:id="rId18"/>
    <p:sldLayoutId id="2147484552" r:id="rId19"/>
    <p:sldLayoutId id="2147484553" r:id="rId20"/>
    <p:sldLayoutId id="2147484554" r:id="rId2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lliedvalveinc.com/the-valve-expert/fugitive-emissions-industrial-valves-7-things-need-know/" TargetMode="Externa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1.fips.ru/registers-doc-view/fips_servlet?DB=RUPAT&amp;DocNumber=2756491&amp;TypeFile=html" TargetMode="Externa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ownloads\Webp.net-gifmak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</p:spPr>
      </p:pic>
      <p:pic>
        <p:nvPicPr>
          <p:cNvPr id="1027" name="Picture 3" descr="C:\Users\Андрей\Downloads\Webp.net-gifmak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25" y="1609725"/>
            <a:ext cx="9525" cy="9525"/>
          </a:xfrm>
          <a:prstGeom prst="rect">
            <a:avLst/>
          </a:prstGeom>
          <a:noFill/>
        </p:spPr>
      </p:pic>
      <p:pic>
        <p:nvPicPr>
          <p:cNvPr id="1028" name="Picture 4" descr="C:\Users\Андрей\Downloads\Webp.net-gifmak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2151063"/>
            <a:ext cx="9525" cy="9525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31694" y="394448"/>
            <a:ext cx="8552330" cy="2160494"/>
          </a:xfrm>
          <a:prstGeom prst="rect">
            <a:avLst/>
          </a:prstGeom>
          <a:solidFill>
            <a:srgbClr val="002060">
              <a:alpha val="0"/>
            </a:srgbClr>
          </a:solidFill>
        </p:spPr>
        <p:txBody>
          <a:bodyPr vert="horz" anchor="b">
            <a:noAutofit/>
          </a:bodyPr>
          <a:lstStyle/>
          <a:p>
            <a:pPr algn="ctr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Трубопроводная задвижка </a:t>
            </a:r>
            <a:b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с пьезоэлектрическим приводом</a:t>
            </a:r>
            <a:endParaRPr lang="ru-RU" sz="1600" i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84472" y="5651099"/>
            <a:ext cx="29045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>
              <a:buNone/>
            </a:pPr>
            <a:r>
              <a:rPr lang="ru-RU" sz="1600" b="1" dirty="0" smtClean="0"/>
              <a:t>ООО «</a:t>
            </a:r>
            <a:r>
              <a:rPr lang="ru-RU" sz="1600" b="1" dirty="0" err="1" smtClean="0"/>
              <a:t>ИнПьезо</a:t>
            </a:r>
            <a:r>
              <a:rPr lang="ru-RU" sz="1600" b="1" dirty="0" smtClean="0"/>
              <a:t>»</a:t>
            </a:r>
          </a:p>
          <a:p>
            <a:pPr marL="0">
              <a:buNone/>
            </a:pPr>
            <a:r>
              <a:rPr lang="ru-RU" sz="1600" b="1" dirty="0" smtClean="0"/>
              <a:t>г.Москва. </a:t>
            </a:r>
          </a:p>
          <a:p>
            <a:pPr marL="0">
              <a:buNone/>
            </a:pPr>
            <a:r>
              <a:rPr lang="ru-RU" sz="1600" b="1" dirty="0" smtClean="0"/>
              <a:t>Кузнецов А.Л., к.т.н.</a:t>
            </a:r>
            <a:endParaRPr lang="en-US" sz="16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7150"/>
            <a:ext cx="5405718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Логотип ИнПьезо цве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7385" y="4388945"/>
            <a:ext cx="2600154" cy="1196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65" y="430301"/>
            <a:ext cx="5466421" cy="5107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Экологическое применение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4F07AF-D21C-4802-A593-CF4AF1A42D70}" type="datetime1">
              <a:rPr lang="ru-RU" smtClean="0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B7266-0AB9-4AF3-B966-A601727ADD1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597492" y="2958353"/>
            <a:ext cx="2351896" cy="22949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1200" dirty="0" smtClean="0"/>
              <a:t>Утечки метана и прочих парниковых газов через сальниковые уплотнения штоков трубопроводных задвижек составляют более половины всех парниковых газов, выбрасываемых в атмосферу промышленностью </a:t>
            </a:r>
            <a:r>
              <a:rPr lang="en-US" sz="1200" dirty="0" smtClean="0">
                <a:hlinkClick r:id="rId2"/>
              </a:rPr>
              <a:t>https://alliedvalveinc.com/the-valve-expert/fugitive-emissions-industrial-valves-7-things-need-know/</a:t>
            </a:r>
            <a:endParaRPr lang="ru-RU" sz="1200" dirty="0" smtClean="0"/>
          </a:p>
          <a:p>
            <a:endParaRPr lang="ru-RU" sz="1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08348" y="6180607"/>
            <a:ext cx="36663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Источник: </a:t>
            </a:r>
            <a:r>
              <a:rPr lang="en-US" sz="1100" dirty="0" smtClean="0"/>
              <a:t>IPCC (2014), based on global emissions from 2020</a:t>
            </a:r>
            <a:endParaRPr lang="ru-RU" sz="11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7384" y="1035075"/>
            <a:ext cx="6302993" cy="5502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917" y="475793"/>
            <a:ext cx="1413878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Рынок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8743D8-64E1-40EA-9567-A2C81A2A17BD}" type="datetime1">
              <a:rPr lang="ru-RU" smtClean="0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B7266-0AB9-4AF3-B966-A601727ADD1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39302" y="1108969"/>
            <a:ext cx="7249639" cy="710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1800" dirty="0" smtClean="0"/>
              <a:t>В России ежегодно продаётся задвижек на </a:t>
            </a:r>
            <a:r>
              <a:rPr lang="ru-RU" sz="1800" b="1" dirty="0" smtClean="0"/>
              <a:t>1,5 миллиарда долларов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В мире в целом – на </a:t>
            </a:r>
            <a:r>
              <a:rPr lang="ru-RU" sz="1800" b="1" dirty="0" smtClean="0"/>
              <a:t>26 миллиардов долларов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200" i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5956" t="8073" r="509" b="23899"/>
          <a:stretch/>
        </p:blipFill>
        <p:spPr>
          <a:xfrm>
            <a:off x="1089216" y="2235132"/>
            <a:ext cx="7132146" cy="4613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376" y="538312"/>
            <a:ext cx="3218213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Конкуренты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5128" y="2653553"/>
            <a:ext cx="4706471" cy="2284713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dirty="0" smtClean="0">
                <a:latin typeface="Calibri" pitchFamily="34" charset="0"/>
                <a:ea typeface="ＭＳ Ｐゴシック"/>
                <a:cs typeface="ＭＳ Ｐゴシック"/>
              </a:rPr>
              <a:t>.</a:t>
            </a:r>
          </a:p>
          <a:p>
            <a:endParaRPr lang="ru-RU" dirty="0" smtClean="0">
              <a:latin typeface="Calibri" pitchFamily="34" charset="0"/>
              <a:ea typeface="ＭＳ Ｐゴシック"/>
              <a:cs typeface="ＭＳ Ｐゴシック"/>
            </a:endParaRPr>
          </a:p>
          <a:p>
            <a:endParaRPr lang="ru-RU" dirty="0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8743D8-64E1-40EA-9567-A2C81A2A17BD}" type="datetime1">
              <a:rPr lang="ru-RU" smtClean="0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B7266-0AB9-4AF3-B966-A601727ADD1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537883" y="3092824"/>
            <a:ext cx="4392706" cy="32362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>
              <a:buNone/>
            </a:pPr>
            <a:r>
              <a:rPr lang="ru-RU" sz="1800" dirty="0" smtClean="0"/>
              <a:t>Производители электроприводов к задвижкам с двигателями обычного (электромагнитного) типа: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 АО «</a:t>
            </a:r>
            <a:r>
              <a:rPr lang="ru-RU" sz="1800" dirty="0" err="1" smtClean="0"/>
              <a:t>Тулаэлектропривод</a:t>
            </a:r>
            <a:r>
              <a:rPr lang="ru-RU" sz="1800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ОАО «ЗЭИМ» (г.Чебоксары)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ГЗ «Электропривод»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АО «ТОМЗЭЛ» - ПАО «</a:t>
            </a:r>
            <a:r>
              <a:rPr lang="ru-RU" sz="1800" dirty="0" err="1" smtClean="0"/>
              <a:t>Транснефть</a:t>
            </a:r>
            <a:r>
              <a:rPr lang="ru-RU" sz="1800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Auma</a:t>
            </a:r>
            <a:r>
              <a:rPr lang="ru-RU" sz="1800" dirty="0" smtClean="0">
                <a:solidFill>
                  <a:srgbClr val="FF0000"/>
                </a:solidFill>
              </a:rPr>
              <a:t> , Германия  </a:t>
            </a:r>
            <a:r>
              <a:rPr lang="ru-RU" sz="1800" dirty="0" smtClean="0"/>
              <a:t>- поставки ограничены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Rotork</a:t>
            </a:r>
            <a:r>
              <a:rPr lang="ru-RU" sz="1800" dirty="0" smtClean="0">
                <a:solidFill>
                  <a:srgbClr val="FF0000"/>
                </a:solidFill>
              </a:rPr>
              <a:t>, Великобритания </a:t>
            </a:r>
            <a:r>
              <a:rPr lang="ru-RU" sz="1800" dirty="0" smtClean="0"/>
              <a:t>- поставки ограничены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Regada</a:t>
            </a:r>
            <a:r>
              <a:rPr lang="ru-RU" sz="1800" dirty="0" smtClean="0">
                <a:solidFill>
                  <a:srgbClr val="FF0000"/>
                </a:solidFill>
              </a:rPr>
              <a:t>, Словакия </a:t>
            </a:r>
            <a:r>
              <a:rPr lang="ru-RU" sz="1800" dirty="0" smtClean="0"/>
              <a:t>- поставки ограничены</a:t>
            </a:r>
            <a:endParaRPr lang="ru-RU" sz="1800" dirty="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02023" y="1425387"/>
            <a:ext cx="4679577" cy="13805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1800" dirty="0" smtClean="0"/>
              <a:t>Прямых конкурентов нет. Предлагаемая конструкция электропривода задвижки – </a:t>
            </a:r>
            <a:r>
              <a:rPr lang="ru-RU" sz="1800" b="1" u="sng" dirty="0" err="1" smtClean="0"/>
              <a:t>импортоопережающая</a:t>
            </a:r>
            <a:r>
              <a:rPr lang="ru-RU" sz="1800" b="1" u="sng" dirty="0" smtClean="0"/>
              <a:t> продукция, «технология завтрашнего дня», «</a:t>
            </a:r>
            <a:r>
              <a:rPr lang="en-US" sz="1800" b="1" u="sng" dirty="0" smtClean="0"/>
              <a:t>Deep Tech</a:t>
            </a:r>
            <a:r>
              <a:rPr lang="ru-RU" sz="1800" b="1" u="sng" dirty="0" smtClean="0"/>
              <a:t>»</a:t>
            </a:r>
            <a:endParaRPr lang="ru-RU" sz="1800" dirty="0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087035" y="2151530"/>
            <a:ext cx="2199256" cy="17929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1800" dirty="0" smtClean="0"/>
              <a:t>Также конкурентом можно считать производителя задвижек с </a:t>
            </a:r>
            <a:r>
              <a:rPr lang="ru-RU" sz="1800" dirty="0" err="1" smtClean="0"/>
              <a:t>пневмоприводом</a:t>
            </a:r>
            <a:r>
              <a:rPr lang="ru-RU" sz="1800" dirty="0" smtClean="0"/>
              <a:t>:</a:t>
            </a:r>
          </a:p>
          <a:p>
            <a:pPr lvl="0"/>
            <a:r>
              <a:rPr lang="ru-RU" sz="1800" dirty="0" smtClean="0"/>
              <a:t>ООО «НХМС»</a:t>
            </a:r>
          </a:p>
          <a:p>
            <a:endParaRPr lang="ru-RU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5242" y="4781550"/>
            <a:ext cx="30289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6659"/>
            <a:ext cx="4310644" cy="934259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Востребованность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 продукта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F1FC6534-E4C2-9B4F-9CAB-32E44D30FC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53388418"/>
              </p:ext>
            </p:extLst>
          </p:nvPr>
        </p:nvGraphicFramePr>
        <p:xfrm>
          <a:off x="1350483" y="1473027"/>
          <a:ext cx="4896544" cy="5412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8B63F3-A934-DA4E-98E5-0069B27A2ADD}"/>
              </a:ext>
            </a:extLst>
          </p:cNvPr>
          <p:cNvSpPr txBox="1"/>
          <p:nvPr/>
        </p:nvSpPr>
        <p:spPr>
          <a:xfrm>
            <a:off x="179212" y="5199829"/>
            <a:ext cx="1512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Энергетика, металлургия и </a:t>
            </a:r>
            <a:r>
              <a:rPr lang="ru-RU" sz="1200" dirty="0" smtClean="0"/>
              <a:t>др</a:t>
            </a:r>
            <a:r>
              <a:rPr lang="ru-RU" sz="1200" dirty="0"/>
              <a:t>. (19)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603588-561C-B94C-BAE3-E10806E409E8}"/>
              </a:ext>
            </a:extLst>
          </p:cNvPr>
          <p:cNvSpPr txBox="1"/>
          <p:nvPr/>
        </p:nvSpPr>
        <p:spPr>
          <a:xfrm>
            <a:off x="179212" y="4438818"/>
            <a:ext cx="151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Нефтепереработка</a:t>
            </a:r>
          </a:p>
          <a:p>
            <a:pPr algn="ctr"/>
            <a:r>
              <a:rPr lang="ru-RU" sz="1200" dirty="0"/>
              <a:t>(17)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052FAB-4850-9549-9D8E-E502FE9EE677}"/>
              </a:ext>
            </a:extLst>
          </p:cNvPr>
          <p:cNvSpPr txBox="1"/>
          <p:nvPr/>
        </p:nvSpPr>
        <p:spPr>
          <a:xfrm>
            <a:off x="189232" y="3270302"/>
            <a:ext cx="1512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(</a:t>
            </a:r>
            <a:r>
              <a:rPr lang="ru-RU" sz="1200" dirty="0" err="1"/>
              <a:t>Нефте</a:t>
            </a:r>
            <a:r>
              <a:rPr lang="en-US" sz="1200" dirty="0"/>
              <a:t>)</a:t>
            </a:r>
            <a:r>
              <a:rPr lang="ru-RU" sz="1200" dirty="0"/>
              <a:t>химия (28)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AE1355-FF27-3345-B9FC-5DB9493596AD}"/>
              </a:ext>
            </a:extLst>
          </p:cNvPr>
          <p:cNvSpPr txBox="1"/>
          <p:nvPr/>
        </p:nvSpPr>
        <p:spPr>
          <a:xfrm>
            <a:off x="179212" y="2077470"/>
            <a:ext cx="151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/>
              <a:t>Нефтегазодобыча</a:t>
            </a:r>
            <a:r>
              <a:rPr lang="ru-RU" sz="1200" dirty="0"/>
              <a:t>, в т.ч. транспорт (16)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E4E01F-1718-9744-9D6F-717E593C47E5}"/>
              </a:ext>
            </a:extLst>
          </p:cNvPr>
          <p:cNvSpPr txBox="1"/>
          <p:nvPr/>
        </p:nvSpPr>
        <p:spPr>
          <a:xfrm>
            <a:off x="163119" y="1292113"/>
            <a:ext cx="1512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Кол-во </a:t>
            </a:r>
            <a:r>
              <a:rPr lang="ru-RU" sz="1200" b="1" dirty="0" err="1" smtClean="0"/>
              <a:t>обследованных</a:t>
            </a:r>
            <a:r>
              <a:rPr lang="ru-RU" sz="1200" b="1" dirty="0" smtClean="0"/>
              <a:t> компаний</a:t>
            </a:r>
            <a:endParaRPr lang="ru-RU" sz="1200" b="1" dirty="0"/>
          </a:p>
        </p:txBody>
      </p:sp>
      <p:sp>
        <p:nvSpPr>
          <p:cNvPr id="11" name="Выноска 1 10">
            <a:extLst>
              <a:ext uri="{FF2B5EF4-FFF2-40B4-BE49-F238E27FC236}">
                <a16:creationId xmlns:a16="http://schemas.microsoft.com/office/drawing/2014/main" xmlns="" id="{DDBC420B-3856-2B4F-8B9C-9B4C91EE0A69}"/>
              </a:ext>
            </a:extLst>
          </p:cNvPr>
          <p:cNvSpPr/>
          <p:nvPr/>
        </p:nvSpPr>
        <p:spPr>
          <a:xfrm>
            <a:off x="6103022" y="1796819"/>
            <a:ext cx="2933474" cy="4492193"/>
          </a:xfrm>
          <a:prstGeom prst="borderCallout1">
            <a:avLst>
              <a:gd name="adj1" fmla="val 71510"/>
              <a:gd name="adj2" fmla="val -665"/>
              <a:gd name="adj3" fmla="val 86066"/>
              <a:gd name="adj4" fmla="val -24150"/>
            </a:avLst>
          </a:prstGeom>
          <a:noFill/>
          <a:ln w="25400">
            <a:solidFill>
              <a:schemeClr val="bg1">
                <a:lumMod val="85000"/>
              </a:schemeClr>
            </a:solidFill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Клиентские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договоренности </a:t>
            </a:r>
            <a:b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в 2020 году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:</a:t>
            </a:r>
            <a:endParaRPr lang="ru-RU" sz="1600" dirty="0">
              <a:solidFill>
                <a:schemeClr val="tx1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marL="177800" indent="-177800">
              <a:spcAft>
                <a:spcPts val="3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Северсталь – 900 задвижек</a:t>
            </a:r>
            <a:endParaRPr lang="ru-RU" sz="1600" dirty="0">
              <a:solidFill>
                <a:schemeClr val="tx1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marL="177800" indent="-177800">
              <a:spcAft>
                <a:spcPts val="300"/>
              </a:spcAft>
              <a:buFont typeface="+mj-lt"/>
              <a:buAutoNum type="arabicPeriod"/>
            </a:pPr>
            <a:r>
              <a:rPr lang="ru-RU" sz="1600" dirty="0" err="1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Самотлорнефтегаз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 – 30 задвижек</a:t>
            </a:r>
            <a:endParaRPr lang="ru-RU" sz="1600" dirty="0">
              <a:solidFill>
                <a:schemeClr val="tx1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marL="177800" indent="-177800">
              <a:spcAft>
                <a:spcPts val="3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СИБУР-НЕФТЕХИМ – 10…15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задвижек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10-15 проектах,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один раз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в 2-3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года. </a:t>
            </a:r>
            <a:endParaRPr lang="en-US" sz="1600" dirty="0">
              <a:solidFill>
                <a:schemeClr val="tx1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marL="177800" indent="-177800">
              <a:spcAft>
                <a:spcPts val="3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МОЭК, </a:t>
            </a:r>
            <a:r>
              <a:rPr lang="ru-RU" sz="1600" dirty="0" err="1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Мосводоканал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Варьеганнефть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, Рязанская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нефтеперерабатывающая компания, </a:t>
            </a:r>
            <a:r>
              <a:rPr lang="ru-RU" sz="1600" dirty="0" err="1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Ачинский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нефтеперерабатывающий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завод</a:t>
            </a:r>
            <a:endParaRPr lang="en-US" sz="1600" dirty="0">
              <a:solidFill>
                <a:schemeClr val="tx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7052FAB-4850-9549-9D8E-E502FE9EE677}"/>
              </a:ext>
            </a:extLst>
          </p:cNvPr>
          <p:cNvSpPr txBox="1"/>
          <p:nvPr/>
        </p:nvSpPr>
        <p:spPr>
          <a:xfrm>
            <a:off x="4445913" y="5180324"/>
            <a:ext cx="151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Всего оферт на 100 млн.руб.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471646" y="0"/>
            <a:ext cx="672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F3955753-F00C-4CDB-80BB-ABD09FF8CF33}" type="slidenum">
              <a:rPr lang="ru-RU" sz="1800" smtClean="0">
                <a:solidFill>
                  <a:srgbClr val="FFFFFF"/>
                </a:solidFill>
              </a:rPr>
              <a:pPr/>
              <a:t>13</a:t>
            </a:fld>
            <a:endParaRPr lang="ru-RU" sz="1800" dirty="0"/>
          </a:p>
        </p:txBody>
      </p:sp>
      <p:sp>
        <p:nvSpPr>
          <p:cNvPr id="14" name="TextBox 1"/>
          <p:cNvSpPr txBox="1"/>
          <p:nvPr/>
        </p:nvSpPr>
        <p:spPr>
          <a:xfrm>
            <a:off x="2328732" y="4313533"/>
            <a:ext cx="1044090" cy="6155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ru-RU" sz="1200" kern="1200" dirty="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Не наш клиент</a:t>
            </a:r>
            <a:endParaRPr lang="ru-RU" sz="1200" kern="1200" dirty="0">
              <a:solidFill>
                <a:schemeClr val="tx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4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376" y="538312"/>
            <a:ext cx="3218213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Параметры аналогов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5128" y="2653553"/>
            <a:ext cx="4706471" cy="2284713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dirty="0" smtClean="0">
                <a:latin typeface="Calibri" pitchFamily="34" charset="0"/>
                <a:ea typeface="ＭＳ Ｐゴシック"/>
                <a:cs typeface="ＭＳ Ｐゴシック"/>
              </a:rPr>
              <a:t>.</a:t>
            </a:r>
          </a:p>
          <a:p>
            <a:endParaRPr lang="ru-RU" dirty="0" smtClean="0">
              <a:latin typeface="Calibri" pitchFamily="34" charset="0"/>
              <a:ea typeface="ＭＳ Ｐゴシック"/>
              <a:cs typeface="ＭＳ Ｐゴシック"/>
            </a:endParaRPr>
          </a:p>
          <a:p>
            <a:endParaRPr lang="ru-RU" dirty="0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8743D8-64E1-40EA-9567-A2C81A2A17BD}" type="datetime1">
              <a:rPr lang="ru-RU" smtClean="0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B7266-0AB9-4AF3-B966-A601727ADD1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49612" y="1416427"/>
          <a:ext cx="8352928" cy="4265536"/>
        </p:xfrm>
        <a:graphic>
          <a:graphicData uri="http://schemas.openxmlformats.org/drawingml/2006/table">
            <a:tbl>
              <a:tblPr/>
              <a:tblGrid>
                <a:gridCol w="18416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65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50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50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97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50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05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Arial"/>
                          <a:cs typeface="Times New Roman"/>
                        </a:rPr>
                        <a:t>Параметр </a:t>
                      </a:r>
                    </a:p>
                  </a:txBody>
                  <a:tcPr marL="56817" marR="56817" marT="28409" marB="28409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Times New Roman"/>
                        </a:rPr>
                        <a:t>Создаваемый продукт </a:t>
                      </a: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Arial"/>
                          <a:cs typeface="Times New Roman"/>
                        </a:rPr>
                        <a:t>ООО "ПРИВОДЫ АУМА" </a:t>
                      </a: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Arial"/>
                          <a:cs typeface="Times New Roman"/>
                        </a:rPr>
                        <a:t>«Рязанское НТП «НХМС» </a:t>
                      </a: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latin typeface="Arial"/>
                          <a:ea typeface="Arial"/>
                          <a:cs typeface="Times New Roman"/>
                        </a:rPr>
                        <a:t>Гусевский</a:t>
                      </a:r>
                      <a:r>
                        <a:rPr lang="ru-RU" sz="1050" b="1" dirty="0">
                          <a:latin typeface="Arial"/>
                          <a:ea typeface="Arial"/>
                          <a:cs typeface="Times New Roman"/>
                        </a:rPr>
                        <a:t> арматурный завод “ГУСАРЪ» </a:t>
                      </a: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Arial"/>
                          <a:cs typeface="Times New Roman"/>
                        </a:rPr>
                        <a:t>«Тулаэлектро-привод» </a:t>
                      </a: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latin typeface="Arial"/>
                          <a:ea typeface="Arial"/>
                          <a:cs typeface="Times New Roman"/>
                        </a:rPr>
                        <a:t>Технические параметры для </a:t>
                      </a:r>
                      <a:br>
                        <a:rPr lang="ru-RU" sz="1050" b="1" i="1" dirty="0">
                          <a:latin typeface="Arial"/>
                          <a:ea typeface="Arial"/>
                          <a:cs typeface="Times New Roman"/>
                        </a:rPr>
                      </a:br>
                      <a:r>
                        <a:rPr lang="en-US" sz="1050" b="1" dirty="0" err="1">
                          <a:latin typeface="Arial"/>
                          <a:ea typeface="Arial"/>
                          <a:cs typeface="Times New Roman"/>
                        </a:rPr>
                        <a:t>Dy</a:t>
                      </a:r>
                      <a:r>
                        <a:rPr lang="ru-RU" sz="1050" b="1" dirty="0">
                          <a:latin typeface="Arial"/>
                          <a:ea typeface="Arial"/>
                          <a:cs typeface="Times New Roman"/>
                        </a:rPr>
                        <a:t> = 150 мм</a:t>
                      </a:r>
                      <a:r>
                        <a:rPr lang="ru-RU" sz="1050" b="1" i="1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endParaRPr lang="ru-RU" sz="105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Times New Roman"/>
                        </a:rPr>
                        <a:t>Пьезоэлектрический линейный привод задвижки </a:t>
                      </a:r>
                      <a:endParaRPr lang="ru-RU" sz="1050" b="1" dirty="0">
                        <a:solidFill>
                          <a:srgbClr val="00B05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Arial"/>
                          <a:ea typeface="Arial"/>
                          <a:cs typeface="Times New Roman"/>
                        </a:rPr>
                        <a:t>Электрический многооборотный SA10.2/RWG/F10 </a:t>
                      </a:r>
                      <a:endParaRPr lang="ru-RU" sz="1050" b="1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Arial"/>
                          <a:ea typeface="Arial"/>
                          <a:cs typeface="Times New Roman"/>
                        </a:rPr>
                        <a:t>Пневматический линейный </a:t>
                      </a:r>
                      <a:br>
                        <a:rPr lang="ru-RU" sz="1050" b="0">
                          <a:latin typeface="Arial"/>
                          <a:ea typeface="Arial"/>
                          <a:cs typeface="Times New Roman"/>
                        </a:rPr>
                      </a:br>
                      <a:r>
                        <a:rPr lang="ru-RU" sz="1050" b="0">
                          <a:latin typeface="Arial"/>
                          <a:ea typeface="Arial"/>
                          <a:cs typeface="Times New Roman"/>
                        </a:rPr>
                        <a:t>ПЗ-150-16-00-0-0 </a:t>
                      </a:r>
                      <a:endParaRPr lang="ru-RU" sz="1050" b="1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Arial"/>
                          <a:ea typeface="Arial"/>
                          <a:cs typeface="Times New Roman"/>
                        </a:rPr>
                        <a:t>Электрический  прямоходный Л.ИХ.18000.4,5.Э32 </a:t>
                      </a:r>
                      <a:endParaRPr lang="ru-RU" sz="1050" b="1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Arial"/>
                          <a:ea typeface="Arial"/>
                          <a:cs typeface="Times New Roman"/>
                        </a:rPr>
                        <a:t>Электрический многооборотный</a:t>
                      </a:r>
                      <a:br>
                        <a:rPr lang="ru-RU" sz="1050" b="0">
                          <a:latin typeface="Arial"/>
                          <a:ea typeface="Arial"/>
                          <a:cs typeface="Times New Roman"/>
                        </a:rPr>
                      </a:br>
                      <a:r>
                        <a:rPr lang="ru-RU" sz="1050" b="0">
                          <a:latin typeface="Arial"/>
                          <a:ea typeface="Arial"/>
                          <a:cs typeface="Times New Roman"/>
                        </a:rPr>
                        <a:t>H-Б1-05 </a:t>
                      </a:r>
                      <a:endParaRPr lang="ru-RU" sz="1050" b="1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4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i="1">
                          <a:latin typeface="Arial"/>
                          <a:ea typeface="Arial"/>
                          <a:cs typeface="Times New Roman"/>
                        </a:rPr>
                        <a:t>Время полного открытия (закрытия) </a:t>
                      </a:r>
                      <a:endParaRPr lang="ru-RU" sz="1050" b="1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Times New Roman"/>
                        </a:rPr>
                        <a:t>5</a:t>
                      </a: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Times New Roman"/>
                        </a:rPr>
                        <a:t> секунд </a:t>
                      </a:r>
                      <a:endParaRPr lang="ru-RU" sz="1600" b="1" kern="1200" dirty="0">
                        <a:solidFill>
                          <a:srgbClr val="00B05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latin typeface="Arial"/>
                          <a:ea typeface="Arial"/>
                          <a:cs typeface="Times New Roman"/>
                        </a:rPr>
                        <a:t>12 </a:t>
                      </a:r>
                      <a:r>
                        <a:rPr lang="ru-RU" sz="1050" b="0" dirty="0" smtClean="0">
                          <a:latin typeface="Arial"/>
                          <a:ea typeface="Arial"/>
                          <a:cs typeface="Times New Roman"/>
                        </a:rPr>
                        <a:t>секунд </a:t>
                      </a:r>
                      <a:endParaRPr lang="ru-RU" sz="105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latin typeface="Arial"/>
                          <a:ea typeface="Arial"/>
                          <a:cs typeface="Times New Roman"/>
                        </a:rPr>
                        <a:t>12 </a:t>
                      </a:r>
                      <a:r>
                        <a:rPr lang="ru-RU" sz="1050" b="0" dirty="0" smtClean="0">
                          <a:latin typeface="Arial"/>
                          <a:ea typeface="Arial"/>
                          <a:cs typeface="Times New Roman"/>
                        </a:rPr>
                        <a:t>секунд</a:t>
                      </a:r>
                      <a:endParaRPr lang="ru-RU" sz="105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latin typeface="Arial"/>
                          <a:ea typeface="Arial"/>
                          <a:cs typeface="Times New Roman"/>
                        </a:rPr>
                        <a:t>22 </a:t>
                      </a:r>
                      <a:r>
                        <a:rPr lang="ru-RU" sz="1050" b="0" dirty="0" smtClean="0">
                          <a:latin typeface="Arial"/>
                          <a:ea typeface="Arial"/>
                          <a:cs typeface="Times New Roman"/>
                        </a:rPr>
                        <a:t>секунд</a:t>
                      </a:r>
                      <a:endParaRPr lang="ru-RU" sz="105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latin typeface="Arial"/>
                          <a:ea typeface="Arial"/>
                          <a:cs typeface="Times New Roman"/>
                        </a:rPr>
                        <a:t>20 </a:t>
                      </a:r>
                      <a:r>
                        <a:rPr lang="ru-RU" sz="1050" b="0" dirty="0" smtClean="0">
                          <a:latin typeface="Arial"/>
                          <a:ea typeface="Arial"/>
                          <a:cs typeface="Times New Roman"/>
                        </a:rPr>
                        <a:t>секунд</a:t>
                      </a:r>
                      <a:endParaRPr lang="ru-RU" sz="105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4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i="1">
                          <a:latin typeface="Arial"/>
                          <a:ea typeface="Arial"/>
                          <a:cs typeface="Times New Roman"/>
                        </a:rPr>
                        <a:t>Габаритные размеры привода</a:t>
                      </a:r>
                      <a:endParaRPr lang="ru-RU" sz="1050" b="1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Times New Roman"/>
                        </a:rPr>
                        <a:t>100 </a:t>
                      </a:r>
                      <a:r>
                        <a:rPr lang="ru-RU" sz="1050" b="0" dirty="0" err="1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Times New Roman"/>
                        </a:rPr>
                        <a:t>х</a:t>
                      </a:r>
                      <a:r>
                        <a:rPr lang="ru-RU" sz="1050" b="0" dirty="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Times New Roman"/>
                        </a:rPr>
                        <a:t> 100 </a:t>
                      </a:r>
                      <a:r>
                        <a:rPr lang="ru-RU" sz="1050" b="0" dirty="0" err="1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Times New Roman"/>
                        </a:rPr>
                        <a:t>х</a:t>
                      </a:r>
                      <a:r>
                        <a:rPr lang="ru-RU" sz="1050" b="0" dirty="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ru-RU" sz="1050" b="0" dirty="0" smtClean="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Times New Roman"/>
                        </a:rPr>
                        <a:t>250 </a:t>
                      </a:r>
                      <a:r>
                        <a:rPr lang="ru-RU" sz="1050" b="0" dirty="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Times New Roman"/>
                        </a:rPr>
                        <a:t>мм </a:t>
                      </a:r>
                      <a:r>
                        <a:rPr lang="ru-RU" sz="1050" b="0" dirty="0" smtClean="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Times New Roman"/>
                        </a:rPr>
                        <a:t/>
                      </a:r>
                      <a:br>
                        <a:rPr lang="ru-RU" sz="1050" b="0" dirty="0" smtClean="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Times New Roman"/>
                        </a:rPr>
                      </a:br>
                      <a:r>
                        <a:rPr lang="ru-RU" sz="1050" b="0" dirty="0" smtClean="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Times New Roman"/>
                        </a:rPr>
                        <a:t>+ электронный блок 100 </a:t>
                      </a:r>
                      <a:r>
                        <a:rPr lang="ru-RU" sz="1050" b="0" dirty="0" err="1" smtClean="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Times New Roman"/>
                        </a:rPr>
                        <a:t>х</a:t>
                      </a:r>
                      <a:r>
                        <a:rPr lang="ru-RU" sz="1050" b="0" dirty="0" smtClean="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Times New Roman"/>
                        </a:rPr>
                        <a:t> 300 </a:t>
                      </a:r>
                      <a:r>
                        <a:rPr lang="ru-RU" sz="1050" b="0" dirty="0" err="1" smtClean="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Times New Roman"/>
                        </a:rPr>
                        <a:t>х</a:t>
                      </a:r>
                      <a:r>
                        <a:rPr lang="ru-RU" sz="1050" b="0" dirty="0" smtClean="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Times New Roman"/>
                        </a:rPr>
                        <a:t> 300 мм</a:t>
                      </a:r>
                      <a:endParaRPr lang="ru-RU" sz="1050" b="1" dirty="0">
                        <a:solidFill>
                          <a:srgbClr val="00B05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latin typeface="Arial"/>
                          <a:ea typeface="Arial"/>
                          <a:cs typeface="Times New Roman"/>
                        </a:rPr>
                        <a:t>290 </a:t>
                      </a:r>
                      <a:r>
                        <a:rPr lang="ru-RU" sz="1050" b="0" dirty="0" err="1">
                          <a:latin typeface="Arial"/>
                          <a:ea typeface="Arial"/>
                          <a:cs typeface="Times New Roman"/>
                        </a:rPr>
                        <a:t>х</a:t>
                      </a:r>
                      <a:r>
                        <a:rPr lang="ru-RU" sz="1050" b="0" dirty="0">
                          <a:latin typeface="Arial"/>
                          <a:ea typeface="Arial"/>
                          <a:cs typeface="Times New Roman"/>
                        </a:rPr>
                        <a:t> 313 </a:t>
                      </a:r>
                      <a:r>
                        <a:rPr lang="ru-RU" sz="1050" b="0" dirty="0" err="1">
                          <a:latin typeface="Arial"/>
                          <a:ea typeface="Arial"/>
                          <a:cs typeface="Times New Roman"/>
                        </a:rPr>
                        <a:t>х</a:t>
                      </a:r>
                      <a:r>
                        <a:rPr lang="ru-RU" sz="1050" b="0" dirty="0">
                          <a:latin typeface="Arial"/>
                          <a:ea typeface="Arial"/>
                          <a:cs typeface="Times New Roman"/>
                        </a:rPr>
                        <a:t> 474 мм </a:t>
                      </a:r>
                      <a:endParaRPr lang="ru-RU" sz="105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latin typeface="Arial"/>
                          <a:ea typeface="Arial"/>
                          <a:cs typeface="Times New Roman"/>
                        </a:rPr>
                        <a:t>284 </a:t>
                      </a:r>
                      <a:r>
                        <a:rPr lang="ru-RU" sz="1050" b="0" dirty="0" err="1">
                          <a:latin typeface="Arial"/>
                          <a:ea typeface="Arial"/>
                          <a:cs typeface="Times New Roman"/>
                        </a:rPr>
                        <a:t>x</a:t>
                      </a:r>
                      <a:r>
                        <a:rPr lang="ru-RU" sz="1050" b="0" dirty="0">
                          <a:latin typeface="Arial"/>
                          <a:ea typeface="Arial"/>
                          <a:cs typeface="Times New Roman"/>
                        </a:rPr>
                        <a:t> 284 </a:t>
                      </a:r>
                      <a:r>
                        <a:rPr lang="ru-RU" sz="1050" b="0" dirty="0" err="1">
                          <a:latin typeface="Arial"/>
                          <a:ea typeface="Arial"/>
                          <a:cs typeface="Times New Roman"/>
                        </a:rPr>
                        <a:t>x</a:t>
                      </a:r>
                      <a:r>
                        <a:rPr lang="ru-RU" sz="1050" b="0" dirty="0">
                          <a:latin typeface="Arial"/>
                          <a:ea typeface="Arial"/>
                          <a:cs typeface="Times New Roman"/>
                        </a:rPr>
                        <a:t> 1210 мм </a:t>
                      </a:r>
                      <a:r>
                        <a:rPr lang="ru-RU" sz="1050" b="0" dirty="0" smtClean="0">
                          <a:latin typeface="Arial"/>
                          <a:ea typeface="Arial"/>
                          <a:cs typeface="Times New Roman"/>
                        </a:rPr>
                        <a:t>(без компрессора)</a:t>
                      </a:r>
                      <a:endParaRPr lang="ru-RU" sz="105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Arial"/>
                          <a:ea typeface="Arial"/>
                          <a:cs typeface="Times New Roman"/>
                        </a:rPr>
                        <a:t>297 х 397 х 570 мм </a:t>
                      </a:r>
                      <a:endParaRPr lang="ru-RU" sz="1050" b="1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Arial"/>
                          <a:ea typeface="Arial"/>
                          <a:cs typeface="Times New Roman"/>
                        </a:rPr>
                        <a:t>496 х 645 х 440 мм </a:t>
                      </a:r>
                      <a:endParaRPr lang="ru-RU" sz="1050" b="1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i="1">
                          <a:latin typeface="Arial"/>
                          <a:ea typeface="Arial"/>
                          <a:cs typeface="Times New Roman"/>
                        </a:rPr>
                        <a:t>Масса деталей привода</a:t>
                      </a:r>
                      <a:endParaRPr lang="ru-RU" sz="1050" b="1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Times New Roman"/>
                        </a:rPr>
                        <a:t>15 </a:t>
                      </a:r>
                      <a:r>
                        <a:rPr lang="ru-RU" sz="1050" b="0" dirty="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Times New Roman"/>
                        </a:rPr>
                        <a:t>кг </a:t>
                      </a:r>
                      <a:endParaRPr lang="ru-RU" sz="1050" b="1" dirty="0">
                        <a:solidFill>
                          <a:srgbClr val="00B05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latin typeface="Arial"/>
                          <a:ea typeface="Arial"/>
                          <a:cs typeface="Times New Roman"/>
                        </a:rPr>
                        <a:t>25 </a:t>
                      </a:r>
                      <a:r>
                        <a:rPr lang="ru-RU" sz="1050" b="0" dirty="0">
                          <a:latin typeface="Arial"/>
                          <a:ea typeface="Arial"/>
                          <a:cs typeface="Times New Roman"/>
                        </a:rPr>
                        <a:t>кг </a:t>
                      </a:r>
                      <a:endParaRPr lang="ru-RU" sz="105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latin typeface="Arial"/>
                          <a:ea typeface="Arial"/>
                          <a:cs typeface="Times New Roman"/>
                        </a:rPr>
                        <a:t>120 </a:t>
                      </a:r>
                      <a:r>
                        <a:rPr lang="ru-RU" sz="1050" b="0" dirty="0">
                          <a:latin typeface="Arial"/>
                          <a:ea typeface="Arial"/>
                          <a:cs typeface="Times New Roman"/>
                        </a:rPr>
                        <a:t>кг </a:t>
                      </a:r>
                      <a:endParaRPr lang="ru-RU" sz="105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latin typeface="Arial"/>
                          <a:ea typeface="Arial"/>
                          <a:cs typeface="Times New Roman"/>
                        </a:rPr>
                        <a:t>43 </a:t>
                      </a:r>
                      <a:r>
                        <a:rPr lang="ru-RU" sz="1050" b="0" dirty="0">
                          <a:latin typeface="Arial"/>
                          <a:ea typeface="Arial"/>
                          <a:cs typeface="Times New Roman"/>
                        </a:rPr>
                        <a:t>кг </a:t>
                      </a:r>
                      <a:endParaRPr lang="ru-RU" sz="105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latin typeface="Arial"/>
                          <a:ea typeface="Arial"/>
                          <a:cs typeface="Times New Roman"/>
                        </a:rPr>
                        <a:t>53 </a:t>
                      </a:r>
                      <a:r>
                        <a:rPr lang="ru-RU" sz="1050" b="0" dirty="0">
                          <a:latin typeface="Arial"/>
                          <a:ea typeface="Arial"/>
                          <a:cs typeface="Times New Roman"/>
                        </a:rPr>
                        <a:t>кг </a:t>
                      </a:r>
                      <a:endParaRPr lang="ru-RU" sz="105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5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latin typeface="Arial"/>
                          <a:ea typeface="Arial"/>
                          <a:cs typeface="Times New Roman"/>
                        </a:rPr>
                        <a:t>Герметичность к внешней среде – </a:t>
                      </a:r>
                      <a:br>
                        <a:rPr lang="ru-RU" sz="1050" b="1" i="1" dirty="0">
                          <a:latin typeface="Arial"/>
                          <a:ea typeface="Arial"/>
                          <a:cs typeface="Times New Roman"/>
                        </a:rPr>
                      </a:br>
                      <a:r>
                        <a:rPr lang="ru-RU" sz="1050" b="1" i="1" dirty="0">
                          <a:latin typeface="Arial"/>
                          <a:ea typeface="Arial"/>
                          <a:cs typeface="Times New Roman"/>
                        </a:rPr>
                        <a:t>«</a:t>
                      </a:r>
                      <a:r>
                        <a:rPr lang="ru-RU" sz="1050" b="1" i="1" dirty="0" err="1">
                          <a:latin typeface="Arial"/>
                          <a:ea typeface="Arial"/>
                          <a:cs typeface="Times New Roman"/>
                        </a:rPr>
                        <a:t>Net</a:t>
                      </a:r>
                      <a:r>
                        <a:rPr lang="ru-RU" sz="1050" b="1" i="1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050" b="1" i="1" dirty="0" err="1" smtClean="0">
                          <a:latin typeface="Arial"/>
                          <a:ea typeface="Arial"/>
                          <a:cs typeface="Times New Roman"/>
                        </a:rPr>
                        <a:t>Zero</a:t>
                      </a:r>
                      <a:r>
                        <a:rPr lang="ru-RU" sz="1050" b="1" i="1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050" b="1" i="1" dirty="0" smtClean="0">
                          <a:latin typeface="Arial"/>
                          <a:ea typeface="Arial"/>
                          <a:cs typeface="Times New Roman"/>
                        </a:rPr>
                        <a:t>Emission</a:t>
                      </a:r>
                      <a:r>
                        <a:rPr lang="ru-RU" sz="1050" b="1" i="1" dirty="0" smtClean="0">
                          <a:latin typeface="Arial"/>
                          <a:ea typeface="Arial"/>
                          <a:cs typeface="Times New Roman"/>
                        </a:rPr>
                        <a:t>»</a:t>
                      </a:r>
                      <a:endParaRPr lang="ru-RU" sz="105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Times New Roman"/>
                        </a:rPr>
                        <a:t>Герметична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latin typeface="Arial"/>
                          <a:ea typeface="Arial"/>
                          <a:cs typeface="Times New Roman"/>
                        </a:rPr>
                        <a:t>Не герметична </a:t>
                      </a:r>
                      <a:endParaRPr lang="ru-RU" sz="105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latin typeface="Arial"/>
                          <a:ea typeface="Arial"/>
                          <a:cs typeface="Times New Roman"/>
                        </a:rPr>
                        <a:t>Не</a:t>
                      </a:r>
                      <a:r>
                        <a:rPr lang="ru-RU" sz="1050" b="0" baseline="0" dirty="0" smtClean="0">
                          <a:latin typeface="Arial"/>
                          <a:ea typeface="Arial"/>
                          <a:cs typeface="Times New Roman"/>
                        </a:rPr>
                        <a:t> герметична</a:t>
                      </a:r>
                      <a:r>
                        <a:rPr lang="ru-RU" sz="1050" b="0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endParaRPr lang="ru-RU" sz="105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latin typeface="Arial"/>
                          <a:ea typeface="Arial"/>
                          <a:cs typeface="Times New Roman"/>
                        </a:rPr>
                        <a:t>Не</a:t>
                      </a:r>
                      <a:r>
                        <a:rPr lang="ru-RU" sz="1050" b="0" baseline="0" dirty="0" smtClean="0">
                          <a:latin typeface="Arial"/>
                          <a:ea typeface="Arial"/>
                          <a:cs typeface="Times New Roman"/>
                        </a:rPr>
                        <a:t> герметична</a:t>
                      </a:r>
                      <a:endParaRPr lang="ru-RU" sz="105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latin typeface="Arial"/>
                          <a:ea typeface="Arial"/>
                          <a:cs typeface="Times New Roman"/>
                        </a:rPr>
                        <a:t>Не</a:t>
                      </a:r>
                      <a:r>
                        <a:rPr lang="ru-RU" sz="1050" b="0" baseline="0" dirty="0" smtClean="0">
                          <a:latin typeface="Arial"/>
                          <a:ea typeface="Arial"/>
                          <a:cs typeface="Times New Roman"/>
                        </a:rPr>
                        <a:t> герметична</a:t>
                      </a:r>
                      <a:endParaRPr lang="ru-RU" sz="105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i="1">
                          <a:latin typeface="Arial"/>
                          <a:ea typeface="Arial"/>
                          <a:cs typeface="Times New Roman"/>
                        </a:rPr>
                        <a:t>Стоимость вместе с задвижкой (тыс.руб.)</a:t>
                      </a:r>
                      <a:endParaRPr lang="ru-RU" sz="1050" b="1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Times New Roman"/>
                        </a:rPr>
                        <a:t>150.000 руб. </a:t>
                      </a:r>
                      <a:endParaRPr lang="ru-RU" sz="1050" b="1" dirty="0">
                        <a:solidFill>
                          <a:srgbClr val="00B05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Arial"/>
                          <a:ea typeface="Arial"/>
                          <a:cs typeface="Times New Roman"/>
                        </a:rPr>
                        <a:t>235.000 руб. </a:t>
                      </a:r>
                      <a:endParaRPr lang="ru-RU" sz="1050" b="1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latin typeface="Arial"/>
                          <a:ea typeface="Arial"/>
                          <a:cs typeface="Times New Roman"/>
                        </a:rPr>
                        <a:t>110.000 руб. </a:t>
                      </a:r>
                      <a:endParaRPr lang="ru-RU" sz="105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latin typeface="Arial"/>
                          <a:ea typeface="Arial"/>
                          <a:cs typeface="Times New Roman"/>
                        </a:rPr>
                        <a:t>330.000 руб. </a:t>
                      </a:r>
                      <a:endParaRPr lang="ru-RU" sz="105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latin typeface="Arial"/>
                          <a:ea typeface="Arial"/>
                          <a:cs typeface="Times New Roman"/>
                        </a:rPr>
                        <a:t>140.000 руб. </a:t>
                      </a:r>
                      <a:endParaRPr lang="ru-RU" sz="105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817" marR="56817" marT="28409" marB="284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Pictures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6547" y="731270"/>
            <a:ext cx="2592300" cy="17250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614" y="39251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Бизнес-модели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 smtClean="0"/>
              <a:t>Ценностное предложение</a:t>
            </a:r>
            <a:endParaRPr lang="ru-RU" sz="1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52329" y="0"/>
            <a:ext cx="591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F3955753-F00C-4CDB-80BB-ABD09FF8CF33}" type="slidenum">
              <a:rPr lang="ru-RU" sz="1800" smtClean="0">
                <a:solidFill>
                  <a:srgbClr val="FFFFFF"/>
                </a:solidFill>
              </a:rPr>
              <a:pPr/>
              <a:t>15</a:t>
            </a:fld>
            <a:endParaRPr lang="ru-RU" sz="1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2590791" y="5692589"/>
            <a:ext cx="5585020" cy="3496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Бизнес-модель 3 – </a:t>
            </a:r>
            <a:r>
              <a:rPr lang="en-US" sz="1400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продажа</a:t>
            </a:r>
            <a:r>
              <a:rPr lang="ru-RU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бизнеса индустриальному партнёру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1694330" y="4007230"/>
            <a:ext cx="5486399" cy="104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1400" b="1" u="sng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Бизнес-модель 2 :</a:t>
            </a:r>
            <a:r>
              <a:rPr lang="ru-RU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продажа</a:t>
            </a:r>
            <a:r>
              <a:rPr lang="en-US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технологии</a:t>
            </a:r>
            <a:r>
              <a:rPr lang="en-US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(</a:t>
            </a:r>
            <a:r>
              <a:rPr lang="en-US" sz="1400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лицензирование</a:t>
            </a:r>
            <a:r>
              <a:rPr lang="en-US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)</a:t>
            </a:r>
            <a:r>
              <a:rPr lang="ru-RU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3000 </a:t>
            </a:r>
            <a:r>
              <a:rPr lang="en-US" sz="1400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руб</a:t>
            </a:r>
            <a:r>
              <a:rPr lang="en-US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роялти</a:t>
            </a:r>
            <a:r>
              <a:rPr lang="en-US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за</a:t>
            </a:r>
            <a:r>
              <a:rPr lang="en-US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1 </a:t>
            </a:r>
            <a:r>
              <a:rPr lang="en-US" sz="1400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задвижку</a:t>
            </a:r>
            <a:r>
              <a:rPr lang="en-US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* 50 </a:t>
            </a:r>
            <a:r>
              <a:rPr lang="en-US" sz="1400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штук</a:t>
            </a:r>
            <a:r>
              <a:rPr lang="en-US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в </a:t>
            </a:r>
            <a:r>
              <a:rPr lang="en-US" sz="1400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смену</a:t>
            </a:r>
            <a:r>
              <a:rPr lang="en-US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* 200 </a:t>
            </a:r>
            <a:r>
              <a:rPr lang="en-US" sz="1400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дней</a:t>
            </a:r>
            <a:r>
              <a:rPr lang="en-US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= </a:t>
            </a:r>
            <a:endParaRPr lang="ru-RU" sz="1400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= </a:t>
            </a:r>
            <a:r>
              <a:rPr lang="en-US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30 </a:t>
            </a:r>
            <a:r>
              <a:rPr lang="en-US" sz="1400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млн.руб</a:t>
            </a:r>
            <a:r>
              <a:rPr lang="en-US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. в </a:t>
            </a:r>
            <a:r>
              <a:rPr lang="en-US" sz="1400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год</a:t>
            </a:r>
            <a:r>
              <a:rPr lang="en-US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с </a:t>
            </a:r>
            <a:r>
              <a:rPr lang="en-US" sz="1400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одного</a:t>
            </a:r>
            <a:r>
              <a:rPr lang="en-US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арматурного</a:t>
            </a:r>
            <a:r>
              <a:rPr lang="en-US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завода</a:t>
            </a:r>
            <a:r>
              <a:rPr lang="ru-RU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. </a:t>
            </a:r>
            <a:br>
              <a:rPr lang="ru-RU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Общая прибыль пропорциональна количеству лицензиатов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475131" y="1846739"/>
            <a:ext cx="5217457" cy="14074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1400" b="1" u="sng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Бизнес-модель 1 :</a:t>
            </a:r>
            <a:r>
              <a:rPr lang="ru-RU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создание сборочного участка </a:t>
            </a:r>
            <a:br>
              <a:rPr lang="ru-RU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Производство 5 задвижек в смену = 1000 изделий в год. </a:t>
            </a:r>
            <a:br>
              <a:rPr lang="ru-RU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При цене инновационной задвижки в 150 тысяч рублей </a:t>
            </a:r>
            <a:br>
              <a:rPr lang="ru-RU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годовая прибыль с одного участка составит 40 млн.руб. 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Общая прибыль пропорциональна количеству созданных сборочных участков.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11404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083" y="428624"/>
            <a:ext cx="5030034" cy="638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Предложение инвестору </a:t>
            </a:r>
            <a:b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(бизнес-модель 1)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/>
              <a:cs typeface="Calibri" pitchFamily="34" charset="0"/>
            </a:endParaRPr>
          </a:p>
        </p:txBody>
      </p:sp>
      <p:sp>
        <p:nvSpPr>
          <p:cNvPr id="1030" name="Номер слайда 2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3955753-F00C-4CDB-80BB-ABD09FF8CF33}" type="slidenum">
              <a:rPr lang="ru-RU" smtClean="0">
                <a:ea typeface="ＭＳ Ｐゴシック" pitchFamily="34" charset="-128"/>
                <a:cs typeface="Calibri" pitchFamily="34" charset="0"/>
              </a:rPr>
              <a:pPr>
                <a:defRPr/>
              </a:pPr>
              <a:t>16</a:t>
            </a:fld>
            <a:endParaRPr lang="ru-RU" dirty="0" smtClean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032" name="Объект 2"/>
          <p:cNvSpPr txBox="1">
            <a:spLocks/>
          </p:cNvSpPr>
          <p:nvPr/>
        </p:nvSpPr>
        <p:spPr bwMode="auto">
          <a:xfrm>
            <a:off x="995974" y="1256798"/>
            <a:ext cx="4409744" cy="347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lvl="1" eaLnBrk="0" hangingPunct="0">
              <a:buFont typeface="Arial" pitchFamily="34" charset="0"/>
              <a:buNone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</a:rPr>
              <a:t>Создание прототипа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</a:rPr>
              <a:t>пьезодвигателя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sz="1400" b="1" u="sng" dirty="0" smtClean="0">
                <a:solidFill>
                  <a:srgbClr val="000000"/>
                </a:solidFill>
                <a:latin typeface="Arial" pitchFamily="34" charset="0"/>
              </a:rPr>
              <a:t>(выполнено)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</a:rPr>
              <a:t>	</a:t>
            </a:r>
            <a:endParaRPr lang="en-US" sz="1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Объект 2"/>
          <p:cNvSpPr txBox="1">
            <a:spLocks/>
          </p:cNvSpPr>
          <p:nvPr/>
        </p:nvSpPr>
        <p:spPr bwMode="auto">
          <a:xfrm>
            <a:off x="1757082" y="2303919"/>
            <a:ext cx="6463553" cy="9413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lvl="1"/>
            <a:r>
              <a:rPr lang="ru-RU" sz="1400" u="sng" dirty="0" smtClean="0">
                <a:solidFill>
                  <a:srgbClr val="000000"/>
                </a:solidFill>
                <a:latin typeface="Arial" pitchFamily="34" charset="0"/>
              </a:rPr>
              <a:t>1-й год проекта.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</a:rPr>
              <a:t>Изготовлен опытный образец задвижки с новым приводом. Испытан на стенде и в реальной эксплуатации. </a:t>
            </a:r>
            <a:br>
              <a:rPr lang="ru-RU" sz="14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</a:rPr>
              <a:t>Нужно 10 млн.руб.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</a:rPr>
              <a:t>финансирования. </a:t>
            </a:r>
            <a:br>
              <a:rPr lang="ru-RU" sz="14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</a:rPr>
              <a:t>Возможно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</a:rPr>
              <a:t>софинансирование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</a:rPr>
              <a:t> от фонда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</a:rPr>
              <a:t>Сколково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</a:rPr>
              <a:t> в размере 7 млн.руб.</a:t>
            </a:r>
            <a:endParaRPr lang="ru-RU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285660" y="4034511"/>
            <a:ext cx="8597152" cy="582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ru-RU"/>
            </a:defPPr>
            <a:lvl2pPr marL="0" lvl="1">
              <a:defRPr sz="1800">
                <a:solidFill>
                  <a:srgbClr val="000000"/>
                </a:solidFill>
                <a:latin typeface="Arial" pitchFamily="34" charset="0"/>
              </a:defRPr>
            </a:lvl2pPr>
          </a:lstStyle>
          <a:p>
            <a:pPr lvl="1"/>
            <a:r>
              <a:rPr lang="ru-RU" sz="1400" u="sng" dirty="0" smtClean="0"/>
              <a:t>2-й год проекта.</a:t>
            </a:r>
            <a:r>
              <a:rPr lang="ru-RU" sz="1400" dirty="0" smtClean="0"/>
              <a:t> Изготовлена </a:t>
            </a:r>
            <a:r>
              <a:rPr lang="ru-RU" sz="1400" dirty="0"/>
              <a:t>и испытана </a:t>
            </a:r>
            <a:r>
              <a:rPr lang="ru-RU" sz="1400" dirty="0" smtClean="0"/>
              <a:t>на стенде и в эксплуатации опытная партия из 5 задвижек.</a:t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b="1" dirty="0" smtClean="0"/>
              <a:t>Нужно 13 млн.руб. </a:t>
            </a:r>
            <a:r>
              <a:rPr lang="ru-RU" sz="1400" dirty="0" smtClean="0"/>
              <a:t>финансирования, с возможностью </a:t>
            </a:r>
            <a:r>
              <a:rPr lang="ru-RU" sz="1400" dirty="0" err="1" smtClean="0"/>
              <a:t>софинансирования</a:t>
            </a:r>
            <a:r>
              <a:rPr lang="ru-RU" sz="1400" dirty="0" smtClean="0"/>
              <a:t> от фонда </a:t>
            </a:r>
            <a:r>
              <a:rPr lang="ru-RU" sz="1400" dirty="0" err="1" smtClean="0"/>
              <a:t>Сколково</a:t>
            </a:r>
            <a:r>
              <a:rPr lang="ru-RU" sz="1400" dirty="0" smtClean="0"/>
              <a:t>. </a:t>
            </a:r>
            <a:endParaRPr lang="ru-RU" sz="1400" dirty="0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4383402" y="1731203"/>
            <a:ext cx="451956" cy="537028"/>
          </a:xfrm>
          <a:prstGeom prst="rightArrow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3434530" y="3378052"/>
            <a:ext cx="451956" cy="537028"/>
          </a:xfrm>
          <a:prstGeom prst="rightArrow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346633" y="5432620"/>
            <a:ext cx="4413623" cy="11743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ru-RU"/>
            </a:defPPr>
            <a:lvl2pPr marL="0" lvl="1">
              <a:defRPr sz="1800">
                <a:solidFill>
                  <a:srgbClr val="000000"/>
                </a:solidFill>
                <a:latin typeface="Arial" pitchFamily="34" charset="0"/>
              </a:defRPr>
            </a:lvl2pPr>
          </a:lstStyle>
          <a:p>
            <a:r>
              <a:rPr lang="ru-RU" sz="1400" u="sng" dirty="0" smtClean="0">
                <a:solidFill>
                  <a:srgbClr val="000000"/>
                </a:solidFill>
                <a:latin typeface="Arial" pitchFamily="34" charset="0"/>
              </a:rPr>
              <a:t>3-й год проекта.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</a:rPr>
              <a:t>Создан участок по сборке задвижек из заказанных на других предприятиях комплектующих деталей. Начало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</a:rPr>
              <a:t>пилотной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</a:rPr>
              <a:t> сборки и выход на самоокупаемость.</a:t>
            </a:r>
            <a:br>
              <a:rPr lang="ru-RU" sz="14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</a:rPr>
              <a:t>Нужно 15 млн.руб.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</a:rPr>
              <a:t>финансирования. </a:t>
            </a: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2337006" y="4795504"/>
            <a:ext cx="451956" cy="537028"/>
          </a:xfrm>
          <a:prstGeom prst="rightArrow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5216327" y="5774150"/>
            <a:ext cx="451956" cy="537028"/>
          </a:xfrm>
          <a:prstGeom prst="rightArrow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6051175" y="5441584"/>
            <a:ext cx="2770095" cy="1165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ru-RU"/>
            </a:defPPr>
            <a:lvl2pPr marL="0" lvl="1">
              <a:defRPr sz="1800">
                <a:solidFill>
                  <a:srgbClr val="000000"/>
                </a:solidFill>
                <a:latin typeface="Arial" pitchFamily="34" charset="0"/>
              </a:defRPr>
            </a:lvl2pPr>
          </a:lstStyle>
          <a:p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</a:rPr>
              <a:t>Мелкосерийное изготовление задвижек. Ежегодное расширение бизнеса при инвестировании в производство</a:t>
            </a:r>
          </a:p>
        </p:txBody>
      </p:sp>
      <p:pic>
        <p:nvPicPr>
          <p:cNvPr id="17" name="Picture 2" descr="http://socialp.ru/wp-content/uploads/kak-pravilno-posadit-denezhnoe-derevo-chtoby-v-dome-vodilis-dengi-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623233"/>
            <a:ext cx="2590821" cy="1659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08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765" y="445904"/>
            <a:ext cx="4975411" cy="55814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8B1BF-71BA-4CF4-81E9-1FCF714CB51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179294" y="2283950"/>
            <a:ext cx="6320118" cy="1633653"/>
          </a:xfr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lvl="0" indent="41275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000" b="1" dirty="0" smtClean="0">
                <a:solidFill>
                  <a:sysClr val="windowText" lastClr="000000"/>
                </a:solidFill>
                <a:latin typeface="Calibri" pitchFamily="34" charset="0"/>
                <a:ea typeface="ＭＳ Ｐゴシック"/>
                <a:cs typeface="ＭＳ Ｐゴシック"/>
              </a:rPr>
              <a:t>Кузнецов Андрей Леонидович, к.т.н.    </a:t>
            </a:r>
            <a:br>
              <a:rPr lang="ru-RU" sz="2000" b="1" dirty="0" smtClean="0">
                <a:solidFill>
                  <a:sysClr val="windowText" lastClr="00000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ru-RU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Руководитель проекта, директор ООО «</a:t>
            </a:r>
            <a:r>
              <a:rPr lang="ru-RU" sz="1400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ИнПьезо</a:t>
            </a:r>
            <a:r>
              <a:rPr lang="ru-RU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»</a:t>
            </a:r>
          </a:p>
          <a:p>
            <a:pPr marL="0" marR="0" lvl="2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Компетенции в проектировании, внедрении наукоёмких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изделий и технологий. Опыт управления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производственным коллективом до 100 человек.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Опыт разработки и продаж нефтегазового оборудования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84440" y="4655528"/>
            <a:ext cx="4990468" cy="1377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</a:rPr>
              <a:t>        Кузнецова Елена Ивановна</a:t>
            </a:r>
            <a:endParaRPr lang="ru-RU" sz="2000" b="1" dirty="0">
              <a:solidFill>
                <a:sysClr val="windowText" lastClr="000000"/>
              </a:solidFill>
            </a:endParaRP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Заместитель директора по развитию.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Компетенции в бизнесе, </a:t>
            </a:r>
            <a:br>
              <a:rPr lang="ru-RU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экономике и маркетинге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endParaRPr lang="ru-RU" sz="1400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7303" y="714374"/>
            <a:ext cx="2227622" cy="1266826"/>
          </a:xfrm>
          <a:prstGeom prst="rect">
            <a:avLst/>
          </a:prstGeom>
        </p:spPr>
      </p:pic>
      <p:pic>
        <p:nvPicPr>
          <p:cNvPr id="12" name="Рисунок 11" descr="D:\Pictures\Pictures\Фото А.Кузнецов 600 шир.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4704" y="2359110"/>
            <a:ext cx="1261904" cy="148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Videos\Разобрать\ФОТОархив\Андрей и Лена старые фото 2010+\IMG_519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2232" y="4715411"/>
            <a:ext cx="963603" cy="1257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69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65" y="654423"/>
            <a:ext cx="5466421" cy="52891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Доработка проекта до MVP</a:t>
            </a:r>
            <a:b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</a:br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4F07AF-D21C-4802-A593-CF4AF1A42D70}" type="datetime1">
              <a:rPr lang="ru-RU" smtClean="0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B7266-0AB9-4AF3-B966-A601727ADD1F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4778172" y="1757102"/>
            <a:ext cx="1810859" cy="8068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1200" dirty="0" smtClean="0"/>
              <a:t> </a:t>
            </a:r>
          </a:p>
          <a:p>
            <a:pPr algn="ctr"/>
            <a:r>
              <a:rPr lang="ru-RU" sz="1200" dirty="0" smtClean="0"/>
              <a:t>ТРЕБУЕМЫЕ РЕСУРСЫ </a:t>
            </a:r>
            <a:br>
              <a:rPr lang="ru-RU" sz="1200" dirty="0" smtClean="0"/>
            </a:br>
            <a:r>
              <a:rPr lang="ru-RU" sz="1200" dirty="0" smtClean="0"/>
              <a:t>- 10 млн.руб.</a:t>
            </a:r>
            <a:endParaRPr lang="ru-RU" sz="1200" dirty="0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85482" y="1703317"/>
            <a:ext cx="3845849" cy="1066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1200" dirty="0" smtClean="0"/>
              <a:t> Предполагается проведение </a:t>
            </a:r>
            <a:r>
              <a:rPr lang="ru-RU" sz="1200" dirty="0" err="1" smtClean="0"/>
              <a:t>пилотного</a:t>
            </a:r>
            <a:r>
              <a:rPr lang="ru-RU" sz="1200" dirty="0" smtClean="0"/>
              <a:t> изготовления задвижки с </a:t>
            </a:r>
            <a:r>
              <a:rPr lang="ru-RU" sz="1200" dirty="0" err="1" smtClean="0"/>
              <a:t>пьезоприводом</a:t>
            </a:r>
            <a:r>
              <a:rPr lang="ru-RU" sz="1200" dirty="0" smtClean="0"/>
              <a:t> и её стендовые испытания на площадке индустриального партнёра  при </a:t>
            </a:r>
            <a:r>
              <a:rPr lang="ru-RU" sz="1200" dirty="0" err="1" smtClean="0"/>
              <a:t>софинансировании</a:t>
            </a:r>
            <a:r>
              <a:rPr lang="ru-RU" sz="1200" dirty="0" smtClean="0"/>
              <a:t> работ от фонда </a:t>
            </a:r>
            <a:r>
              <a:rPr lang="ru-RU" sz="1200" dirty="0" err="1" smtClean="0"/>
              <a:t>Сколково</a:t>
            </a:r>
            <a:r>
              <a:rPr lang="ru-RU" sz="1200" dirty="0" smtClean="0"/>
              <a:t> (</a:t>
            </a:r>
            <a:r>
              <a:rPr lang="ru-RU" sz="1200" dirty="0" err="1" smtClean="0"/>
              <a:t>минигрант</a:t>
            </a:r>
            <a:r>
              <a:rPr lang="ru-RU" sz="1200" dirty="0" smtClean="0"/>
              <a:t> или </a:t>
            </a:r>
            <a:r>
              <a:rPr lang="ru-RU" sz="1200" dirty="0" err="1" smtClean="0"/>
              <a:t>микрогранты</a:t>
            </a:r>
            <a:r>
              <a:rPr lang="ru-RU" sz="1200" dirty="0" smtClean="0"/>
              <a:t>)</a:t>
            </a:r>
            <a:r>
              <a:rPr lang="ru-RU" sz="105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EBE477C4-2AE4-0B47-8B70-18BA94A5E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23926429"/>
              </p:ext>
            </p:extLst>
          </p:nvPr>
        </p:nvGraphicFramePr>
        <p:xfrm>
          <a:off x="752454" y="3923984"/>
          <a:ext cx="7815845" cy="2462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8956">
                  <a:extLst>
                    <a:ext uri="{9D8B030D-6E8A-4147-A177-3AD203B41FA5}">
                      <a16:colId xmlns="" xmlns:a16="http://schemas.microsoft.com/office/drawing/2014/main" val="1523558626"/>
                    </a:ext>
                  </a:extLst>
                </a:gridCol>
                <a:gridCol w="2059827">
                  <a:extLst>
                    <a:ext uri="{9D8B030D-6E8A-4147-A177-3AD203B41FA5}">
                      <a16:colId xmlns="" xmlns:a16="http://schemas.microsoft.com/office/drawing/2014/main" val="2504565777"/>
                    </a:ext>
                  </a:extLst>
                </a:gridCol>
                <a:gridCol w="1117062">
                  <a:extLst>
                    <a:ext uri="{9D8B030D-6E8A-4147-A177-3AD203B41FA5}">
                      <a16:colId xmlns="" xmlns:a16="http://schemas.microsoft.com/office/drawing/2014/main" val="3413903028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Этап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Основной результат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Срок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36758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Оснащение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пьезодвигателя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пьезопакетами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ru-RU" sz="1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его лабораторные испытания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Испытанный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пьезодвигатель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 месяца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1078485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 Стендовые испытания задвижки с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пьезоприводом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Результаты стендовых испытаний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месяца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34382569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Эксплуатационные испытания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задвижки с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пьезоприводом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Испытанный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пилотный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образец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месяца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07386348"/>
                  </a:ext>
                </a:extLst>
              </a:tr>
            </a:tbl>
          </a:graphicData>
        </a:graphic>
      </p:graphicFrame>
      <p:pic>
        <p:nvPicPr>
          <p:cNvPr id="3" name="Picture 2" descr="D:\ИнПьезо\Микрогранты\1. Механическая часть прототипа заявка 03317 отчет до 19.11.21\Отчет\Вид со стороны сливного патруб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6918" y="561653"/>
            <a:ext cx="1757082" cy="3374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3074894" y="3000998"/>
            <a:ext cx="4025152" cy="54006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Приложения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1260135-B046-4808-B846-FCC6E61F6026}" type="slidenum">
              <a:rPr lang="ru-RU">
                <a:cs typeface="Calibri" pitchFamily="34" charset="0"/>
              </a:rPr>
              <a:pPr algn="r">
                <a:defRPr/>
              </a:pPr>
              <a:t>19</a:t>
            </a:fld>
            <a:endParaRPr lang="ru-RU" dirty="0">
              <a:cs typeface="Calibri" pitchFamily="34" charset="0"/>
            </a:endParaRPr>
          </a:p>
        </p:txBody>
      </p:sp>
      <p:pic>
        <p:nvPicPr>
          <p:cNvPr id="5" name="Picture 4" descr="Техрегламент ЕАЭС на магистральные трубопрово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68469"/>
            <a:ext cx="3334874" cy="1389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09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4F07AF-D21C-4802-A593-CF4AF1A42D70}" type="datetime1">
              <a:rPr lang="ru-RU" smtClean="0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B7266-0AB9-4AF3-B966-A601727ADD1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835" y="862545"/>
            <a:ext cx="8616583" cy="599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86872" y="363071"/>
            <a:ext cx="2572869" cy="784411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Проблемы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154789" y="401229"/>
            <a:ext cx="5035775" cy="54006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Синергия с оборудованием и технологиями инвестора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1260135-B046-4808-B846-FCC6E61F6026}" type="slidenum">
              <a:rPr lang="ru-RU">
                <a:cs typeface="Calibri" pitchFamily="34" charset="0"/>
              </a:rPr>
              <a:pPr algn="r">
                <a:defRPr/>
              </a:pPr>
              <a:t>20</a:t>
            </a:fld>
            <a:endParaRPr lang="ru-RU" dirty="0">
              <a:cs typeface="Calibri" pitchFamily="34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45146" y="2945038"/>
            <a:ext cx="2182906" cy="1869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Tx/>
              <a:buNone/>
              <a:defRPr lang="ru-RU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30400" indent="-180000" algn="l" defTabSz="914400" rtl="0" eaLnBrk="1" latinLnBrk="0" hangingPunct="1">
              <a:spcBef>
                <a:spcPts val="600"/>
              </a:spcBef>
              <a:buFont typeface="Wingdings" pitchFamily="2" charset="2"/>
              <a:buChar char="§"/>
              <a:defRPr lang="ru-RU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608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‒"/>
              <a:defRPr lang="ru-RU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91200" indent="-180000" algn="l" defTabSz="914400" rtl="0" eaLnBrk="1" latinLnBrk="0" hangingPunct="1">
              <a:spcBef>
                <a:spcPts val="600"/>
              </a:spcBef>
              <a:buFont typeface="Wingdings" pitchFamily="2" charset="2"/>
              <a:buChar char="§"/>
              <a:defRPr lang="ru-RU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216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‒"/>
              <a:defRPr lang="ru-RU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fontAlgn="auto">
              <a:spcAft>
                <a:spcPts val="0"/>
              </a:spcAft>
            </a:pPr>
            <a:endParaRPr lang="ru-RU" sz="1400" b="1" dirty="0">
              <a:solidFill>
                <a:sysClr val="windowText" lastClr="000000"/>
              </a:solidFill>
            </a:endParaRPr>
          </a:p>
          <a:p>
            <a:pPr marL="216000" lvl="1" indent="0">
              <a:lnSpc>
                <a:spcPct val="110000"/>
              </a:lnSpc>
              <a:buClr>
                <a:schemeClr val="accent2"/>
              </a:buClr>
              <a:buNone/>
            </a:pPr>
            <a:r>
              <a:rPr lang="ru-RU" sz="3400" dirty="0" smtClean="0"/>
              <a:t>Также двигатель может быть внедрён в составе </a:t>
            </a:r>
            <a:r>
              <a:rPr lang="ru-RU" sz="3400" b="1" u="sng" dirty="0" smtClean="0"/>
              <a:t>дозирующего насоса</a:t>
            </a:r>
            <a:r>
              <a:rPr lang="ru-RU" sz="3400" dirty="0" smtClean="0"/>
              <a:t> </a:t>
            </a:r>
            <a:br>
              <a:rPr lang="ru-RU" sz="3400" dirty="0" smtClean="0"/>
            </a:br>
            <a:r>
              <a:rPr lang="ru-RU" sz="3400" dirty="0" smtClean="0"/>
              <a:t>для вязких и агрессивных сред</a:t>
            </a:r>
            <a:endParaRPr kumimoji="0" lang="ru-RU" sz="3400" i="0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C:\Насос\Пищевой цех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3825" y="3968242"/>
            <a:ext cx="2313037" cy="1637631"/>
          </a:xfrm>
          <a:prstGeom prst="rect">
            <a:avLst/>
          </a:prstGeom>
          <a:noFill/>
        </p:spPr>
      </p:pic>
      <p:sp>
        <p:nvSpPr>
          <p:cNvPr id="11" name="Стрелка вправо 10"/>
          <p:cNvSpPr/>
          <p:nvPr/>
        </p:nvSpPr>
        <p:spPr>
          <a:xfrm>
            <a:off x="2887776" y="2842099"/>
            <a:ext cx="451956" cy="537028"/>
          </a:xfrm>
          <a:prstGeom prst="rightArrow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2911526" y="4397767"/>
            <a:ext cx="451956" cy="537028"/>
          </a:xfrm>
          <a:prstGeom prst="rightArrow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2899650" y="3625871"/>
            <a:ext cx="451956" cy="537028"/>
          </a:xfrm>
          <a:prstGeom prst="rightArrow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7264" y="1522265"/>
            <a:ext cx="2739824" cy="410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1237" y="1526048"/>
            <a:ext cx="2252754" cy="187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Текст 2"/>
          <p:cNvSpPr txBox="1">
            <a:spLocks/>
          </p:cNvSpPr>
          <p:nvPr/>
        </p:nvSpPr>
        <p:spPr>
          <a:xfrm>
            <a:off x="1676151" y="5908793"/>
            <a:ext cx="5830760" cy="574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Tx/>
              <a:buNone/>
              <a:defRPr lang="ru-RU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30400" indent="-180000" algn="l" defTabSz="914400" rtl="0" eaLnBrk="1" latinLnBrk="0" hangingPunct="1">
              <a:spcBef>
                <a:spcPts val="600"/>
              </a:spcBef>
              <a:buFont typeface="Wingdings" pitchFamily="2" charset="2"/>
              <a:buChar char="§"/>
              <a:defRPr lang="ru-RU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608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‒"/>
              <a:defRPr lang="ru-RU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91200" indent="-180000" algn="l" defTabSz="914400" rtl="0" eaLnBrk="1" latinLnBrk="0" hangingPunct="1">
              <a:spcBef>
                <a:spcPts val="600"/>
              </a:spcBef>
              <a:buFont typeface="Wingdings" pitchFamily="2" charset="2"/>
              <a:buChar char="§"/>
              <a:defRPr lang="ru-RU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216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‒"/>
              <a:defRPr lang="ru-RU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1" indent="0">
              <a:lnSpc>
                <a:spcPct val="110000"/>
              </a:lnSpc>
              <a:buClr>
                <a:schemeClr val="accent2"/>
              </a:buClr>
              <a:buNone/>
            </a:pPr>
            <a:r>
              <a:rPr lang="ru-RU" sz="1400" dirty="0" smtClean="0"/>
              <a:t>Принципиально новый линейный </a:t>
            </a:r>
            <a:r>
              <a:rPr lang="ru-RU" sz="1400" dirty="0" err="1" smtClean="0"/>
              <a:t>пьезодвигатель</a:t>
            </a:r>
            <a:r>
              <a:rPr lang="ru-RU" sz="1400" dirty="0" smtClean="0"/>
              <a:t> может быть применён в качестве </a:t>
            </a:r>
            <a:r>
              <a:rPr lang="ru-RU" sz="1400" b="1" u="sng" dirty="0" smtClean="0"/>
              <a:t>гидроцилиндра</a:t>
            </a:r>
            <a:r>
              <a:rPr lang="ru-RU" sz="1400" dirty="0" smtClean="0"/>
              <a:t> или </a:t>
            </a:r>
            <a:r>
              <a:rPr lang="ru-RU" sz="1400" b="1" u="sng" dirty="0" err="1" smtClean="0"/>
              <a:t>пневмоцилиндра</a:t>
            </a:r>
            <a:endParaRPr lang="ru-RU" sz="1400" b="1" u="sng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9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917" y="390729"/>
            <a:ext cx="4257436" cy="43204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Продвижение проекта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8743D8-64E1-40EA-9567-A2C81A2A17BD}" type="datetime1">
              <a:rPr lang="ru-RU" smtClean="0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B7266-0AB9-4AF3-B966-A601727ADD1F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780" y="3442506"/>
            <a:ext cx="2931447" cy="142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7013" y="5002339"/>
            <a:ext cx="28597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Первое место </a:t>
            </a:r>
            <a:r>
              <a:rPr lang="ru-RU" sz="1800" dirty="0" smtClean="0"/>
              <a:t>в конкурсе «Новатор Москвы -2021», </a:t>
            </a:r>
            <a:br>
              <a:rPr lang="ru-RU" sz="1800" dirty="0" smtClean="0"/>
            </a:br>
            <a:r>
              <a:rPr lang="ru-RU" sz="1800" dirty="0" smtClean="0"/>
              <a:t>направление «Экология и охрана окружающей среды», номинация «Проект будущего»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46227" y="5351975"/>
            <a:ext cx="28597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Первое место </a:t>
            </a:r>
            <a:r>
              <a:rPr lang="ru-RU" sz="1800" dirty="0" smtClean="0"/>
              <a:t>в конкурсе  «Большая Разведка -2021», </a:t>
            </a:r>
            <a:br>
              <a:rPr lang="ru-RU" sz="1800" dirty="0" smtClean="0"/>
            </a:br>
            <a:r>
              <a:rPr lang="ru-RU" sz="1800" dirty="0" smtClean="0"/>
              <a:t>отраслевое направление «</a:t>
            </a:r>
            <a:r>
              <a:rPr lang="en-US" sz="1800" dirty="0" err="1" smtClean="0"/>
              <a:t>Cemical&amp;GreenTech</a:t>
            </a:r>
            <a:r>
              <a:rPr lang="ru-RU" sz="1800" dirty="0" smtClean="0"/>
              <a:t>»</a:t>
            </a:r>
          </a:p>
        </p:txBody>
      </p:sp>
      <p:pic>
        <p:nvPicPr>
          <p:cNvPr id="11" name="Рисунок 10" descr="E:\ПНИПУ\БОЛЬШАЯ РАЗВЕДКА\Шаблоны полиграфии\Логотипы\БР прозрачный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6044" y="1111687"/>
            <a:ext cx="2841818" cy="733743"/>
          </a:xfrm>
          <a:prstGeom prst="rect">
            <a:avLst/>
          </a:prstGeom>
          <a:noFill/>
        </p:spPr>
      </p:pic>
      <p:pic>
        <p:nvPicPr>
          <p:cNvPr id="9220" name="Picture 4" descr="D:\Андрей\Конкурсы\Конкурс Новатор Москвы\Награждение\NAT_2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69758"/>
            <a:ext cx="3514165" cy="234303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4991" y="2034979"/>
            <a:ext cx="2363518" cy="325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73" y="610272"/>
            <a:ext cx="4777680" cy="43204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Компоновка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трубопроводной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задвижки </a:t>
            </a:r>
            <a:b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для трубопроводов с жидкостью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CDFE8C-4166-4E19-B144-79915399CFE8}" type="datetime1">
              <a:rPr lang="ru-RU" smtClean="0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B7266-0AB9-4AF3-B966-A601727ADD1F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pSp>
        <p:nvGrpSpPr>
          <p:cNvPr id="3" name="Group 731"/>
          <p:cNvGrpSpPr>
            <a:grpSpLocks/>
          </p:cNvGrpSpPr>
          <p:nvPr/>
        </p:nvGrpSpPr>
        <p:grpSpPr bwMode="auto">
          <a:xfrm>
            <a:off x="194071" y="1709772"/>
            <a:ext cx="2479286" cy="4342420"/>
            <a:chOff x="2804" y="2140"/>
            <a:chExt cx="6230" cy="10364"/>
          </a:xfrm>
        </p:grpSpPr>
        <p:sp>
          <p:nvSpPr>
            <p:cNvPr id="2780" name="Freeform 732" descr="Широкий диагональный 2"/>
            <p:cNvSpPr>
              <a:spLocks/>
            </p:cNvSpPr>
            <p:nvPr/>
          </p:nvSpPr>
          <p:spPr bwMode="auto">
            <a:xfrm flipH="1">
              <a:off x="6015" y="4262"/>
              <a:ext cx="2746" cy="5555"/>
            </a:xfrm>
            <a:custGeom>
              <a:avLst/>
              <a:gdLst/>
              <a:ahLst/>
              <a:cxnLst>
                <a:cxn ang="0">
                  <a:pos x="1353" y="4747"/>
                </a:cxn>
                <a:cxn ang="0">
                  <a:pos x="1353" y="259"/>
                </a:cxn>
                <a:cxn ang="0">
                  <a:pos x="1050" y="259"/>
                </a:cxn>
                <a:cxn ang="0">
                  <a:pos x="1050" y="0"/>
                </a:cxn>
                <a:cxn ang="0">
                  <a:pos x="1625" y="0"/>
                </a:cxn>
                <a:cxn ang="0">
                  <a:pos x="1625" y="4327"/>
                </a:cxn>
                <a:cxn ang="0">
                  <a:pos x="2746" y="4627"/>
                </a:cxn>
                <a:cxn ang="0">
                  <a:pos x="2746" y="4994"/>
                </a:cxn>
                <a:cxn ang="0">
                  <a:pos x="0" y="4994"/>
                </a:cxn>
                <a:cxn ang="0">
                  <a:pos x="0" y="4488"/>
                </a:cxn>
                <a:cxn ang="0">
                  <a:pos x="295" y="4488"/>
                </a:cxn>
                <a:cxn ang="0">
                  <a:pos x="295" y="4747"/>
                </a:cxn>
                <a:cxn ang="0">
                  <a:pos x="1353" y="4747"/>
                </a:cxn>
              </a:cxnLst>
              <a:rect l="0" t="0" r="r" b="b"/>
              <a:pathLst>
                <a:path w="2746" h="4994">
                  <a:moveTo>
                    <a:pt x="1353" y="4747"/>
                  </a:moveTo>
                  <a:lnTo>
                    <a:pt x="1353" y="259"/>
                  </a:lnTo>
                  <a:lnTo>
                    <a:pt x="1050" y="259"/>
                  </a:lnTo>
                  <a:lnTo>
                    <a:pt x="1050" y="0"/>
                  </a:lnTo>
                  <a:lnTo>
                    <a:pt x="1625" y="0"/>
                  </a:lnTo>
                  <a:lnTo>
                    <a:pt x="1625" y="4327"/>
                  </a:lnTo>
                  <a:lnTo>
                    <a:pt x="2746" y="4627"/>
                  </a:lnTo>
                  <a:lnTo>
                    <a:pt x="2746" y="4994"/>
                  </a:lnTo>
                  <a:lnTo>
                    <a:pt x="0" y="4994"/>
                  </a:lnTo>
                  <a:lnTo>
                    <a:pt x="0" y="4488"/>
                  </a:lnTo>
                  <a:lnTo>
                    <a:pt x="295" y="4488"/>
                  </a:lnTo>
                  <a:lnTo>
                    <a:pt x="295" y="4747"/>
                  </a:lnTo>
                  <a:lnTo>
                    <a:pt x="1353" y="4747"/>
                  </a:lnTo>
                  <a:close/>
                </a:path>
              </a:pathLst>
            </a:custGeom>
            <a:pattFill prst="wdUpDiag">
              <a:fgClr>
                <a:srgbClr val="000000"/>
              </a:fgClr>
              <a:bgClr>
                <a:srgbClr val="FFFFFF"/>
              </a:bgClr>
            </a:patt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1" name="Freeform 733" descr="Широкий диагональный 2"/>
            <p:cNvSpPr>
              <a:spLocks/>
            </p:cNvSpPr>
            <p:nvPr/>
          </p:nvSpPr>
          <p:spPr bwMode="auto">
            <a:xfrm>
              <a:off x="3022" y="4263"/>
              <a:ext cx="2746" cy="5555"/>
            </a:xfrm>
            <a:custGeom>
              <a:avLst/>
              <a:gdLst/>
              <a:ahLst/>
              <a:cxnLst>
                <a:cxn ang="0">
                  <a:pos x="1353" y="4747"/>
                </a:cxn>
                <a:cxn ang="0">
                  <a:pos x="1353" y="259"/>
                </a:cxn>
                <a:cxn ang="0">
                  <a:pos x="1050" y="259"/>
                </a:cxn>
                <a:cxn ang="0">
                  <a:pos x="1050" y="0"/>
                </a:cxn>
                <a:cxn ang="0">
                  <a:pos x="1625" y="0"/>
                </a:cxn>
                <a:cxn ang="0">
                  <a:pos x="1625" y="4327"/>
                </a:cxn>
                <a:cxn ang="0">
                  <a:pos x="2746" y="4627"/>
                </a:cxn>
                <a:cxn ang="0">
                  <a:pos x="2746" y="4994"/>
                </a:cxn>
                <a:cxn ang="0">
                  <a:pos x="0" y="4994"/>
                </a:cxn>
                <a:cxn ang="0">
                  <a:pos x="0" y="4488"/>
                </a:cxn>
                <a:cxn ang="0">
                  <a:pos x="295" y="4488"/>
                </a:cxn>
                <a:cxn ang="0">
                  <a:pos x="295" y="4747"/>
                </a:cxn>
                <a:cxn ang="0">
                  <a:pos x="1353" y="4747"/>
                </a:cxn>
              </a:cxnLst>
              <a:rect l="0" t="0" r="r" b="b"/>
              <a:pathLst>
                <a:path w="2746" h="4994">
                  <a:moveTo>
                    <a:pt x="1353" y="4747"/>
                  </a:moveTo>
                  <a:lnTo>
                    <a:pt x="1353" y="259"/>
                  </a:lnTo>
                  <a:lnTo>
                    <a:pt x="1050" y="259"/>
                  </a:lnTo>
                  <a:lnTo>
                    <a:pt x="1050" y="0"/>
                  </a:lnTo>
                  <a:lnTo>
                    <a:pt x="1625" y="0"/>
                  </a:lnTo>
                  <a:lnTo>
                    <a:pt x="1625" y="4327"/>
                  </a:lnTo>
                  <a:lnTo>
                    <a:pt x="2746" y="4627"/>
                  </a:lnTo>
                  <a:lnTo>
                    <a:pt x="2746" y="4994"/>
                  </a:lnTo>
                  <a:lnTo>
                    <a:pt x="0" y="4994"/>
                  </a:lnTo>
                  <a:lnTo>
                    <a:pt x="0" y="4488"/>
                  </a:lnTo>
                  <a:lnTo>
                    <a:pt x="295" y="4488"/>
                  </a:lnTo>
                  <a:lnTo>
                    <a:pt x="295" y="4747"/>
                  </a:lnTo>
                  <a:lnTo>
                    <a:pt x="1353" y="4747"/>
                  </a:lnTo>
                  <a:close/>
                </a:path>
              </a:pathLst>
            </a:custGeom>
            <a:pattFill prst="wdUpDiag">
              <a:fgClr>
                <a:srgbClr val="000000"/>
              </a:fgClr>
              <a:bgClr>
                <a:srgbClr val="FFFFFF"/>
              </a:bgClr>
            </a:patt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2" name="Freeform 734" descr="Широкий диагональный 2"/>
            <p:cNvSpPr>
              <a:spLocks/>
            </p:cNvSpPr>
            <p:nvPr/>
          </p:nvSpPr>
          <p:spPr bwMode="auto">
            <a:xfrm>
              <a:off x="3022" y="11117"/>
              <a:ext cx="5737" cy="107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05"/>
                </a:cxn>
                <a:cxn ang="0">
                  <a:pos x="308" y="505"/>
                </a:cxn>
                <a:cxn ang="0">
                  <a:pos x="308" y="267"/>
                </a:cxn>
                <a:cxn ang="0">
                  <a:pos x="1797" y="267"/>
                </a:cxn>
                <a:cxn ang="0">
                  <a:pos x="2261" y="1071"/>
                </a:cxn>
                <a:cxn ang="0">
                  <a:pos x="3483" y="1071"/>
                </a:cxn>
                <a:cxn ang="0">
                  <a:pos x="3947" y="267"/>
                </a:cxn>
                <a:cxn ang="0">
                  <a:pos x="5432" y="267"/>
                </a:cxn>
                <a:cxn ang="0">
                  <a:pos x="5432" y="505"/>
                </a:cxn>
                <a:cxn ang="0">
                  <a:pos x="5737" y="505"/>
                </a:cxn>
                <a:cxn ang="0">
                  <a:pos x="5737" y="0"/>
                </a:cxn>
                <a:cxn ang="0">
                  <a:pos x="0" y="5"/>
                </a:cxn>
              </a:cxnLst>
              <a:rect l="0" t="0" r="r" b="b"/>
              <a:pathLst>
                <a:path w="5737" h="1071">
                  <a:moveTo>
                    <a:pt x="0" y="5"/>
                  </a:moveTo>
                  <a:lnTo>
                    <a:pt x="0" y="505"/>
                  </a:lnTo>
                  <a:lnTo>
                    <a:pt x="308" y="505"/>
                  </a:lnTo>
                  <a:lnTo>
                    <a:pt x="308" y="267"/>
                  </a:lnTo>
                  <a:lnTo>
                    <a:pt x="1797" y="267"/>
                  </a:lnTo>
                  <a:lnTo>
                    <a:pt x="2261" y="1071"/>
                  </a:lnTo>
                  <a:lnTo>
                    <a:pt x="3483" y="1071"/>
                  </a:lnTo>
                  <a:lnTo>
                    <a:pt x="3947" y="267"/>
                  </a:lnTo>
                  <a:lnTo>
                    <a:pt x="5432" y="267"/>
                  </a:lnTo>
                  <a:lnTo>
                    <a:pt x="5432" y="505"/>
                  </a:lnTo>
                  <a:lnTo>
                    <a:pt x="5737" y="505"/>
                  </a:lnTo>
                  <a:lnTo>
                    <a:pt x="5737" y="0"/>
                  </a:lnTo>
                  <a:lnTo>
                    <a:pt x="0" y="5"/>
                  </a:lnTo>
                  <a:close/>
                </a:path>
              </a:pathLst>
            </a:custGeom>
            <a:pattFill prst="wdUpDiag">
              <a:fgClr>
                <a:srgbClr val="000000"/>
              </a:fgClr>
              <a:bgClr>
                <a:srgbClr val="FFFFFF"/>
              </a:bgClr>
            </a:patt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2783" name="AutoShape 735"/>
            <p:cNvCxnSpPr>
              <a:cxnSpLocks noChangeShapeType="1"/>
            </p:cNvCxnSpPr>
            <p:nvPr/>
          </p:nvCxnSpPr>
          <p:spPr bwMode="auto">
            <a:xfrm>
              <a:off x="3021" y="9312"/>
              <a:ext cx="1" cy="226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2784" name="AutoShape 736"/>
            <p:cNvCxnSpPr>
              <a:cxnSpLocks noChangeShapeType="1"/>
            </p:cNvCxnSpPr>
            <p:nvPr/>
          </p:nvCxnSpPr>
          <p:spPr bwMode="auto">
            <a:xfrm>
              <a:off x="4428" y="4262"/>
              <a:ext cx="293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2785" name="AutoShape 737"/>
            <p:cNvCxnSpPr>
              <a:cxnSpLocks noChangeShapeType="1"/>
            </p:cNvCxnSpPr>
            <p:nvPr/>
          </p:nvCxnSpPr>
          <p:spPr bwMode="auto">
            <a:xfrm>
              <a:off x="8759" y="9309"/>
              <a:ext cx="1" cy="226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</p:cxnSp>
        <p:sp>
          <p:nvSpPr>
            <p:cNvPr id="2786" name="Rectangle 738" descr="Широкий диагональный 1"/>
            <p:cNvSpPr>
              <a:spLocks noChangeArrowheads="1"/>
            </p:cNvSpPr>
            <p:nvPr/>
          </p:nvSpPr>
          <p:spPr bwMode="auto">
            <a:xfrm>
              <a:off x="5481" y="11383"/>
              <a:ext cx="805" cy="563"/>
            </a:xfrm>
            <a:prstGeom prst="rect">
              <a:avLst/>
            </a:prstGeom>
            <a:pattFill prst="wdDnDiag">
              <a:fgClr>
                <a:srgbClr val="FFFFFF"/>
              </a:fgClr>
              <a:bgClr>
                <a:srgbClr val="FFFFFF"/>
              </a:bgClr>
            </a:patt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7" name="Rectangle 739" descr="Темный диагональный 1"/>
            <p:cNvSpPr>
              <a:spLocks noChangeArrowheads="1"/>
            </p:cNvSpPr>
            <p:nvPr/>
          </p:nvSpPr>
          <p:spPr bwMode="auto">
            <a:xfrm>
              <a:off x="5476" y="7114"/>
              <a:ext cx="805" cy="4535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8" name="Rectangle 740" descr="Широкий диагональный 1"/>
            <p:cNvSpPr>
              <a:spLocks noChangeArrowheads="1"/>
            </p:cNvSpPr>
            <p:nvPr/>
          </p:nvSpPr>
          <p:spPr bwMode="auto">
            <a:xfrm>
              <a:off x="5702" y="7352"/>
              <a:ext cx="376" cy="4031"/>
            </a:xfrm>
            <a:prstGeom prst="rect">
              <a:avLst/>
            </a:prstGeom>
            <a:pattFill prst="wdDnDiag">
              <a:fgClr>
                <a:srgbClr val="FFFFFF"/>
              </a:fgClr>
              <a:bgClr>
                <a:srgbClr val="FFFFFF"/>
              </a:bgClr>
            </a:patt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9" name="Rectangle 741" descr="Светлый диагональный 2"/>
            <p:cNvSpPr>
              <a:spLocks noChangeArrowheads="1"/>
            </p:cNvSpPr>
            <p:nvPr/>
          </p:nvSpPr>
          <p:spPr bwMode="auto">
            <a:xfrm>
              <a:off x="6078" y="7114"/>
              <a:ext cx="203" cy="4536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2790" name="AutoShape 742"/>
            <p:cNvCxnSpPr>
              <a:cxnSpLocks noChangeShapeType="1"/>
            </p:cNvCxnSpPr>
            <p:nvPr/>
          </p:nvCxnSpPr>
          <p:spPr bwMode="auto">
            <a:xfrm>
              <a:off x="6011" y="7239"/>
              <a:ext cx="4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</p:cxnSp>
        <p:cxnSp>
          <p:nvCxnSpPr>
            <p:cNvPr id="2791" name="AutoShape 743"/>
            <p:cNvCxnSpPr>
              <a:cxnSpLocks noChangeShapeType="1"/>
            </p:cNvCxnSpPr>
            <p:nvPr/>
          </p:nvCxnSpPr>
          <p:spPr bwMode="auto">
            <a:xfrm>
              <a:off x="5955" y="11521"/>
              <a:ext cx="4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</p:cxnSp>
        <p:cxnSp>
          <p:nvCxnSpPr>
            <p:cNvPr id="2792" name="AutoShape 744"/>
            <p:cNvCxnSpPr>
              <a:cxnSpLocks noChangeShapeType="1"/>
            </p:cNvCxnSpPr>
            <p:nvPr/>
          </p:nvCxnSpPr>
          <p:spPr bwMode="auto">
            <a:xfrm>
              <a:off x="2804" y="10480"/>
              <a:ext cx="623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</p:cxnSp>
        <p:sp>
          <p:nvSpPr>
            <p:cNvPr id="2793" name="Rectangle 745"/>
            <p:cNvSpPr>
              <a:spLocks noChangeArrowheads="1"/>
            </p:cNvSpPr>
            <p:nvPr/>
          </p:nvSpPr>
          <p:spPr bwMode="auto">
            <a:xfrm>
              <a:off x="3277" y="2140"/>
              <a:ext cx="1369" cy="728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751"/>
            <p:cNvGrpSpPr>
              <a:grpSpLocks/>
            </p:cNvGrpSpPr>
            <p:nvPr/>
          </p:nvGrpSpPr>
          <p:grpSpPr bwMode="auto">
            <a:xfrm>
              <a:off x="5702" y="8870"/>
              <a:ext cx="376" cy="701"/>
              <a:chOff x="2556" y="6028"/>
              <a:chExt cx="579" cy="870"/>
            </a:xfrm>
          </p:grpSpPr>
          <p:grpSp>
            <p:nvGrpSpPr>
              <p:cNvPr id="7" name="Group 752"/>
              <p:cNvGrpSpPr>
                <a:grpSpLocks/>
              </p:cNvGrpSpPr>
              <p:nvPr/>
            </p:nvGrpSpPr>
            <p:grpSpPr bwMode="auto">
              <a:xfrm>
                <a:off x="2556" y="6028"/>
                <a:ext cx="579" cy="870"/>
                <a:chOff x="5579" y="6898"/>
                <a:chExt cx="579" cy="725"/>
              </a:xfrm>
            </p:grpSpPr>
            <p:sp>
              <p:nvSpPr>
                <p:cNvPr id="2801" name="Rectangle 753" descr="Широкий диагональный 1"/>
                <p:cNvSpPr>
                  <a:spLocks noChangeArrowheads="1"/>
                </p:cNvSpPr>
                <p:nvPr/>
              </p:nvSpPr>
              <p:spPr bwMode="auto">
                <a:xfrm>
                  <a:off x="5579" y="6898"/>
                  <a:ext cx="579" cy="725"/>
                </a:xfrm>
                <a:prstGeom prst="rect">
                  <a:avLst/>
                </a:prstGeom>
                <a:pattFill prst="wdDnDiag">
                  <a:fgClr>
                    <a:srgbClr val="FFFFFF"/>
                  </a:fgClr>
                  <a:bgClr>
                    <a:srgbClr val="FFFFFF"/>
                  </a:bgClr>
                </a:patt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02" name="Rectangle 754" descr="Широкий диагональный 1"/>
                <p:cNvSpPr>
                  <a:spLocks noChangeArrowheads="1"/>
                </p:cNvSpPr>
                <p:nvPr/>
              </p:nvSpPr>
              <p:spPr bwMode="auto">
                <a:xfrm>
                  <a:off x="5670" y="7039"/>
                  <a:ext cx="393" cy="441"/>
                </a:xfrm>
                <a:prstGeom prst="rect">
                  <a:avLst/>
                </a:prstGeom>
                <a:pattFill prst="wdDnDiag">
                  <a:fgClr>
                    <a:srgbClr val="FFFFFF"/>
                  </a:fgClr>
                  <a:bgClr>
                    <a:srgbClr val="FFFFFF"/>
                  </a:bgClr>
                </a:patt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8" name="Group 755"/>
              <p:cNvGrpSpPr>
                <a:grpSpLocks/>
              </p:cNvGrpSpPr>
              <p:nvPr/>
            </p:nvGrpSpPr>
            <p:grpSpPr bwMode="auto">
              <a:xfrm>
                <a:off x="2657" y="6315"/>
                <a:ext cx="363" cy="293"/>
                <a:chOff x="5658" y="9296"/>
                <a:chExt cx="267" cy="293"/>
              </a:xfrm>
            </p:grpSpPr>
            <p:sp>
              <p:nvSpPr>
                <p:cNvPr id="2804" name="Rectangle 756" descr="Широкий диагональный 1"/>
                <p:cNvSpPr>
                  <a:spLocks noChangeArrowheads="1"/>
                </p:cNvSpPr>
                <p:nvPr/>
              </p:nvSpPr>
              <p:spPr bwMode="auto">
                <a:xfrm>
                  <a:off x="5658" y="9298"/>
                  <a:ext cx="267" cy="291"/>
                </a:xfrm>
                <a:prstGeom prst="rect">
                  <a:avLst/>
                </a:prstGeom>
                <a:pattFill prst="wdDnDiag">
                  <a:fgClr>
                    <a:srgbClr val="FFFFFF"/>
                  </a:fgClr>
                  <a:bgClr>
                    <a:srgbClr val="FFFFFF"/>
                  </a:bgClr>
                </a:patt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2805" name="AutoShape 757"/>
                <p:cNvCxnSpPr>
                  <a:cxnSpLocks noChangeShapeType="1"/>
                </p:cNvCxnSpPr>
                <p:nvPr/>
              </p:nvCxnSpPr>
              <p:spPr bwMode="auto">
                <a:xfrm>
                  <a:off x="5725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06" name="AutoShape 758"/>
                <p:cNvCxnSpPr>
                  <a:cxnSpLocks noChangeShapeType="1"/>
                </p:cNvCxnSpPr>
                <p:nvPr/>
              </p:nvCxnSpPr>
              <p:spPr bwMode="auto">
                <a:xfrm>
                  <a:off x="5691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07" name="AutoShape 759"/>
                <p:cNvCxnSpPr>
                  <a:cxnSpLocks noChangeShapeType="1"/>
                </p:cNvCxnSpPr>
                <p:nvPr/>
              </p:nvCxnSpPr>
              <p:spPr bwMode="auto">
                <a:xfrm>
                  <a:off x="5758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08" name="AutoShape 760"/>
                <p:cNvCxnSpPr>
                  <a:cxnSpLocks noChangeShapeType="1"/>
                </p:cNvCxnSpPr>
                <p:nvPr/>
              </p:nvCxnSpPr>
              <p:spPr bwMode="auto">
                <a:xfrm>
                  <a:off x="5793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09" name="AutoShape 761"/>
                <p:cNvCxnSpPr>
                  <a:cxnSpLocks noChangeShapeType="1"/>
                </p:cNvCxnSpPr>
                <p:nvPr/>
              </p:nvCxnSpPr>
              <p:spPr bwMode="auto">
                <a:xfrm>
                  <a:off x="5829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10" name="AutoShape 762"/>
                <p:cNvCxnSpPr>
                  <a:cxnSpLocks noChangeShapeType="1"/>
                </p:cNvCxnSpPr>
                <p:nvPr/>
              </p:nvCxnSpPr>
              <p:spPr bwMode="auto">
                <a:xfrm>
                  <a:off x="5865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11" name="AutoShape 763"/>
                <p:cNvCxnSpPr>
                  <a:cxnSpLocks noChangeShapeType="1"/>
                </p:cNvCxnSpPr>
                <p:nvPr/>
              </p:nvCxnSpPr>
              <p:spPr bwMode="auto">
                <a:xfrm>
                  <a:off x="5897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</p:grpSp>
        </p:grpSp>
        <p:grpSp>
          <p:nvGrpSpPr>
            <p:cNvPr id="9" name="Group 764"/>
            <p:cNvGrpSpPr>
              <a:grpSpLocks/>
            </p:cNvGrpSpPr>
            <p:nvPr/>
          </p:nvGrpSpPr>
          <p:grpSpPr bwMode="auto">
            <a:xfrm>
              <a:off x="5702" y="7695"/>
              <a:ext cx="376" cy="701"/>
              <a:chOff x="2556" y="6028"/>
              <a:chExt cx="579" cy="870"/>
            </a:xfrm>
          </p:grpSpPr>
          <p:grpSp>
            <p:nvGrpSpPr>
              <p:cNvPr id="10" name="Group 765"/>
              <p:cNvGrpSpPr>
                <a:grpSpLocks/>
              </p:cNvGrpSpPr>
              <p:nvPr/>
            </p:nvGrpSpPr>
            <p:grpSpPr bwMode="auto">
              <a:xfrm>
                <a:off x="2556" y="6028"/>
                <a:ext cx="579" cy="870"/>
                <a:chOff x="5579" y="6898"/>
                <a:chExt cx="579" cy="725"/>
              </a:xfrm>
            </p:grpSpPr>
            <p:sp>
              <p:nvSpPr>
                <p:cNvPr id="2814" name="Rectangle 766" descr="Широкий диагональный 1"/>
                <p:cNvSpPr>
                  <a:spLocks noChangeArrowheads="1"/>
                </p:cNvSpPr>
                <p:nvPr/>
              </p:nvSpPr>
              <p:spPr bwMode="auto">
                <a:xfrm>
                  <a:off x="5579" y="6898"/>
                  <a:ext cx="579" cy="725"/>
                </a:xfrm>
                <a:prstGeom prst="rect">
                  <a:avLst/>
                </a:prstGeom>
                <a:pattFill prst="wdDnDiag">
                  <a:fgClr>
                    <a:srgbClr val="FFFFFF"/>
                  </a:fgClr>
                  <a:bgClr>
                    <a:srgbClr val="FFFFFF"/>
                  </a:bgClr>
                </a:patt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15" name="Rectangle 767" descr="Широкий диагональный 1"/>
                <p:cNvSpPr>
                  <a:spLocks noChangeArrowheads="1"/>
                </p:cNvSpPr>
                <p:nvPr/>
              </p:nvSpPr>
              <p:spPr bwMode="auto">
                <a:xfrm>
                  <a:off x="5670" y="7039"/>
                  <a:ext cx="393" cy="441"/>
                </a:xfrm>
                <a:prstGeom prst="rect">
                  <a:avLst/>
                </a:prstGeom>
                <a:pattFill prst="wdDnDiag">
                  <a:fgClr>
                    <a:srgbClr val="FFFFFF"/>
                  </a:fgClr>
                  <a:bgClr>
                    <a:srgbClr val="FFFFFF"/>
                  </a:bgClr>
                </a:patt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768"/>
              <p:cNvGrpSpPr>
                <a:grpSpLocks/>
              </p:cNvGrpSpPr>
              <p:nvPr/>
            </p:nvGrpSpPr>
            <p:grpSpPr bwMode="auto">
              <a:xfrm>
                <a:off x="2657" y="6315"/>
                <a:ext cx="363" cy="293"/>
                <a:chOff x="5658" y="9296"/>
                <a:chExt cx="267" cy="293"/>
              </a:xfrm>
            </p:grpSpPr>
            <p:sp>
              <p:nvSpPr>
                <p:cNvPr id="2817" name="Rectangle 769" descr="Широкий диагональный 1"/>
                <p:cNvSpPr>
                  <a:spLocks noChangeArrowheads="1"/>
                </p:cNvSpPr>
                <p:nvPr/>
              </p:nvSpPr>
              <p:spPr bwMode="auto">
                <a:xfrm>
                  <a:off x="5658" y="9298"/>
                  <a:ext cx="267" cy="291"/>
                </a:xfrm>
                <a:prstGeom prst="rect">
                  <a:avLst/>
                </a:prstGeom>
                <a:pattFill prst="wdDnDiag">
                  <a:fgClr>
                    <a:srgbClr val="FFFFFF"/>
                  </a:fgClr>
                  <a:bgClr>
                    <a:srgbClr val="FFFFFF"/>
                  </a:bgClr>
                </a:patt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2818" name="AutoShape 770"/>
                <p:cNvCxnSpPr>
                  <a:cxnSpLocks noChangeShapeType="1"/>
                </p:cNvCxnSpPr>
                <p:nvPr/>
              </p:nvCxnSpPr>
              <p:spPr bwMode="auto">
                <a:xfrm>
                  <a:off x="5725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19" name="AutoShape 771"/>
                <p:cNvCxnSpPr>
                  <a:cxnSpLocks noChangeShapeType="1"/>
                </p:cNvCxnSpPr>
                <p:nvPr/>
              </p:nvCxnSpPr>
              <p:spPr bwMode="auto">
                <a:xfrm>
                  <a:off x="5691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20" name="AutoShape 772"/>
                <p:cNvCxnSpPr>
                  <a:cxnSpLocks noChangeShapeType="1"/>
                </p:cNvCxnSpPr>
                <p:nvPr/>
              </p:nvCxnSpPr>
              <p:spPr bwMode="auto">
                <a:xfrm>
                  <a:off x="5758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21" name="AutoShape 773"/>
                <p:cNvCxnSpPr>
                  <a:cxnSpLocks noChangeShapeType="1"/>
                </p:cNvCxnSpPr>
                <p:nvPr/>
              </p:nvCxnSpPr>
              <p:spPr bwMode="auto">
                <a:xfrm>
                  <a:off x="5793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22" name="AutoShape 774"/>
                <p:cNvCxnSpPr>
                  <a:cxnSpLocks noChangeShapeType="1"/>
                </p:cNvCxnSpPr>
                <p:nvPr/>
              </p:nvCxnSpPr>
              <p:spPr bwMode="auto">
                <a:xfrm>
                  <a:off x="5829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23" name="AutoShape 775"/>
                <p:cNvCxnSpPr>
                  <a:cxnSpLocks noChangeShapeType="1"/>
                </p:cNvCxnSpPr>
                <p:nvPr/>
              </p:nvCxnSpPr>
              <p:spPr bwMode="auto">
                <a:xfrm>
                  <a:off x="5865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24" name="AutoShape 776"/>
                <p:cNvCxnSpPr>
                  <a:cxnSpLocks noChangeShapeType="1"/>
                </p:cNvCxnSpPr>
                <p:nvPr/>
              </p:nvCxnSpPr>
              <p:spPr bwMode="auto">
                <a:xfrm>
                  <a:off x="5897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</p:grpSp>
        </p:grpSp>
        <p:grpSp>
          <p:nvGrpSpPr>
            <p:cNvPr id="12" name="Group 777"/>
            <p:cNvGrpSpPr>
              <a:grpSpLocks/>
            </p:cNvGrpSpPr>
            <p:nvPr/>
          </p:nvGrpSpPr>
          <p:grpSpPr bwMode="auto">
            <a:xfrm rot="16200000">
              <a:off x="5652" y="8515"/>
              <a:ext cx="474" cy="236"/>
              <a:chOff x="5658" y="9296"/>
              <a:chExt cx="267" cy="293"/>
            </a:xfrm>
          </p:grpSpPr>
          <p:sp>
            <p:nvSpPr>
              <p:cNvPr id="2826" name="Rectangle 778" descr="Широкий диагональный 1"/>
              <p:cNvSpPr>
                <a:spLocks noChangeArrowheads="1"/>
              </p:cNvSpPr>
              <p:nvPr/>
            </p:nvSpPr>
            <p:spPr bwMode="auto">
              <a:xfrm>
                <a:off x="5658" y="9298"/>
                <a:ext cx="267" cy="291"/>
              </a:xfrm>
              <a:prstGeom prst="rect">
                <a:avLst/>
              </a:prstGeom>
              <a:pattFill prst="wdDnDiag">
                <a:fgClr>
                  <a:srgbClr val="FFFFFF"/>
                </a:fgClr>
                <a:bgClr>
                  <a:srgbClr val="FFFFFF"/>
                </a:bgClr>
              </a:pattFill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2827" name="AutoShape 779"/>
              <p:cNvCxnSpPr>
                <a:cxnSpLocks noChangeShapeType="1"/>
              </p:cNvCxnSpPr>
              <p:nvPr/>
            </p:nvCxnSpPr>
            <p:spPr bwMode="auto">
              <a:xfrm>
                <a:off x="5725" y="9296"/>
                <a:ext cx="0" cy="2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828" name="AutoShape 780"/>
              <p:cNvCxnSpPr>
                <a:cxnSpLocks noChangeShapeType="1"/>
              </p:cNvCxnSpPr>
              <p:nvPr/>
            </p:nvCxnSpPr>
            <p:spPr bwMode="auto">
              <a:xfrm>
                <a:off x="5691" y="9296"/>
                <a:ext cx="0" cy="2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829" name="AutoShape 781"/>
              <p:cNvCxnSpPr>
                <a:cxnSpLocks noChangeShapeType="1"/>
              </p:cNvCxnSpPr>
              <p:nvPr/>
            </p:nvCxnSpPr>
            <p:spPr bwMode="auto">
              <a:xfrm>
                <a:off x="5758" y="9296"/>
                <a:ext cx="0" cy="2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830" name="AutoShape 782"/>
              <p:cNvCxnSpPr>
                <a:cxnSpLocks noChangeShapeType="1"/>
              </p:cNvCxnSpPr>
              <p:nvPr/>
            </p:nvCxnSpPr>
            <p:spPr bwMode="auto">
              <a:xfrm>
                <a:off x="5793" y="9296"/>
                <a:ext cx="0" cy="2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831" name="AutoShape 783"/>
              <p:cNvCxnSpPr>
                <a:cxnSpLocks noChangeShapeType="1"/>
              </p:cNvCxnSpPr>
              <p:nvPr/>
            </p:nvCxnSpPr>
            <p:spPr bwMode="auto">
              <a:xfrm>
                <a:off x="5829" y="9296"/>
                <a:ext cx="0" cy="2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832" name="AutoShape 784"/>
              <p:cNvCxnSpPr>
                <a:cxnSpLocks noChangeShapeType="1"/>
              </p:cNvCxnSpPr>
              <p:nvPr/>
            </p:nvCxnSpPr>
            <p:spPr bwMode="auto">
              <a:xfrm>
                <a:off x="5865" y="9296"/>
                <a:ext cx="0" cy="2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833" name="AutoShape 785"/>
              <p:cNvCxnSpPr>
                <a:cxnSpLocks noChangeShapeType="1"/>
              </p:cNvCxnSpPr>
              <p:nvPr/>
            </p:nvCxnSpPr>
            <p:spPr bwMode="auto">
              <a:xfrm>
                <a:off x="5897" y="9296"/>
                <a:ext cx="0" cy="2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</p:cxnSp>
        </p:grpSp>
        <p:sp>
          <p:nvSpPr>
            <p:cNvPr id="2834" name="Rectangle 786" descr="Мелкая сетка"/>
            <p:cNvSpPr>
              <a:spLocks noChangeArrowheads="1"/>
            </p:cNvSpPr>
            <p:nvPr/>
          </p:nvSpPr>
          <p:spPr bwMode="auto">
            <a:xfrm>
              <a:off x="5476" y="7350"/>
              <a:ext cx="226" cy="152"/>
            </a:xfrm>
            <a:prstGeom prst="rect">
              <a:avLst/>
            </a:prstGeom>
            <a:pattFill prst="smGrid">
              <a:fgClr>
                <a:srgbClr val="FFFFFF"/>
              </a:fgClr>
              <a:bgClr>
                <a:srgbClr val="FFFFFF"/>
              </a:bgClr>
            </a:patt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35" name="Oval 787"/>
            <p:cNvSpPr>
              <a:spLocks noChangeArrowheads="1"/>
            </p:cNvSpPr>
            <p:nvPr/>
          </p:nvSpPr>
          <p:spPr bwMode="auto">
            <a:xfrm>
              <a:off x="5821" y="9071"/>
              <a:ext cx="71" cy="71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36" name="Oval 788"/>
            <p:cNvSpPr>
              <a:spLocks noChangeArrowheads="1"/>
            </p:cNvSpPr>
            <p:nvPr/>
          </p:nvSpPr>
          <p:spPr bwMode="auto">
            <a:xfrm>
              <a:off x="5795" y="8591"/>
              <a:ext cx="71" cy="71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37" name="Oval 789"/>
            <p:cNvSpPr>
              <a:spLocks noChangeArrowheads="1"/>
            </p:cNvSpPr>
            <p:nvPr/>
          </p:nvSpPr>
          <p:spPr bwMode="auto">
            <a:xfrm>
              <a:off x="5856" y="7885"/>
              <a:ext cx="71" cy="71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4" name="Rectangle 796" descr="Мелкая сетка"/>
            <p:cNvSpPr>
              <a:spLocks noChangeArrowheads="1"/>
            </p:cNvSpPr>
            <p:nvPr/>
          </p:nvSpPr>
          <p:spPr bwMode="auto">
            <a:xfrm>
              <a:off x="5481" y="7350"/>
              <a:ext cx="205" cy="151"/>
            </a:xfrm>
            <a:prstGeom prst="rect">
              <a:avLst/>
            </a:prstGeom>
            <a:pattFill prst="smGrid">
              <a:fgClr>
                <a:srgbClr val="000000"/>
              </a:fgClr>
              <a:bgClr>
                <a:srgbClr val="FFFFFF"/>
              </a:bgClr>
            </a:patt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3" name="Group 798"/>
            <p:cNvGrpSpPr>
              <a:grpSpLocks/>
            </p:cNvGrpSpPr>
            <p:nvPr/>
          </p:nvGrpSpPr>
          <p:grpSpPr bwMode="auto">
            <a:xfrm>
              <a:off x="5449" y="4148"/>
              <a:ext cx="857" cy="2955"/>
              <a:chOff x="5459" y="4949"/>
              <a:chExt cx="857" cy="2279"/>
            </a:xfrm>
          </p:grpSpPr>
          <p:grpSp>
            <p:nvGrpSpPr>
              <p:cNvPr id="14" name="Group 799"/>
              <p:cNvGrpSpPr>
                <a:grpSpLocks/>
              </p:cNvGrpSpPr>
              <p:nvPr/>
            </p:nvGrpSpPr>
            <p:grpSpPr bwMode="auto">
              <a:xfrm>
                <a:off x="5459" y="4950"/>
                <a:ext cx="294" cy="2278"/>
                <a:chOff x="5459" y="4950"/>
                <a:chExt cx="294" cy="2278"/>
              </a:xfrm>
            </p:grpSpPr>
            <p:cxnSp>
              <p:nvCxnSpPr>
                <p:cNvPr id="2848" name="AutoShape 80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77" y="7154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49" name="AutoShape 80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71" y="7079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50" name="AutoShape 80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77" y="7005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51" name="AutoShape 80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71" y="6930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52" name="AutoShape 80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77" y="6856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53" name="AutoShape 80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71" y="6781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54" name="AutoShape 806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87" y="6707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55" name="AutoShape 80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81" y="6632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56" name="AutoShape 80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87" y="6558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57" name="AutoShape 80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81" y="6483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58" name="AutoShape 81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87" y="6409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59" name="AutoShape 81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81" y="6334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60" name="AutoShape 8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87" y="6260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61" name="AutoShape 81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81" y="6185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62" name="AutoShape 81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83" y="6111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63" name="AutoShape 81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77" y="6036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64" name="AutoShape 816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77" y="5962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65" name="AutoShape 81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71" y="5887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66" name="AutoShape 81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71" y="5813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67" name="AutoShape 81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65" y="5738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68" name="AutoShape 82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71" y="5664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69" name="AutoShape 82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65" y="5589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70" name="AutoShape 8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77" y="5515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71" name="AutoShape 82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71" y="5440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72" name="AutoShape 82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89" y="5359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73" name="AutoShape 82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83" y="5284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74" name="AutoShape 826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65" y="5210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75" name="AutoShape 82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59" y="5135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76" name="AutoShape 82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59" y="4950"/>
                  <a:ext cx="0" cy="18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</p:grpSp>
          <p:grpSp>
            <p:nvGrpSpPr>
              <p:cNvPr id="15" name="Group 829"/>
              <p:cNvGrpSpPr>
                <a:grpSpLocks/>
              </p:cNvGrpSpPr>
              <p:nvPr/>
            </p:nvGrpSpPr>
            <p:grpSpPr bwMode="auto">
              <a:xfrm flipH="1">
                <a:off x="6022" y="4949"/>
                <a:ext cx="294" cy="2278"/>
                <a:chOff x="5459" y="4950"/>
                <a:chExt cx="294" cy="2278"/>
              </a:xfrm>
            </p:grpSpPr>
            <p:cxnSp>
              <p:nvCxnSpPr>
                <p:cNvPr id="2878" name="AutoShape 83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77" y="7154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79" name="AutoShape 83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71" y="7079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80" name="AutoShape 83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77" y="7005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81" name="AutoShape 83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71" y="6930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82" name="AutoShape 83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77" y="6856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83" name="AutoShape 83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71" y="6781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84" name="AutoShape 836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87" y="6707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85" name="AutoShape 83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81" y="6632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86" name="AutoShape 83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87" y="6558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87" name="AutoShape 83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81" y="6483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88" name="AutoShape 84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87" y="6409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89" name="AutoShape 84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81" y="6334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90" name="AutoShape 84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87" y="6260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91" name="AutoShape 84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81" y="6185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92" name="AutoShape 84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83" y="6111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93" name="AutoShape 84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77" y="6036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94" name="AutoShape 846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77" y="5962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95" name="AutoShape 84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71" y="5887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96" name="AutoShape 84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71" y="5813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97" name="AutoShape 84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65" y="5738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98" name="AutoShape 85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71" y="5664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99" name="AutoShape 85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65" y="5589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900" name="AutoShape 85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77" y="5515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901" name="AutoShape 85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71" y="5440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902" name="AutoShape 85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89" y="5359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903" name="AutoShape 85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83" y="5284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904" name="AutoShape 856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65" y="5210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905" name="AutoShape 85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59" y="5135"/>
                  <a:ext cx="264" cy="7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906" name="AutoShape 8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59" y="4950"/>
                  <a:ext cx="0" cy="18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</p:grpSp>
          <p:cxnSp>
            <p:nvCxnSpPr>
              <p:cNvPr id="2907" name="AutoShape 859"/>
              <p:cNvCxnSpPr>
                <a:cxnSpLocks noChangeShapeType="1"/>
              </p:cNvCxnSpPr>
              <p:nvPr/>
            </p:nvCxnSpPr>
            <p:spPr bwMode="auto">
              <a:xfrm flipV="1">
                <a:off x="5723" y="5355"/>
                <a:ext cx="317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08" name="AutoShape 860"/>
              <p:cNvCxnSpPr>
                <a:cxnSpLocks noChangeShapeType="1"/>
              </p:cNvCxnSpPr>
              <p:nvPr/>
            </p:nvCxnSpPr>
            <p:spPr bwMode="auto">
              <a:xfrm flipV="1">
                <a:off x="5722" y="5210"/>
                <a:ext cx="317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09" name="AutoShape 861"/>
              <p:cNvCxnSpPr>
                <a:cxnSpLocks noChangeShapeType="1"/>
              </p:cNvCxnSpPr>
              <p:nvPr/>
            </p:nvCxnSpPr>
            <p:spPr bwMode="auto">
              <a:xfrm flipV="1">
                <a:off x="5729" y="5511"/>
                <a:ext cx="317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10" name="AutoShape 862"/>
              <p:cNvCxnSpPr>
                <a:cxnSpLocks noChangeShapeType="1"/>
              </p:cNvCxnSpPr>
              <p:nvPr/>
            </p:nvCxnSpPr>
            <p:spPr bwMode="auto">
              <a:xfrm flipV="1">
                <a:off x="5717" y="5660"/>
                <a:ext cx="317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11" name="AutoShape 863"/>
              <p:cNvCxnSpPr>
                <a:cxnSpLocks noChangeShapeType="1"/>
              </p:cNvCxnSpPr>
              <p:nvPr/>
            </p:nvCxnSpPr>
            <p:spPr bwMode="auto">
              <a:xfrm flipV="1">
                <a:off x="5726" y="5813"/>
                <a:ext cx="317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12" name="AutoShape 864"/>
              <p:cNvCxnSpPr>
                <a:cxnSpLocks noChangeShapeType="1"/>
              </p:cNvCxnSpPr>
              <p:nvPr/>
            </p:nvCxnSpPr>
            <p:spPr bwMode="auto">
              <a:xfrm flipV="1">
                <a:off x="5730" y="5962"/>
                <a:ext cx="317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13" name="AutoShape 865"/>
              <p:cNvCxnSpPr>
                <a:cxnSpLocks noChangeShapeType="1"/>
              </p:cNvCxnSpPr>
              <p:nvPr/>
            </p:nvCxnSpPr>
            <p:spPr bwMode="auto">
              <a:xfrm flipV="1">
                <a:off x="5735" y="6111"/>
                <a:ext cx="317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14" name="AutoShape 866"/>
              <p:cNvCxnSpPr>
                <a:cxnSpLocks noChangeShapeType="1"/>
              </p:cNvCxnSpPr>
              <p:nvPr/>
            </p:nvCxnSpPr>
            <p:spPr bwMode="auto">
              <a:xfrm flipV="1">
                <a:off x="5741" y="6256"/>
                <a:ext cx="317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15" name="AutoShape 867"/>
              <p:cNvCxnSpPr>
                <a:cxnSpLocks noChangeShapeType="1"/>
              </p:cNvCxnSpPr>
              <p:nvPr/>
            </p:nvCxnSpPr>
            <p:spPr bwMode="auto">
              <a:xfrm flipV="1">
                <a:off x="5735" y="6409"/>
                <a:ext cx="317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16" name="AutoShape 868"/>
              <p:cNvCxnSpPr>
                <a:cxnSpLocks noChangeShapeType="1"/>
              </p:cNvCxnSpPr>
              <p:nvPr/>
            </p:nvCxnSpPr>
            <p:spPr bwMode="auto">
              <a:xfrm flipV="1">
                <a:off x="5735" y="6558"/>
                <a:ext cx="317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17" name="AutoShape 869"/>
              <p:cNvCxnSpPr>
                <a:cxnSpLocks noChangeShapeType="1"/>
              </p:cNvCxnSpPr>
              <p:nvPr/>
            </p:nvCxnSpPr>
            <p:spPr bwMode="auto">
              <a:xfrm flipV="1">
                <a:off x="5729" y="6703"/>
                <a:ext cx="317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18" name="AutoShape 870"/>
              <p:cNvCxnSpPr>
                <a:cxnSpLocks noChangeShapeType="1"/>
              </p:cNvCxnSpPr>
              <p:nvPr/>
            </p:nvCxnSpPr>
            <p:spPr bwMode="auto">
              <a:xfrm flipV="1">
                <a:off x="5735" y="6855"/>
                <a:ext cx="317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19" name="AutoShape 871"/>
              <p:cNvCxnSpPr>
                <a:cxnSpLocks noChangeShapeType="1"/>
              </p:cNvCxnSpPr>
              <p:nvPr/>
            </p:nvCxnSpPr>
            <p:spPr bwMode="auto">
              <a:xfrm flipV="1">
                <a:off x="5729" y="7001"/>
                <a:ext cx="317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0" name="AutoShape 872"/>
              <p:cNvCxnSpPr>
                <a:cxnSpLocks noChangeShapeType="1"/>
              </p:cNvCxnSpPr>
              <p:nvPr/>
            </p:nvCxnSpPr>
            <p:spPr bwMode="auto">
              <a:xfrm flipV="1">
                <a:off x="5730" y="7154"/>
                <a:ext cx="317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1" name="AutoShape 873"/>
              <p:cNvCxnSpPr>
                <a:cxnSpLocks noChangeShapeType="1"/>
              </p:cNvCxnSpPr>
              <p:nvPr/>
            </p:nvCxnSpPr>
            <p:spPr bwMode="auto">
              <a:xfrm flipV="1">
                <a:off x="5510" y="7078"/>
                <a:ext cx="771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2" name="AutoShape 874"/>
              <p:cNvCxnSpPr>
                <a:cxnSpLocks noChangeShapeType="1"/>
              </p:cNvCxnSpPr>
              <p:nvPr/>
            </p:nvCxnSpPr>
            <p:spPr bwMode="auto">
              <a:xfrm flipV="1">
                <a:off x="5510" y="6930"/>
                <a:ext cx="771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3" name="AutoShape 875"/>
              <p:cNvCxnSpPr>
                <a:cxnSpLocks noChangeShapeType="1"/>
              </p:cNvCxnSpPr>
              <p:nvPr/>
            </p:nvCxnSpPr>
            <p:spPr bwMode="auto">
              <a:xfrm flipV="1">
                <a:off x="5515" y="6781"/>
                <a:ext cx="771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4" name="AutoShape 876"/>
              <p:cNvCxnSpPr>
                <a:cxnSpLocks noChangeShapeType="1"/>
              </p:cNvCxnSpPr>
              <p:nvPr/>
            </p:nvCxnSpPr>
            <p:spPr bwMode="auto">
              <a:xfrm flipV="1">
                <a:off x="5510" y="6628"/>
                <a:ext cx="771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5" name="AutoShape 877"/>
              <p:cNvCxnSpPr>
                <a:cxnSpLocks noChangeShapeType="1"/>
              </p:cNvCxnSpPr>
              <p:nvPr/>
            </p:nvCxnSpPr>
            <p:spPr bwMode="auto">
              <a:xfrm flipV="1">
                <a:off x="5510" y="6479"/>
                <a:ext cx="771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6" name="AutoShape 878"/>
              <p:cNvCxnSpPr>
                <a:cxnSpLocks noChangeShapeType="1"/>
              </p:cNvCxnSpPr>
              <p:nvPr/>
            </p:nvCxnSpPr>
            <p:spPr bwMode="auto">
              <a:xfrm flipV="1">
                <a:off x="5517" y="6334"/>
                <a:ext cx="771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7" name="AutoShape 879"/>
              <p:cNvCxnSpPr>
                <a:cxnSpLocks noChangeShapeType="1"/>
              </p:cNvCxnSpPr>
              <p:nvPr/>
            </p:nvCxnSpPr>
            <p:spPr bwMode="auto">
              <a:xfrm flipV="1">
                <a:off x="5510" y="6181"/>
                <a:ext cx="771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8" name="AutoShape 880"/>
              <p:cNvCxnSpPr>
                <a:cxnSpLocks noChangeShapeType="1"/>
              </p:cNvCxnSpPr>
              <p:nvPr/>
            </p:nvCxnSpPr>
            <p:spPr bwMode="auto">
              <a:xfrm flipV="1">
                <a:off x="5501" y="6032"/>
                <a:ext cx="771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29" name="AutoShape 881"/>
              <p:cNvCxnSpPr>
                <a:cxnSpLocks noChangeShapeType="1"/>
              </p:cNvCxnSpPr>
              <p:nvPr/>
            </p:nvCxnSpPr>
            <p:spPr bwMode="auto">
              <a:xfrm flipV="1">
                <a:off x="5497" y="5883"/>
                <a:ext cx="771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30" name="AutoShape 882"/>
              <p:cNvCxnSpPr>
                <a:cxnSpLocks noChangeShapeType="1"/>
              </p:cNvCxnSpPr>
              <p:nvPr/>
            </p:nvCxnSpPr>
            <p:spPr bwMode="auto">
              <a:xfrm flipV="1">
                <a:off x="5523" y="5738"/>
                <a:ext cx="771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31" name="AutoShape 883"/>
              <p:cNvCxnSpPr>
                <a:cxnSpLocks noChangeShapeType="1"/>
              </p:cNvCxnSpPr>
              <p:nvPr/>
            </p:nvCxnSpPr>
            <p:spPr bwMode="auto">
              <a:xfrm flipV="1">
                <a:off x="5517" y="5589"/>
                <a:ext cx="771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32" name="AutoShape 884"/>
              <p:cNvCxnSpPr>
                <a:cxnSpLocks noChangeShapeType="1"/>
              </p:cNvCxnSpPr>
              <p:nvPr/>
            </p:nvCxnSpPr>
            <p:spPr bwMode="auto">
              <a:xfrm flipV="1">
                <a:off x="5515" y="5440"/>
                <a:ext cx="771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33" name="AutoShape 885"/>
              <p:cNvCxnSpPr>
                <a:cxnSpLocks noChangeShapeType="1"/>
              </p:cNvCxnSpPr>
              <p:nvPr/>
            </p:nvCxnSpPr>
            <p:spPr bwMode="auto">
              <a:xfrm flipV="1">
                <a:off x="5515" y="5280"/>
                <a:ext cx="771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934" name="AutoShape 886"/>
            <p:cNvCxnSpPr>
              <a:cxnSpLocks noChangeShapeType="1"/>
            </p:cNvCxnSpPr>
            <p:nvPr/>
          </p:nvCxnSpPr>
          <p:spPr bwMode="auto">
            <a:xfrm flipV="1">
              <a:off x="5463" y="4382"/>
              <a:ext cx="817" cy="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sp>
          <p:nvSpPr>
            <p:cNvPr id="2935" name="Rectangle 887" descr="Широкий диагональный 1"/>
            <p:cNvSpPr>
              <a:spLocks noChangeArrowheads="1"/>
            </p:cNvSpPr>
            <p:nvPr/>
          </p:nvSpPr>
          <p:spPr bwMode="auto">
            <a:xfrm>
              <a:off x="4090" y="3962"/>
              <a:ext cx="3614" cy="301"/>
            </a:xfrm>
            <a:prstGeom prst="rect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2936" name="AutoShape 888"/>
            <p:cNvCxnSpPr>
              <a:cxnSpLocks noChangeShapeType="1"/>
            </p:cNvCxnSpPr>
            <p:nvPr/>
          </p:nvCxnSpPr>
          <p:spPr bwMode="auto">
            <a:xfrm>
              <a:off x="4232" y="3778"/>
              <a:ext cx="1" cy="9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</p:cxnSp>
        <p:cxnSp>
          <p:nvCxnSpPr>
            <p:cNvPr id="2937" name="AutoShape 889"/>
            <p:cNvCxnSpPr>
              <a:cxnSpLocks noChangeShapeType="1"/>
            </p:cNvCxnSpPr>
            <p:nvPr/>
          </p:nvCxnSpPr>
          <p:spPr bwMode="auto">
            <a:xfrm>
              <a:off x="7547" y="3778"/>
              <a:ext cx="1" cy="9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</p:cxnSp>
        <p:sp>
          <p:nvSpPr>
            <p:cNvPr id="2940" name="Rectangle 892"/>
            <p:cNvSpPr>
              <a:spLocks noChangeArrowheads="1"/>
            </p:cNvSpPr>
            <p:nvPr/>
          </p:nvSpPr>
          <p:spPr bwMode="auto">
            <a:xfrm>
              <a:off x="5795" y="3465"/>
              <a:ext cx="180" cy="4229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41" name="Rectangle 893"/>
            <p:cNvSpPr>
              <a:spLocks noChangeArrowheads="1"/>
            </p:cNvSpPr>
            <p:nvPr/>
          </p:nvSpPr>
          <p:spPr bwMode="auto">
            <a:xfrm>
              <a:off x="5638" y="3778"/>
              <a:ext cx="510" cy="184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42" name="Rectangle 894"/>
            <p:cNvSpPr>
              <a:spLocks noChangeArrowheads="1"/>
            </p:cNvSpPr>
            <p:nvPr/>
          </p:nvSpPr>
          <p:spPr bwMode="auto">
            <a:xfrm>
              <a:off x="5722" y="4264"/>
              <a:ext cx="323" cy="172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2943" name="AutoShape 895"/>
            <p:cNvCxnSpPr>
              <a:cxnSpLocks noChangeShapeType="1"/>
            </p:cNvCxnSpPr>
            <p:nvPr/>
          </p:nvCxnSpPr>
          <p:spPr bwMode="auto">
            <a:xfrm>
              <a:off x="5887" y="3130"/>
              <a:ext cx="5" cy="93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</p:cxnSp>
        <p:grpSp>
          <p:nvGrpSpPr>
            <p:cNvPr id="16" name="Group 897"/>
            <p:cNvGrpSpPr>
              <a:grpSpLocks/>
            </p:cNvGrpSpPr>
            <p:nvPr/>
          </p:nvGrpSpPr>
          <p:grpSpPr bwMode="auto">
            <a:xfrm>
              <a:off x="6440" y="3851"/>
              <a:ext cx="612" cy="1947"/>
              <a:chOff x="5350" y="7104"/>
              <a:chExt cx="455" cy="1947"/>
            </a:xfrm>
          </p:grpSpPr>
          <p:grpSp>
            <p:nvGrpSpPr>
              <p:cNvPr id="17" name="Group 898"/>
              <p:cNvGrpSpPr>
                <a:grpSpLocks/>
              </p:cNvGrpSpPr>
              <p:nvPr/>
            </p:nvGrpSpPr>
            <p:grpSpPr bwMode="auto">
              <a:xfrm>
                <a:off x="5360" y="7530"/>
                <a:ext cx="445" cy="1363"/>
                <a:chOff x="5459" y="4949"/>
                <a:chExt cx="857" cy="2279"/>
              </a:xfrm>
            </p:grpSpPr>
            <p:grpSp>
              <p:nvGrpSpPr>
                <p:cNvPr id="18" name="Group 899"/>
                <p:cNvGrpSpPr>
                  <a:grpSpLocks/>
                </p:cNvGrpSpPr>
                <p:nvPr/>
              </p:nvGrpSpPr>
              <p:grpSpPr bwMode="auto">
                <a:xfrm>
                  <a:off x="5459" y="4950"/>
                  <a:ext cx="294" cy="2278"/>
                  <a:chOff x="5459" y="4950"/>
                  <a:chExt cx="294" cy="2278"/>
                </a:xfrm>
              </p:grpSpPr>
              <p:cxnSp>
                <p:nvCxnSpPr>
                  <p:cNvPr id="2948" name="AutoShape 90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7154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49" name="AutoShape 901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7079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50" name="AutoShape 90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7005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51" name="AutoShape 903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6930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52" name="AutoShape 90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6856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53" name="AutoShape 905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6781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54" name="AutoShape 90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7" y="6707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55" name="AutoShape 90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1" y="6632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56" name="AutoShape 90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7" y="6558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57" name="AutoShape 909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1" y="6483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58" name="AutoShape 91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7" y="6409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59" name="AutoShape 911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1" y="6334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60" name="AutoShape 91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7" y="6260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61" name="AutoShape 913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1" y="6185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62" name="AutoShape 91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3" y="6111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63" name="AutoShape 915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7" y="6036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64" name="AutoShape 91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5962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65" name="AutoShape 91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5887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66" name="AutoShape 91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1" y="5813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67" name="AutoShape 919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65" y="5738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68" name="AutoShape 92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1" y="5664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69" name="AutoShape 921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65" y="5589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70" name="AutoShape 92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5515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71" name="AutoShape 923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5440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72" name="AutoShape 92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9" y="5359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73" name="AutoShape 925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3" y="5284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74" name="AutoShape 92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65" y="5210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75" name="AutoShape 92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59" y="5135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76" name="AutoShape 92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59" y="4950"/>
                    <a:ext cx="0" cy="18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</p:grpSp>
            <p:grpSp>
              <p:nvGrpSpPr>
                <p:cNvPr id="19" name="Group 929"/>
                <p:cNvGrpSpPr>
                  <a:grpSpLocks/>
                </p:cNvGrpSpPr>
                <p:nvPr/>
              </p:nvGrpSpPr>
              <p:grpSpPr bwMode="auto">
                <a:xfrm flipH="1">
                  <a:off x="6022" y="4949"/>
                  <a:ext cx="294" cy="2278"/>
                  <a:chOff x="5459" y="4950"/>
                  <a:chExt cx="294" cy="2278"/>
                </a:xfrm>
              </p:grpSpPr>
              <p:cxnSp>
                <p:nvCxnSpPr>
                  <p:cNvPr id="2978" name="AutoShape 93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7154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79" name="AutoShape 931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7079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80" name="AutoShape 93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7005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81" name="AutoShape 933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6930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82" name="AutoShape 93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6856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83" name="AutoShape 935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6781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84" name="AutoShape 93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7" y="6707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85" name="AutoShape 93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1" y="6632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86" name="AutoShape 93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7" y="6558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87" name="AutoShape 939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1" y="6483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88" name="AutoShape 94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7" y="6409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89" name="AutoShape 941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1" y="6334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90" name="AutoShape 94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7" y="6260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91" name="AutoShape 943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1" y="6185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92" name="AutoShape 94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3" y="6111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93" name="AutoShape 945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7" y="6036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94" name="AutoShape 94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5962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95" name="AutoShape 94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5887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96" name="AutoShape 94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1" y="5813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97" name="AutoShape 949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65" y="5738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98" name="AutoShape 95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1" y="5664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999" name="AutoShape 951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65" y="5589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3000" name="AutoShape 95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5515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3001" name="AutoShape 953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5440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3002" name="AutoShape 95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9" y="5359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3003" name="AutoShape 955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3" y="5284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3004" name="AutoShape 95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65" y="5210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3005" name="AutoShape 95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59" y="5135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3006" name="AutoShape 95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59" y="4950"/>
                    <a:ext cx="0" cy="18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</p:grpSp>
            <p:cxnSp>
              <p:nvCxnSpPr>
                <p:cNvPr id="3007" name="AutoShape 959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23" y="5355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08" name="AutoShape 96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22" y="5210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09" name="AutoShape 961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29" y="5511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10" name="AutoShape 96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17" y="5660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11" name="AutoShape 96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26" y="5813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12" name="AutoShape 96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30" y="5962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13" name="AutoShape 965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35" y="6111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14" name="AutoShape 966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41" y="6256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15" name="AutoShape 96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35" y="6409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16" name="AutoShape 96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35" y="6558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17" name="AutoShape 969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29" y="6703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18" name="AutoShape 97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35" y="6855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19" name="AutoShape 971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29" y="7001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20" name="AutoShape 97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30" y="7154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21" name="AutoShape 97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0" y="7078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22" name="AutoShape 97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0" y="6930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23" name="AutoShape 975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5" y="6781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24" name="AutoShape 976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0" y="6628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25" name="AutoShape 97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0" y="6479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26" name="AutoShape 97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7" y="6334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27" name="AutoShape 979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0" y="6181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28" name="AutoShape 98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01" y="6032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29" name="AutoShape 981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7" y="5883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30" name="AutoShape 98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23" y="5738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31" name="AutoShape 98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7" y="5589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32" name="AutoShape 98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5" y="5440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33" name="AutoShape 985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5" y="5280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3034" name="AutoShape 986"/>
              <p:cNvCxnSpPr>
                <a:cxnSpLocks noChangeShapeType="1"/>
              </p:cNvCxnSpPr>
              <p:nvPr/>
            </p:nvCxnSpPr>
            <p:spPr bwMode="auto">
              <a:xfrm flipV="1">
                <a:off x="5350" y="7641"/>
                <a:ext cx="445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035" name="AutoShape 987"/>
              <p:cNvCxnSpPr>
                <a:cxnSpLocks noChangeShapeType="1"/>
              </p:cNvCxnSpPr>
              <p:nvPr/>
            </p:nvCxnSpPr>
            <p:spPr bwMode="auto">
              <a:xfrm flipV="1">
                <a:off x="5357" y="8898"/>
                <a:ext cx="445" cy="1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036" name="AutoShape 988"/>
              <p:cNvCxnSpPr>
                <a:cxnSpLocks noChangeShapeType="1"/>
              </p:cNvCxnSpPr>
              <p:nvPr/>
            </p:nvCxnSpPr>
            <p:spPr bwMode="auto">
              <a:xfrm>
                <a:off x="5585" y="7104"/>
                <a:ext cx="0" cy="194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ffectLst/>
            </p:spPr>
          </p:cxnSp>
        </p:grpSp>
        <p:sp>
          <p:nvSpPr>
            <p:cNvPr id="3037" name="Freeform 989"/>
            <p:cNvSpPr>
              <a:spLocks/>
            </p:cNvSpPr>
            <p:nvPr/>
          </p:nvSpPr>
          <p:spPr bwMode="auto">
            <a:xfrm>
              <a:off x="6126" y="4082"/>
              <a:ext cx="637" cy="181"/>
            </a:xfrm>
            <a:custGeom>
              <a:avLst/>
              <a:gdLst/>
              <a:ahLst/>
              <a:cxnLst>
                <a:cxn ang="0">
                  <a:pos x="637" y="180"/>
                </a:cxn>
                <a:cxn ang="0">
                  <a:pos x="637" y="0"/>
                </a:cxn>
                <a:cxn ang="0">
                  <a:pos x="0" y="0"/>
                </a:cxn>
                <a:cxn ang="0">
                  <a:pos x="0" y="180"/>
                </a:cxn>
                <a:cxn ang="0">
                  <a:pos x="96" y="180"/>
                </a:cxn>
                <a:cxn ang="0">
                  <a:pos x="96" y="82"/>
                </a:cxn>
                <a:cxn ang="0">
                  <a:pos x="537" y="82"/>
                </a:cxn>
                <a:cxn ang="0">
                  <a:pos x="537" y="181"/>
                </a:cxn>
                <a:cxn ang="0">
                  <a:pos x="637" y="180"/>
                </a:cxn>
              </a:cxnLst>
              <a:rect l="0" t="0" r="r" b="b"/>
              <a:pathLst>
                <a:path w="637" h="181">
                  <a:moveTo>
                    <a:pt x="637" y="180"/>
                  </a:moveTo>
                  <a:lnTo>
                    <a:pt x="637" y="0"/>
                  </a:lnTo>
                  <a:lnTo>
                    <a:pt x="0" y="0"/>
                  </a:lnTo>
                  <a:lnTo>
                    <a:pt x="0" y="180"/>
                  </a:lnTo>
                  <a:lnTo>
                    <a:pt x="96" y="180"/>
                  </a:lnTo>
                  <a:lnTo>
                    <a:pt x="96" y="82"/>
                  </a:lnTo>
                  <a:lnTo>
                    <a:pt x="537" y="82"/>
                  </a:lnTo>
                  <a:lnTo>
                    <a:pt x="537" y="181"/>
                  </a:lnTo>
                  <a:lnTo>
                    <a:pt x="637" y="18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038" name="AutoShape 990"/>
            <p:cNvCxnSpPr>
              <a:cxnSpLocks noChangeShapeType="1"/>
            </p:cNvCxnSpPr>
            <p:nvPr/>
          </p:nvCxnSpPr>
          <p:spPr bwMode="auto">
            <a:xfrm>
              <a:off x="6126" y="4082"/>
              <a:ext cx="105" cy="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3039" name="AutoShape 991"/>
            <p:cNvCxnSpPr>
              <a:cxnSpLocks noChangeShapeType="1"/>
            </p:cNvCxnSpPr>
            <p:nvPr/>
          </p:nvCxnSpPr>
          <p:spPr bwMode="auto">
            <a:xfrm flipH="1">
              <a:off x="6663" y="4082"/>
              <a:ext cx="100" cy="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</p:grp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3265989" y="1622596"/>
            <a:ext cx="2436918" cy="4436627"/>
            <a:chOff x="2791" y="2113"/>
            <a:chExt cx="6230" cy="10483"/>
          </a:xfrm>
        </p:grpSpPr>
        <p:grpSp>
          <p:nvGrpSpPr>
            <p:cNvPr id="21" name="Group 3"/>
            <p:cNvGrpSpPr>
              <a:grpSpLocks/>
            </p:cNvGrpSpPr>
            <p:nvPr/>
          </p:nvGrpSpPr>
          <p:grpSpPr bwMode="auto">
            <a:xfrm>
              <a:off x="5442" y="4313"/>
              <a:ext cx="866" cy="1056"/>
              <a:chOff x="10361" y="7470"/>
              <a:chExt cx="866" cy="1056"/>
            </a:xfrm>
          </p:grpSpPr>
          <p:cxnSp>
            <p:nvCxnSpPr>
              <p:cNvPr id="1028" name="AutoShape 4"/>
              <p:cNvCxnSpPr>
                <a:cxnSpLocks noChangeShapeType="1"/>
              </p:cNvCxnSpPr>
              <p:nvPr/>
            </p:nvCxnSpPr>
            <p:spPr bwMode="auto">
              <a:xfrm flipV="1">
                <a:off x="10369" y="7470"/>
                <a:ext cx="0" cy="15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</p:cxnSp>
          <p:grpSp>
            <p:nvGrpSpPr>
              <p:cNvPr id="22" name="Group 5"/>
              <p:cNvGrpSpPr>
                <a:grpSpLocks/>
              </p:cNvGrpSpPr>
              <p:nvPr/>
            </p:nvGrpSpPr>
            <p:grpSpPr bwMode="auto">
              <a:xfrm>
                <a:off x="10361" y="7621"/>
                <a:ext cx="865" cy="905"/>
                <a:chOff x="10361" y="7621"/>
                <a:chExt cx="865" cy="2750"/>
              </a:xfrm>
            </p:grpSpPr>
            <p:grpSp>
              <p:nvGrpSpPr>
                <p:cNvPr id="23" name="Group 6"/>
                <p:cNvGrpSpPr>
                  <a:grpSpLocks/>
                </p:cNvGrpSpPr>
                <p:nvPr/>
              </p:nvGrpSpPr>
              <p:grpSpPr bwMode="auto">
                <a:xfrm>
                  <a:off x="10361" y="7621"/>
                  <a:ext cx="857" cy="2656"/>
                  <a:chOff x="10361" y="7621"/>
                  <a:chExt cx="857" cy="2656"/>
                </a:xfrm>
              </p:grpSpPr>
              <p:cxnSp>
                <p:nvCxnSpPr>
                  <p:cNvPr id="1031" name="AutoShape 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361" y="7621"/>
                    <a:ext cx="857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032" name="AutoShape 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33" y="7914"/>
                    <a:ext cx="317" cy="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33" name="AutoShape 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32" y="7724"/>
                    <a:ext cx="317" cy="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34" name="AutoShape 1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39" y="8119"/>
                    <a:ext cx="317" cy="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35" name="AutoShape 1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27" y="8315"/>
                    <a:ext cx="317" cy="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36" name="AutoShape 1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36" y="8515"/>
                    <a:ext cx="317" cy="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37" name="AutoShape 1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40" y="8711"/>
                    <a:ext cx="317" cy="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38" name="AutoShape 1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45" y="8906"/>
                    <a:ext cx="317" cy="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39" name="AutoShape 1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51" y="9096"/>
                    <a:ext cx="317" cy="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40" name="AutoShape 1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45" y="9297"/>
                    <a:ext cx="317" cy="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41" name="AutoShape 1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45" y="9492"/>
                    <a:ext cx="317" cy="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42" name="AutoShape 1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39" y="9682"/>
                    <a:ext cx="317" cy="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43" name="AutoShape 1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45" y="9882"/>
                    <a:ext cx="317" cy="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44" name="AutoShape 2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39" y="10073"/>
                    <a:ext cx="317" cy="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45" name="AutoShape 2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40" y="10274"/>
                    <a:ext cx="317" cy="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46" name="AutoShape 2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20" y="10174"/>
                    <a:ext cx="771" cy="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47" name="AutoShape 2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20" y="9980"/>
                    <a:ext cx="771" cy="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48" name="AutoShape 2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25" y="9785"/>
                    <a:ext cx="771" cy="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49" name="AutoShape 2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20" y="9584"/>
                    <a:ext cx="771" cy="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50" name="AutoShape 2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20" y="9389"/>
                    <a:ext cx="771" cy="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51" name="AutoShape 2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27" y="9198"/>
                    <a:ext cx="771" cy="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52" name="AutoShape 2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20" y="8998"/>
                    <a:ext cx="771" cy="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53" name="AutoShape 2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11" y="8802"/>
                    <a:ext cx="771" cy="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54" name="AutoShape 3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07" y="8607"/>
                    <a:ext cx="771" cy="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55" name="AutoShape 3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33" y="8417"/>
                    <a:ext cx="771" cy="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56" name="AutoShape 3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27" y="8221"/>
                    <a:ext cx="771" cy="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57" name="AutoShape 3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25" y="8026"/>
                    <a:ext cx="771" cy="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58" name="AutoShape 3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25" y="7816"/>
                    <a:ext cx="771" cy="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1059" name="AutoShape 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87" y="10274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60" name="AutoShape 3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81" y="10176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61" name="AutoShape 37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87" y="10078"/>
                  <a:ext cx="264" cy="9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62" name="AutoShape 3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81" y="9980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63" name="AutoShape 39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87" y="9883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64" name="AutoShape 4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81" y="9785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65" name="AutoShape 4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97" y="9688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66" name="AutoShape 4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91" y="9589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67" name="AutoShape 43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97" y="9492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68" name="AutoShape 4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91" y="9394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69" name="AutoShape 4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97" y="9297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70" name="AutoShape 4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91" y="9198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71" name="AutoShape 47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97" y="9101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72" name="AutoShape 4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91" y="9003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73" name="AutoShape 49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93" y="8906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74" name="AutoShape 5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87" y="8807"/>
                  <a:ext cx="264" cy="9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75" name="AutoShape 5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87" y="8710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76" name="AutoShape 5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81" y="8612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77" name="AutoShape 53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81" y="8515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78" name="AutoShape 5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75" y="8417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79" name="AutoShape 5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81" y="8320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80" name="AutoShape 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75" y="8221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81" name="AutoShape 57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87" y="8124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82" name="AutoShape 5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81" y="8026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83" name="AutoShape 59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99" y="7919"/>
                  <a:ext cx="264" cy="9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84" name="AutoShape 6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93" y="7821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85" name="AutoShape 6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75" y="7724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86" name="AutoShape 6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69" y="7626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87" name="AutoShape 6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44" y="10273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88" name="AutoShape 64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50" y="10175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89" name="AutoShape 6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44" y="10077"/>
                  <a:ext cx="264" cy="9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90" name="AutoShape 66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50" y="9979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91" name="AutoShape 6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44" y="9882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92" name="AutoShape 6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50" y="9784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93" name="AutoShape 6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34" y="9687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94" name="AutoShape 70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40" y="9588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95" name="AutoShape 7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34" y="9491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96" name="AutoShape 7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40" y="9393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97" name="AutoShape 7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34" y="9296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98" name="AutoShape 74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40" y="9197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99" name="AutoShape 7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34" y="9100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00" name="AutoShape 76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40" y="9002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01" name="AutoShape 7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38" y="8905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02" name="AutoShape 7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44" y="8806"/>
                  <a:ext cx="264" cy="9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03" name="AutoShape 7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44" y="8709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04" name="AutoShape 80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50" y="8611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05" name="AutoShape 8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50" y="8514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06" name="AutoShape 8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56" y="8416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07" name="AutoShape 8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50" y="8319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08" name="AutoShape 84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56" y="8220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09" name="AutoShape 8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44" y="8123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10" name="AutoShape 86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50" y="8025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11" name="AutoShape 8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32" y="7918"/>
                  <a:ext cx="264" cy="9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12" name="AutoShape 8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38" y="7820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13" name="AutoShape 8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56" y="7723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14" name="AutoShape 90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62" y="7625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</p:grpSp>
          <p:cxnSp>
            <p:nvCxnSpPr>
              <p:cNvPr id="1115" name="AutoShape 91"/>
              <p:cNvCxnSpPr>
                <a:cxnSpLocks noChangeShapeType="1"/>
              </p:cNvCxnSpPr>
              <p:nvPr/>
            </p:nvCxnSpPr>
            <p:spPr bwMode="auto">
              <a:xfrm flipV="1">
                <a:off x="11227" y="7470"/>
                <a:ext cx="0" cy="15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</p:cxnSp>
        </p:grpSp>
        <p:sp>
          <p:nvSpPr>
            <p:cNvPr id="1116" name="Freeform 92" descr="Широкий диагональный 2"/>
            <p:cNvSpPr>
              <a:spLocks/>
            </p:cNvSpPr>
            <p:nvPr/>
          </p:nvSpPr>
          <p:spPr bwMode="auto">
            <a:xfrm flipH="1">
              <a:off x="6002" y="4341"/>
              <a:ext cx="2746" cy="5556"/>
            </a:xfrm>
            <a:custGeom>
              <a:avLst/>
              <a:gdLst/>
              <a:ahLst/>
              <a:cxnLst>
                <a:cxn ang="0">
                  <a:pos x="1353" y="4747"/>
                </a:cxn>
                <a:cxn ang="0">
                  <a:pos x="1353" y="259"/>
                </a:cxn>
                <a:cxn ang="0">
                  <a:pos x="1050" y="259"/>
                </a:cxn>
                <a:cxn ang="0">
                  <a:pos x="1050" y="0"/>
                </a:cxn>
                <a:cxn ang="0">
                  <a:pos x="1625" y="0"/>
                </a:cxn>
                <a:cxn ang="0">
                  <a:pos x="1625" y="4327"/>
                </a:cxn>
                <a:cxn ang="0">
                  <a:pos x="2746" y="4627"/>
                </a:cxn>
                <a:cxn ang="0">
                  <a:pos x="2746" y="4994"/>
                </a:cxn>
                <a:cxn ang="0">
                  <a:pos x="0" y="4994"/>
                </a:cxn>
                <a:cxn ang="0">
                  <a:pos x="0" y="4488"/>
                </a:cxn>
                <a:cxn ang="0">
                  <a:pos x="295" y="4488"/>
                </a:cxn>
                <a:cxn ang="0">
                  <a:pos x="295" y="4747"/>
                </a:cxn>
                <a:cxn ang="0">
                  <a:pos x="1353" y="4747"/>
                </a:cxn>
              </a:cxnLst>
              <a:rect l="0" t="0" r="r" b="b"/>
              <a:pathLst>
                <a:path w="2746" h="4994">
                  <a:moveTo>
                    <a:pt x="1353" y="4747"/>
                  </a:moveTo>
                  <a:lnTo>
                    <a:pt x="1353" y="259"/>
                  </a:lnTo>
                  <a:lnTo>
                    <a:pt x="1050" y="259"/>
                  </a:lnTo>
                  <a:lnTo>
                    <a:pt x="1050" y="0"/>
                  </a:lnTo>
                  <a:lnTo>
                    <a:pt x="1625" y="0"/>
                  </a:lnTo>
                  <a:lnTo>
                    <a:pt x="1625" y="4327"/>
                  </a:lnTo>
                  <a:lnTo>
                    <a:pt x="2746" y="4627"/>
                  </a:lnTo>
                  <a:lnTo>
                    <a:pt x="2746" y="4994"/>
                  </a:lnTo>
                  <a:lnTo>
                    <a:pt x="0" y="4994"/>
                  </a:lnTo>
                  <a:lnTo>
                    <a:pt x="0" y="4488"/>
                  </a:lnTo>
                  <a:lnTo>
                    <a:pt x="295" y="4488"/>
                  </a:lnTo>
                  <a:lnTo>
                    <a:pt x="295" y="4747"/>
                  </a:lnTo>
                  <a:lnTo>
                    <a:pt x="1353" y="4747"/>
                  </a:lnTo>
                  <a:close/>
                </a:path>
              </a:pathLst>
            </a:custGeom>
            <a:pattFill prst="wdUpDiag">
              <a:fgClr>
                <a:srgbClr val="000000"/>
              </a:fgClr>
              <a:bgClr>
                <a:srgbClr val="FFFFFF"/>
              </a:bgClr>
            </a:patt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7" name="Freeform 93" descr="Широкий диагональный 2"/>
            <p:cNvSpPr>
              <a:spLocks/>
            </p:cNvSpPr>
            <p:nvPr/>
          </p:nvSpPr>
          <p:spPr bwMode="auto">
            <a:xfrm>
              <a:off x="3009" y="4350"/>
              <a:ext cx="2746" cy="5548"/>
            </a:xfrm>
            <a:custGeom>
              <a:avLst/>
              <a:gdLst/>
              <a:ahLst/>
              <a:cxnLst>
                <a:cxn ang="0">
                  <a:pos x="1353" y="4747"/>
                </a:cxn>
                <a:cxn ang="0">
                  <a:pos x="1353" y="259"/>
                </a:cxn>
                <a:cxn ang="0">
                  <a:pos x="1050" y="259"/>
                </a:cxn>
                <a:cxn ang="0">
                  <a:pos x="1050" y="0"/>
                </a:cxn>
                <a:cxn ang="0">
                  <a:pos x="1625" y="0"/>
                </a:cxn>
                <a:cxn ang="0">
                  <a:pos x="1625" y="4327"/>
                </a:cxn>
                <a:cxn ang="0">
                  <a:pos x="2746" y="4627"/>
                </a:cxn>
                <a:cxn ang="0">
                  <a:pos x="2746" y="4994"/>
                </a:cxn>
                <a:cxn ang="0">
                  <a:pos x="0" y="4994"/>
                </a:cxn>
                <a:cxn ang="0">
                  <a:pos x="0" y="4488"/>
                </a:cxn>
                <a:cxn ang="0">
                  <a:pos x="295" y="4488"/>
                </a:cxn>
                <a:cxn ang="0">
                  <a:pos x="295" y="4747"/>
                </a:cxn>
                <a:cxn ang="0">
                  <a:pos x="1353" y="4747"/>
                </a:cxn>
              </a:cxnLst>
              <a:rect l="0" t="0" r="r" b="b"/>
              <a:pathLst>
                <a:path w="2746" h="4994">
                  <a:moveTo>
                    <a:pt x="1353" y="4747"/>
                  </a:moveTo>
                  <a:lnTo>
                    <a:pt x="1353" y="259"/>
                  </a:lnTo>
                  <a:lnTo>
                    <a:pt x="1050" y="259"/>
                  </a:lnTo>
                  <a:lnTo>
                    <a:pt x="1050" y="0"/>
                  </a:lnTo>
                  <a:lnTo>
                    <a:pt x="1625" y="0"/>
                  </a:lnTo>
                  <a:lnTo>
                    <a:pt x="1625" y="4327"/>
                  </a:lnTo>
                  <a:lnTo>
                    <a:pt x="2746" y="4627"/>
                  </a:lnTo>
                  <a:lnTo>
                    <a:pt x="2746" y="4994"/>
                  </a:lnTo>
                  <a:lnTo>
                    <a:pt x="0" y="4994"/>
                  </a:lnTo>
                  <a:lnTo>
                    <a:pt x="0" y="4488"/>
                  </a:lnTo>
                  <a:lnTo>
                    <a:pt x="295" y="4488"/>
                  </a:lnTo>
                  <a:lnTo>
                    <a:pt x="295" y="4747"/>
                  </a:lnTo>
                  <a:lnTo>
                    <a:pt x="1353" y="4747"/>
                  </a:lnTo>
                  <a:close/>
                </a:path>
              </a:pathLst>
            </a:custGeom>
            <a:pattFill prst="wdUpDiag">
              <a:fgClr>
                <a:srgbClr val="000000"/>
              </a:fgClr>
              <a:bgClr>
                <a:srgbClr val="FFFFFF"/>
              </a:bgClr>
            </a:patt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8" name="Freeform 94" descr="Широкий диагональный 2"/>
            <p:cNvSpPr>
              <a:spLocks/>
            </p:cNvSpPr>
            <p:nvPr/>
          </p:nvSpPr>
          <p:spPr bwMode="auto">
            <a:xfrm>
              <a:off x="3009" y="11197"/>
              <a:ext cx="5737" cy="107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05"/>
                </a:cxn>
                <a:cxn ang="0">
                  <a:pos x="308" y="505"/>
                </a:cxn>
                <a:cxn ang="0">
                  <a:pos x="308" y="267"/>
                </a:cxn>
                <a:cxn ang="0">
                  <a:pos x="1797" y="267"/>
                </a:cxn>
                <a:cxn ang="0">
                  <a:pos x="2261" y="1071"/>
                </a:cxn>
                <a:cxn ang="0">
                  <a:pos x="3483" y="1071"/>
                </a:cxn>
                <a:cxn ang="0">
                  <a:pos x="3947" y="267"/>
                </a:cxn>
                <a:cxn ang="0">
                  <a:pos x="5432" y="267"/>
                </a:cxn>
                <a:cxn ang="0">
                  <a:pos x="5432" y="505"/>
                </a:cxn>
                <a:cxn ang="0">
                  <a:pos x="5737" y="505"/>
                </a:cxn>
                <a:cxn ang="0">
                  <a:pos x="5737" y="0"/>
                </a:cxn>
                <a:cxn ang="0">
                  <a:pos x="0" y="5"/>
                </a:cxn>
              </a:cxnLst>
              <a:rect l="0" t="0" r="r" b="b"/>
              <a:pathLst>
                <a:path w="5737" h="1071">
                  <a:moveTo>
                    <a:pt x="0" y="5"/>
                  </a:moveTo>
                  <a:lnTo>
                    <a:pt x="0" y="505"/>
                  </a:lnTo>
                  <a:lnTo>
                    <a:pt x="308" y="505"/>
                  </a:lnTo>
                  <a:lnTo>
                    <a:pt x="308" y="267"/>
                  </a:lnTo>
                  <a:lnTo>
                    <a:pt x="1797" y="267"/>
                  </a:lnTo>
                  <a:lnTo>
                    <a:pt x="2261" y="1071"/>
                  </a:lnTo>
                  <a:lnTo>
                    <a:pt x="3483" y="1071"/>
                  </a:lnTo>
                  <a:lnTo>
                    <a:pt x="3947" y="267"/>
                  </a:lnTo>
                  <a:lnTo>
                    <a:pt x="5432" y="267"/>
                  </a:lnTo>
                  <a:lnTo>
                    <a:pt x="5432" y="505"/>
                  </a:lnTo>
                  <a:lnTo>
                    <a:pt x="5737" y="505"/>
                  </a:lnTo>
                  <a:lnTo>
                    <a:pt x="5737" y="0"/>
                  </a:lnTo>
                  <a:lnTo>
                    <a:pt x="0" y="5"/>
                  </a:lnTo>
                  <a:close/>
                </a:path>
              </a:pathLst>
            </a:custGeom>
            <a:pattFill prst="wdUpDiag">
              <a:fgClr>
                <a:srgbClr val="000000"/>
              </a:fgClr>
              <a:bgClr>
                <a:srgbClr val="FFFFFF"/>
              </a:bgClr>
            </a:patt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119" name="AutoShape 95"/>
            <p:cNvCxnSpPr>
              <a:cxnSpLocks noChangeShapeType="1"/>
            </p:cNvCxnSpPr>
            <p:nvPr/>
          </p:nvCxnSpPr>
          <p:spPr bwMode="auto">
            <a:xfrm>
              <a:off x="3008" y="9392"/>
              <a:ext cx="1" cy="226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120" name="AutoShape 96"/>
            <p:cNvCxnSpPr>
              <a:cxnSpLocks noChangeShapeType="1"/>
            </p:cNvCxnSpPr>
            <p:nvPr/>
          </p:nvCxnSpPr>
          <p:spPr bwMode="auto">
            <a:xfrm>
              <a:off x="4415" y="4341"/>
              <a:ext cx="293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sp>
          <p:nvSpPr>
            <p:cNvPr id="1121" name="Rectangle 97" descr="Широкий диагональный 1"/>
            <p:cNvSpPr>
              <a:spLocks noChangeArrowheads="1"/>
            </p:cNvSpPr>
            <p:nvPr/>
          </p:nvSpPr>
          <p:spPr bwMode="auto">
            <a:xfrm>
              <a:off x="4077" y="4041"/>
              <a:ext cx="3614" cy="301"/>
            </a:xfrm>
            <a:prstGeom prst="rect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122" name="AutoShape 98"/>
            <p:cNvCxnSpPr>
              <a:cxnSpLocks noChangeShapeType="1"/>
            </p:cNvCxnSpPr>
            <p:nvPr/>
          </p:nvCxnSpPr>
          <p:spPr bwMode="auto">
            <a:xfrm>
              <a:off x="4219" y="3857"/>
              <a:ext cx="1" cy="9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</p:cxnSp>
        <p:cxnSp>
          <p:nvCxnSpPr>
            <p:cNvPr id="1123" name="AutoShape 99"/>
            <p:cNvCxnSpPr>
              <a:cxnSpLocks noChangeShapeType="1"/>
            </p:cNvCxnSpPr>
            <p:nvPr/>
          </p:nvCxnSpPr>
          <p:spPr bwMode="auto">
            <a:xfrm>
              <a:off x="7534" y="3857"/>
              <a:ext cx="1" cy="9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</p:cxnSp>
        <p:cxnSp>
          <p:nvCxnSpPr>
            <p:cNvPr id="1124" name="AutoShape 100"/>
            <p:cNvCxnSpPr>
              <a:cxnSpLocks noChangeShapeType="1"/>
            </p:cNvCxnSpPr>
            <p:nvPr/>
          </p:nvCxnSpPr>
          <p:spPr bwMode="auto">
            <a:xfrm>
              <a:off x="8746" y="9389"/>
              <a:ext cx="1" cy="226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</p:cxnSp>
        <p:sp>
          <p:nvSpPr>
            <p:cNvPr id="1125" name="Rectangle 101" descr="Широкий диагональный 1"/>
            <p:cNvSpPr>
              <a:spLocks noChangeArrowheads="1"/>
            </p:cNvSpPr>
            <p:nvPr/>
          </p:nvSpPr>
          <p:spPr bwMode="auto">
            <a:xfrm>
              <a:off x="5468" y="9897"/>
              <a:ext cx="805" cy="2129"/>
            </a:xfrm>
            <a:prstGeom prst="rect">
              <a:avLst/>
            </a:prstGeom>
            <a:pattFill prst="wdDnDiag">
              <a:fgClr>
                <a:srgbClr val="FFFFFF"/>
              </a:fgClr>
              <a:bgClr>
                <a:srgbClr val="FFFFFF"/>
              </a:bgClr>
            </a:patt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" name="Rectangle 102" descr="Темный диагональный 1"/>
            <p:cNvSpPr>
              <a:spLocks noChangeArrowheads="1"/>
            </p:cNvSpPr>
            <p:nvPr/>
          </p:nvSpPr>
          <p:spPr bwMode="auto">
            <a:xfrm>
              <a:off x="5463" y="5382"/>
              <a:ext cx="805" cy="4535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" name="Rectangle 103" descr="Широкий диагональный 1"/>
            <p:cNvSpPr>
              <a:spLocks noChangeArrowheads="1"/>
            </p:cNvSpPr>
            <p:nvPr/>
          </p:nvSpPr>
          <p:spPr bwMode="auto">
            <a:xfrm>
              <a:off x="5689" y="5620"/>
              <a:ext cx="376" cy="4031"/>
            </a:xfrm>
            <a:prstGeom prst="rect">
              <a:avLst/>
            </a:prstGeom>
            <a:pattFill prst="wdDnDiag">
              <a:fgClr>
                <a:srgbClr val="FFFFFF"/>
              </a:fgClr>
              <a:bgClr>
                <a:srgbClr val="FFFFFF"/>
              </a:bgClr>
            </a:patt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8" name="Rectangle 104" descr="Светлый диагональный 2"/>
            <p:cNvSpPr>
              <a:spLocks noChangeArrowheads="1"/>
            </p:cNvSpPr>
            <p:nvPr/>
          </p:nvSpPr>
          <p:spPr bwMode="auto">
            <a:xfrm>
              <a:off x="6065" y="5382"/>
              <a:ext cx="203" cy="4536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129" name="AutoShape 105"/>
            <p:cNvCxnSpPr>
              <a:cxnSpLocks noChangeShapeType="1"/>
            </p:cNvCxnSpPr>
            <p:nvPr/>
          </p:nvCxnSpPr>
          <p:spPr bwMode="auto">
            <a:xfrm>
              <a:off x="5890" y="9787"/>
              <a:ext cx="4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</p:cxnSp>
        <p:cxnSp>
          <p:nvCxnSpPr>
            <p:cNvPr id="1130" name="AutoShape 106"/>
            <p:cNvCxnSpPr>
              <a:cxnSpLocks noChangeShapeType="1"/>
            </p:cNvCxnSpPr>
            <p:nvPr/>
          </p:nvCxnSpPr>
          <p:spPr bwMode="auto">
            <a:xfrm>
              <a:off x="2791" y="10560"/>
              <a:ext cx="623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</p:cxnSp>
        <p:sp>
          <p:nvSpPr>
            <p:cNvPr id="1132" name="Rectangle 108"/>
            <p:cNvSpPr>
              <a:spLocks noChangeArrowheads="1"/>
            </p:cNvSpPr>
            <p:nvPr/>
          </p:nvSpPr>
          <p:spPr bwMode="auto">
            <a:xfrm>
              <a:off x="3264" y="2113"/>
              <a:ext cx="1369" cy="728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0" name="Rectangle 116"/>
            <p:cNvSpPr>
              <a:spLocks noChangeArrowheads="1"/>
            </p:cNvSpPr>
            <p:nvPr/>
          </p:nvSpPr>
          <p:spPr bwMode="auto">
            <a:xfrm>
              <a:off x="5782" y="3514"/>
              <a:ext cx="180" cy="4260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4" name="Group 117"/>
            <p:cNvGrpSpPr>
              <a:grpSpLocks/>
            </p:cNvGrpSpPr>
            <p:nvPr/>
          </p:nvGrpSpPr>
          <p:grpSpPr bwMode="auto">
            <a:xfrm>
              <a:off x="5689" y="8950"/>
              <a:ext cx="376" cy="701"/>
              <a:chOff x="2556" y="6028"/>
              <a:chExt cx="579" cy="870"/>
            </a:xfrm>
          </p:grpSpPr>
          <p:grpSp>
            <p:nvGrpSpPr>
              <p:cNvPr id="25" name="Group 118"/>
              <p:cNvGrpSpPr>
                <a:grpSpLocks/>
              </p:cNvGrpSpPr>
              <p:nvPr/>
            </p:nvGrpSpPr>
            <p:grpSpPr bwMode="auto">
              <a:xfrm>
                <a:off x="2556" y="6028"/>
                <a:ext cx="579" cy="870"/>
                <a:chOff x="5579" y="6898"/>
                <a:chExt cx="579" cy="725"/>
              </a:xfrm>
            </p:grpSpPr>
            <p:sp>
              <p:nvSpPr>
                <p:cNvPr id="1143" name="Rectangle 119" descr="Широкий диагональный 1"/>
                <p:cNvSpPr>
                  <a:spLocks noChangeArrowheads="1"/>
                </p:cNvSpPr>
                <p:nvPr/>
              </p:nvSpPr>
              <p:spPr bwMode="auto">
                <a:xfrm>
                  <a:off x="5579" y="6898"/>
                  <a:ext cx="579" cy="725"/>
                </a:xfrm>
                <a:prstGeom prst="rect">
                  <a:avLst/>
                </a:prstGeom>
                <a:pattFill prst="wdDnDiag">
                  <a:fgClr>
                    <a:srgbClr val="FFFFFF"/>
                  </a:fgClr>
                  <a:bgClr>
                    <a:srgbClr val="FFFFFF"/>
                  </a:bgClr>
                </a:patt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44" name="Rectangle 120" descr="Широкий диагональный 1"/>
                <p:cNvSpPr>
                  <a:spLocks noChangeArrowheads="1"/>
                </p:cNvSpPr>
                <p:nvPr/>
              </p:nvSpPr>
              <p:spPr bwMode="auto">
                <a:xfrm>
                  <a:off x="5670" y="7039"/>
                  <a:ext cx="393" cy="441"/>
                </a:xfrm>
                <a:prstGeom prst="rect">
                  <a:avLst/>
                </a:prstGeom>
                <a:pattFill prst="wdDnDiag">
                  <a:fgClr>
                    <a:srgbClr val="FFFFFF"/>
                  </a:fgClr>
                  <a:bgClr>
                    <a:srgbClr val="FFFFFF"/>
                  </a:bgClr>
                </a:patt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6" name="Group 121"/>
              <p:cNvGrpSpPr>
                <a:grpSpLocks/>
              </p:cNvGrpSpPr>
              <p:nvPr/>
            </p:nvGrpSpPr>
            <p:grpSpPr bwMode="auto">
              <a:xfrm>
                <a:off x="2657" y="6315"/>
                <a:ext cx="363" cy="293"/>
                <a:chOff x="5658" y="9296"/>
                <a:chExt cx="267" cy="293"/>
              </a:xfrm>
            </p:grpSpPr>
            <p:sp>
              <p:nvSpPr>
                <p:cNvPr id="1146" name="Rectangle 122" descr="Широкий диагональный 1"/>
                <p:cNvSpPr>
                  <a:spLocks noChangeArrowheads="1"/>
                </p:cNvSpPr>
                <p:nvPr/>
              </p:nvSpPr>
              <p:spPr bwMode="auto">
                <a:xfrm>
                  <a:off x="5658" y="9298"/>
                  <a:ext cx="267" cy="291"/>
                </a:xfrm>
                <a:prstGeom prst="rect">
                  <a:avLst/>
                </a:prstGeom>
                <a:pattFill prst="wdDnDiag">
                  <a:fgClr>
                    <a:srgbClr val="FFFFFF"/>
                  </a:fgClr>
                  <a:bgClr>
                    <a:srgbClr val="FFFFFF"/>
                  </a:bgClr>
                </a:patt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1147" name="AutoShape 123"/>
                <p:cNvCxnSpPr>
                  <a:cxnSpLocks noChangeShapeType="1"/>
                </p:cNvCxnSpPr>
                <p:nvPr/>
              </p:nvCxnSpPr>
              <p:spPr bwMode="auto">
                <a:xfrm>
                  <a:off x="5725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48" name="AutoShape 124"/>
                <p:cNvCxnSpPr>
                  <a:cxnSpLocks noChangeShapeType="1"/>
                </p:cNvCxnSpPr>
                <p:nvPr/>
              </p:nvCxnSpPr>
              <p:spPr bwMode="auto">
                <a:xfrm>
                  <a:off x="5691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49" name="AutoShape 125"/>
                <p:cNvCxnSpPr>
                  <a:cxnSpLocks noChangeShapeType="1"/>
                </p:cNvCxnSpPr>
                <p:nvPr/>
              </p:nvCxnSpPr>
              <p:spPr bwMode="auto">
                <a:xfrm>
                  <a:off x="5758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50" name="AutoShape 126"/>
                <p:cNvCxnSpPr>
                  <a:cxnSpLocks noChangeShapeType="1"/>
                </p:cNvCxnSpPr>
                <p:nvPr/>
              </p:nvCxnSpPr>
              <p:spPr bwMode="auto">
                <a:xfrm>
                  <a:off x="5793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51" name="AutoShape 127"/>
                <p:cNvCxnSpPr>
                  <a:cxnSpLocks noChangeShapeType="1"/>
                </p:cNvCxnSpPr>
                <p:nvPr/>
              </p:nvCxnSpPr>
              <p:spPr bwMode="auto">
                <a:xfrm>
                  <a:off x="5829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52" name="AutoShape 128"/>
                <p:cNvCxnSpPr>
                  <a:cxnSpLocks noChangeShapeType="1"/>
                </p:cNvCxnSpPr>
                <p:nvPr/>
              </p:nvCxnSpPr>
              <p:spPr bwMode="auto">
                <a:xfrm>
                  <a:off x="5865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53" name="AutoShape 129"/>
                <p:cNvCxnSpPr>
                  <a:cxnSpLocks noChangeShapeType="1"/>
                </p:cNvCxnSpPr>
                <p:nvPr/>
              </p:nvCxnSpPr>
              <p:spPr bwMode="auto">
                <a:xfrm>
                  <a:off x="5897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</p:grpSp>
        </p:grpSp>
        <p:grpSp>
          <p:nvGrpSpPr>
            <p:cNvPr id="27" name="Group 130"/>
            <p:cNvGrpSpPr>
              <a:grpSpLocks/>
            </p:cNvGrpSpPr>
            <p:nvPr/>
          </p:nvGrpSpPr>
          <p:grpSpPr bwMode="auto">
            <a:xfrm>
              <a:off x="5689" y="7775"/>
              <a:ext cx="376" cy="701"/>
              <a:chOff x="2556" y="6028"/>
              <a:chExt cx="579" cy="870"/>
            </a:xfrm>
          </p:grpSpPr>
          <p:grpSp>
            <p:nvGrpSpPr>
              <p:cNvPr id="28" name="Group 131"/>
              <p:cNvGrpSpPr>
                <a:grpSpLocks/>
              </p:cNvGrpSpPr>
              <p:nvPr/>
            </p:nvGrpSpPr>
            <p:grpSpPr bwMode="auto">
              <a:xfrm>
                <a:off x="2556" y="6028"/>
                <a:ext cx="579" cy="870"/>
                <a:chOff x="5579" y="6898"/>
                <a:chExt cx="579" cy="725"/>
              </a:xfrm>
            </p:grpSpPr>
            <p:sp>
              <p:nvSpPr>
                <p:cNvPr id="1156" name="Rectangle 132" descr="Широкий диагональный 1"/>
                <p:cNvSpPr>
                  <a:spLocks noChangeArrowheads="1"/>
                </p:cNvSpPr>
                <p:nvPr/>
              </p:nvSpPr>
              <p:spPr bwMode="auto">
                <a:xfrm>
                  <a:off x="5579" y="6898"/>
                  <a:ext cx="579" cy="725"/>
                </a:xfrm>
                <a:prstGeom prst="rect">
                  <a:avLst/>
                </a:prstGeom>
                <a:pattFill prst="wdDnDiag">
                  <a:fgClr>
                    <a:srgbClr val="FFFFFF"/>
                  </a:fgClr>
                  <a:bgClr>
                    <a:srgbClr val="FFFFFF"/>
                  </a:bgClr>
                </a:patt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57" name="Rectangle 133" descr="Широкий диагональный 1"/>
                <p:cNvSpPr>
                  <a:spLocks noChangeArrowheads="1"/>
                </p:cNvSpPr>
                <p:nvPr/>
              </p:nvSpPr>
              <p:spPr bwMode="auto">
                <a:xfrm>
                  <a:off x="5670" y="7039"/>
                  <a:ext cx="393" cy="441"/>
                </a:xfrm>
                <a:prstGeom prst="rect">
                  <a:avLst/>
                </a:prstGeom>
                <a:pattFill prst="wdDnDiag">
                  <a:fgClr>
                    <a:srgbClr val="FFFFFF"/>
                  </a:fgClr>
                  <a:bgClr>
                    <a:srgbClr val="FFFFFF"/>
                  </a:bgClr>
                </a:patt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9" name="Group 134"/>
              <p:cNvGrpSpPr>
                <a:grpSpLocks/>
              </p:cNvGrpSpPr>
              <p:nvPr/>
            </p:nvGrpSpPr>
            <p:grpSpPr bwMode="auto">
              <a:xfrm>
                <a:off x="2657" y="6315"/>
                <a:ext cx="363" cy="293"/>
                <a:chOff x="5658" y="9296"/>
                <a:chExt cx="267" cy="293"/>
              </a:xfrm>
            </p:grpSpPr>
            <p:sp>
              <p:nvSpPr>
                <p:cNvPr id="1159" name="Rectangle 135" descr="Широкий диагональный 1"/>
                <p:cNvSpPr>
                  <a:spLocks noChangeArrowheads="1"/>
                </p:cNvSpPr>
                <p:nvPr/>
              </p:nvSpPr>
              <p:spPr bwMode="auto">
                <a:xfrm>
                  <a:off x="5658" y="9298"/>
                  <a:ext cx="267" cy="291"/>
                </a:xfrm>
                <a:prstGeom prst="rect">
                  <a:avLst/>
                </a:prstGeom>
                <a:pattFill prst="wdDnDiag">
                  <a:fgClr>
                    <a:srgbClr val="FFFFFF"/>
                  </a:fgClr>
                  <a:bgClr>
                    <a:srgbClr val="FFFFFF"/>
                  </a:bgClr>
                </a:patt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1160" name="AutoShape 136"/>
                <p:cNvCxnSpPr>
                  <a:cxnSpLocks noChangeShapeType="1"/>
                </p:cNvCxnSpPr>
                <p:nvPr/>
              </p:nvCxnSpPr>
              <p:spPr bwMode="auto">
                <a:xfrm>
                  <a:off x="5725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61" name="AutoShape 137"/>
                <p:cNvCxnSpPr>
                  <a:cxnSpLocks noChangeShapeType="1"/>
                </p:cNvCxnSpPr>
                <p:nvPr/>
              </p:nvCxnSpPr>
              <p:spPr bwMode="auto">
                <a:xfrm>
                  <a:off x="5691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62" name="AutoShape 138"/>
                <p:cNvCxnSpPr>
                  <a:cxnSpLocks noChangeShapeType="1"/>
                </p:cNvCxnSpPr>
                <p:nvPr/>
              </p:nvCxnSpPr>
              <p:spPr bwMode="auto">
                <a:xfrm>
                  <a:off x="5758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63" name="AutoShape 139"/>
                <p:cNvCxnSpPr>
                  <a:cxnSpLocks noChangeShapeType="1"/>
                </p:cNvCxnSpPr>
                <p:nvPr/>
              </p:nvCxnSpPr>
              <p:spPr bwMode="auto">
                <a:xfrm>
                  <a:off x="5793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64" name="AutoShape 140"/>
                <p:cNvCxnSpPr>
                  <a:cxnSpLocks noChangeShapeType="1"/>
                </p:cNvCxnSpPr>
                <p:nvPr/>
              </p:nvCxnSpPr>
              <p:spPr bwMode="auto">
                <a:xfrm>
                  <a:off x="5829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65" name="AutoShape 141"/>
                <p:cNvCxnSpPr>
                  <a:cxnSpLocks noChangeShapeType="1"/>
                </p:cNvCxnSpPr>
                <p:nvPr/>
              </p:nvCxnSpPr>
              <p:spPr bwMode="auto">
                <a:xfrm>
                  <a:off x="5865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66" name="AutoShape 142"/>
                <p:cNvCxnSpPr>
                  <a:cxnSpLocks noChangeShapeType="1"/>
                </p:cNvCxnSpPr>
                <p:nvPr/>
              </p:nvCxnSpPr>
              <p:spPr bwMode="auto">
                <a:xfrm>
                  <a:off x="5897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</p:cxnSp>
          </p:grpSp>
        </p:grpSp>
        <p:sp>
          <p:nvSpPr>
            <p:cNvPr id="1167" name="Rectangle 143"/>
            <p:cNvSpPr>
              <a:spLocks noChangeArrowheads="1"/>
            </p:cNvSpPr>
            <p:nvPr/>
          </p:nvSpPr>
          <p:spPr bwMode="auto">
            <a:xfrm>
              <a:off x="5625" y="3857"/>
              <a:ext cx="510" cy="184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8" name="Rectangle 144"/>
            <p:cNvSpPr>
              <a:spLocks noChangeArrowheads="1"/>
            </p:cNvSpPr>
            <p:nvPr/>
          </p:nvSpPr>
          <p:spPr bwMode="auto">
            <a:xfrm>
              <a:off x="5716" y="4342"/>
              <a:ext cx="323" cy="168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0" name="Group 145"/>
            <p:cNvGrpSpPr>
              <a:grpSpLocks/>
            </p:cNvGrpSpPr>
            <p:nvPr/>
          </p:nvGrpSpPr>
          <p:grpSpPr bwMode="auto">
            <a:xfrm rot="16200000">
              <a:off x="5639" y="8595"/>
              <a:ext cx="474" cy="236"/>
              <a:chOff x="5658" y="9296"/>
              <a:chExt cx="267" cy="293"/>
            </a:xfrm>
          </p:grpSpPr>
          <p:sp>
            <p:nvSpPr>
              <p:cNvPr id="1170" name="Rectangle 146" descr="Широкий диагональный 1"/>
              <p:cNvSpPr>
                <a:spLocks noChangeArrowheads="1"/>
              </p:cNvSpPr>
              <p:nvPr/>
            </p:nvSpPr>
            <p:spPr bwMode="auto">
              <a:xfrm>
                <a:off x="5658" y="9298"/>
                <a:ext cx="267" cy="291"/>
              </a:xfrm>
              <a:prstGeom prst="rect">
                <a:avLst/>
              </a:prstGeom>
              <a:pattFill prst="wdDnDiag">
                <a:fgClr>
                  <a:srgbClr val="FFFFFF"/>
                </a:fgClr>
                <a:bgClr>
                  <a:srgbClr val="FFFFFF"/>
                </a:bgClr>
              </a:pattFill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1171" name="AutoShape 147"/>
              <p:cNvCxnSpPr>
                <a:cxnSpLocks noChangeShapeType="1"/>
              </p:cNvCxnSpPr>
              <p:nvPr/>
            </p:nvCxnSpPr>
            <p:spPr bwMode="auto">
              <a:xfrm>
                <a:off x="5725" y="9296"/>
                <a:ext cx="0" cy="2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172" name="AutoShape 148"/>
              <p:cNvCxnSpPr>
                <a:cxnSpLocks noChangeShapeType="1"/>
              </p:cNvCxnSpPr>
              <p:nvPr/>
            </p:nvCxnSpPr>
            <p:spPr bwMode="auto">
              <a:xfrm>
                <a:off x="5691" y="9296"/>
                <a:ext cx="0" cy="2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173" name="AutoShape 149"/>
              <p:cNvCxnSpPr>
                <a:cxnSpLocks noChangeShapeType="1"/>
              </p:cNvCxnSpPr>
              <p:nvPr/>
            </p:nvCxnSpPr>
            <p:spPr bwMode="auto">
              <a:xfrm>
                <a:off x="5758" y="9296"/>
                <a:ext cx="0" cy="2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174" name="AutoShape 150"/>
              <p:cNvCxnSpPr>
                <a:cxnSpLocks noChangeShapeType="1"/>
              </p:cNvCxnSpPr>
              <p:nvPr/>
            </p:nvCxnSpPr>
            <p:spPr bwMode="auto">
              <a:xfrm>
                <a:off x="5793" y="9296"/>
                <a:ext cx="0" cy="2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175" name="AutoShape 151"/>
              <p:cNvCxnSpPr>
                <a:cxnSpLocks noChangeShapeType="1"/>
              </p:cNvCxnSpPr>
              <p:nvPr/>
            </p:nvCxnSpPr>
            <p:spPr bwMode="auto">
              <a:xfrm>
                <a:off x="5829" y="9296"/>
                <a:ext cx="0" cy="2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176" name="AutoShape 152"/>
              <p:cNvCxnSpPr>
                <a:cxnSpLocks noChangeShapeType="1"/>
              </p:cNvCxnSpPr>
              <p:nvPr/>
            </p:nvCxnSpPr>
            <p:spPr bwMode="auto">
              <a:xfrm>
                <a:off x="5865" y="9296"/>
                <a:ext cx="0" cy="2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177" name="AutoShape 153"/>
              <p:cNvCxnSpPr>
                <a:cxnSpLocks noChangeShapeType="1"/>
              </p:cNvCxnSpPr>
              <p:nvPr/>
            </p:nvCxnSpPr>
            <p:spPr bwMode="auto">
              <a:xfrm>
                <a:off x="5897" y="9296"/>
                <a:ext cx="0" cy="2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</p:cxnSp>
        </p:grpSp>
        <p:cxnSp>
          <p:nvCxnSpPr>
            <p:cNvPr id="1178" name="AutoShape 154"/>
            <p:cNvCxnSpPr>
              <a:cxnSpLocks noChangeShapeType="1"/>
            </p:cNvCxnSpPr>
            <p:nvPr/>
          </p:nvCxnSpPr>
          <p:spPr bwMode="auto">
            <a:xfrm>
              <a:off x="5879" y="2984"/>
              <a:ext cx="5" cy="96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</p:cxnSp>
        <p:sp>
          <p:nvSpPr>
            <p:cNvPr id="1179" name="Rectangle 155" descr="Мелкая сетка"/>
            <p:cNvSpPr>
              <a:spLocks noChangeArrowheads="1"/>
            </p:cNvSpPr>
            <p:nvPr/>
          </p:nvSpPr>
          <p:spPr bwMode="auto">
            <a:xfrm>
              <a:off x="5463" y="5636"/>
              <a:ext cx="226" cy="152"/>
            </a:xfrm>
            <a:prstGeom prst="rect">
              <a:avLst/>
            </a:prstGeom>
            <a:pattFill prst="smGrid">
              <a:fgClr>
                <a:srgbClr val="FFFFFF"/>
              </a:fgClr>
              <a:bgClr>
                <a:srgbClr val="FFFFFF"/>
              </a:bgClr>
            </a:patt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1" name="Oval 157"/>
            <p:cNvSpPr>
              <a:spLocks noChangeArrowheads="1"/>
            </p:cNvSpPr>
            <p:nvPr/>
          </p:nvSpPr>
          <p:spPr bwMode="auto">
            <a:xfrm>
              <a:off x="5808" y="9151"/>
              <a:ext cx="71" cy="71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2" name="Oval 158"/>
            <p:cNvSpPr>
              <a:spLocks noChangeArrowheads="1"/>
            </p:cNvSpPr>
            <p:nvPr/>
          </p:nvSpPr>
          <p:spPr bwMode="auto">
            <a:xfrm>
              <a:off x="5782" y="8671"/>
              <a:ext cx="71" cy="71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3" name="Oval 159"/>
            <p:cNvSpPr>
              <a:spLocks noChangeArrowheads="1"/>
            </p:cNvSpPr>
            <p:nvPr/>
          </p:nvSpPr>
          <p:spPr bwMode="auto">
            <a:xfrm>
              <a:off x="5813" y="7965"/>
              <a:ext cx="71" cy="71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7" name="Rectangle 163" descr="Мелкая сетка"/>
            <p:cNvSpPr>
              <a:spLocks noChangeArrowheads="1"/>
            </p:cNvSpPr>
            <p:nvPr/>
          </p:nvSpPr>
          <p:spPr bwMode="auto">
            <a:xfrm>
              <a:off x="5470" y="5634"/>
              <a:ext cx="205" cy="151"/>
            </a:xfrm>
            <a:prstGeom prst="rect">
              <a:avLst/>
            </a:prstGeom>
            <a:pattFill prst="smGrid">
              <a:fgClr>
                <a:srgbClr val="000000"/>
              </a:fgClr>
              <a:bgClr>
                <a:srgbClr val="FFFFFF"/>
              </a:bgClr>
            </a:patt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191" name="AutoShape 167"/>
            <p:cNvCxnSpPr>
              <a:cxnSpLocks noChangeShapeType="1"/>
            </p:cNvCxnSpPr>
            <p:nvPr/>
          </p:nvCxnSpPr>
          <p:spPr bwMode="auto">
            <a:xfrm>
              <a:off x="7540" y="3849"/>
              <a:ext cx="1" cy="9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</p:cxnSp>
        <p:grpSp>
          <p:nvGrpSpPr>
            <p:cNvPr id="31" name="Group 168"/>
            <p:cNvGrpSpPr>
              <a:grpSpLocks/>
            </p:cNvGrpSpPr>
            <p:nvPr/>
          </p:nvGrpSpPr>
          <p:grpSpPr bwMode="auto">
            <a:xfrm>
              <a:off x="6480" y="3480"/>
              <a:ext cx="555" cy="3989"/>
              <a:chOff x="5350" y="7104"/>
              <a:chExt cx="455" cy="1947"/>
            </a:xfrm>
          </p:grpSpPr>
          <p:grpSp>
            <p:nvGrpSpPr>
              <p:cNvPr id="2752" name="Group 169"/>
              <p:cNvGrpSpPr>
                <a:grpSpLocks/>
              </p:cNvGrpSpPr>
              <p:nvPr/>
            </p:nvGrpSpPr>
            <p:grpSpPr bwMode="auto">
              <a:xfrm>
                <a:off x="5360" y="7530"/>
                <a:ext cx="445" cy="1363"/>
                <a:chOff x="5459" y="4949"/>
                <a:chExt cx="857" cy="2279"/>
              </a:xfrm>
            </p:grpSpPr>
            <p:grpSp>
              <p:nvGrpSpPr>
                <p:cNvPr id="2753" name="Group 170"/>
                <p:cNvGrpSpPr>
                  <a:grpSpLocks/>
                </p:cNvGrpSpPr>
                <p:nvPr/>
              </p:nvGrpSpPr>
              <p:grpSpPr bwMode="auto">
                <a:xfrm>
                  <a:off x="5459" y="4950"/>
                  <a:ext cx="294" cy="2278"/>
                  <a:chOff x="5459" y="4950"/>
                  <a:chExt cx="294" cy="2278"/>
                </a:xfrm>
              </p:grpSpPr>
              <p:cxnSp>
                <p:nvCxnSpPr>
                  <p:cNvPr id="1195" name="AutoShape 17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7154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196" name="AutoShape 172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7079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197" name="AutoShape 17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7005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198" name="AutoShape 17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6930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199" name="AutoShape 17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6856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00" name="AutoShape 17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6781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01" name="AutoShape 17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7" y="6707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02" name="AutoShape 178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1" y="6632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03" name="AutoShape 17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7" y="6558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04" name="AutoShape 180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1" y="6483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05" name="AutoShape 18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7" y="6409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06" name="AutoShape 182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1" y="6334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07" name="AutoShape 18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7" y="6260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08" name="AutoShape 18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1" y="6185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09" name="AutoShape 18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3" y="6111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10" name="AutoShape 18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7" y="6036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11" name="AutoShape 18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5962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12" name="AutoShape 188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5887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13" name="AutoShape 18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1" y="5813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14" name="AutoShape 190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65" y="5738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15" name="AutoShape 19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1" y="5664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16" name="AutoShape 192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65" y="5589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17" name="AutoShape 19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5515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18" name="AutoShape 19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5440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19" name="AutoShape 19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9" y="5359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20" name="AutoShape 19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3" y="5284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21" name="AutoShape 19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65" y="5210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22" name="AutoShape 198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59" y="5135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23" name="AutoShape 19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59" y="4950"/>
                    <a:ext cx="0" cy="18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</p:grpSp>
            <p:grpSp>
              <p:nvGrpSpPr>
                <p:cNvPr id="2754" name="Group 200"/>
                <p:cNvGrpSpPr>
                  <a:grpSpLocks/>
                </p:cNvGrpSpPr>
                <p:nvPr/>
              </p:nvGrpSpPr>
              <p:grpSpPr bwMode="auto">
                <a:xfrm flipH="1">
                  <a:off x="6022" y="4949"/>
                  <a:ext cx="294" cy="2278"/>
                  <a:chOff x="5459" y="4950"/>
                  <a:chExt cx="294" cy="2278"/>
                </a:xfrm>
              </p:grpSpPr>
              <p:cxnSp>
                <p:nvCxnSpPr>
                  <p:cNvPr id="1225" name="AutoShape 20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7154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26" name="AutoShape 202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7079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27" name="AutoShape 20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7005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28" name="AutoShape 20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6930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29" name="AutoShape 20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6856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30" name="AutoShape 20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6781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31" name="AutoShape 20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7" y="6707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32" name="AutoShape 208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1" y="6632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33" name="AutoShape 20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7" y="6558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34" name="AutoShape 210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1" y="6483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35" name="AutoShape 21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7" y="6409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36" name="AutoShape 212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1" y="6334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37" name="AutoShape 21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7" y="6260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38" name="AutoShape 21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1" y="6185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39" name="AutoShape 21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3" y="6111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40" name="AutoShape 21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7" y="6036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41" name="AutoShape 21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5962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42" name="AutoShape 218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5887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43" name="AutoShape 21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1" y="5813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44" name="AutoShape 220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65" y="5738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45" name="AutoShape 22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1" y="5664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46" name="AutoShape 222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65" y="5589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47" name="AutoShape 22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5515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48" name="AutoShape 22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5440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49" name="AutoShape 22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9" y="5359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50" name="AutoShape 22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3" y="5284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51" name="AutoShape 22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65" y="5210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52" name="AutoShape 228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59" y="5135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253" name="AutoShape 22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59" y="4950"/>
                    <a:ext cx="0" cy="18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</p:cxnSp>
            </p:grpSp>
            <p:cxnSp>
              <p:nvCxnSpPr>
                <p:cNvPr id="1254" name="AutoShape 23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23" y="5355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55" name="AutoShape 231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22" y="5210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56" name="AutoShape 23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29" y="5511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57" name="AutoShape 23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17" y="5660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58" name="AutoShape 23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26" y="5813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59" name="AutoShape 2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30" y="5962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60" name="AutoShape 236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35" y="6111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61" name="AutoShape 23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41" y="6256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62" name="AutoShape 23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35" y="6409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63" name="AutoShape 239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35" y="6558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64" name="AutoShape 24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29" y="6703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65" name="AutoShape 241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35" y="6855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66" name="AutoShape 24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29" y="7001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67" name="AutoShape 24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30" y="7154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68" name="AutoShape 24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0" y="7078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69" name="AutoShape 245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0" y="6930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70" name="AutoShape 246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5" y="6781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71" name="AutoShape 24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0" y="6628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72" name="AutoShape 24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0" y="6479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73" name="AutoShape 249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7" y="6334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74" name="AutoShape 25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0" y="6181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75" name="AutoShape 251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01" y="6032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76" name="AutoShape 25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7" y="5883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77" name="AutoShape 25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23" y="5738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78" name="AutoShape 25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7" y="5589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79" name="AutoShape 255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5" y="5440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80" name="AutoShape 256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5" y="5280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1281" name="AutoShape 257"/>
              <p:cNvCxnSpPr>
                <a:cxnSpLocks noChangeShapeType="1"/>
              </p:cNvCxnSpPr>
              <p:nvPr/>
            </p:nvCxnSpPr>
            <p:spPr bwMode="auto">
              <a:xfrm flipV="1">
                <a:off x="5350" y="7641"/>
                <a:ext cx="445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82" name="AutoShape 258"/>
              <p:cNvCxnSpPr>
                <a:cxnSpLocks noChangeShapeType="1"/>
              </p:cNvCxnSpPr>
              <p:nvPr/>
            </p:nvCxnSpPr>
            <p:spPr bwMode="auto">
              <a:xfrm flipV="1">
                <a:off x="5357" y="8898"/>
                <a:ext cx="445" cy="1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83" name="AutoShape 259"/>
              <p:cNvCxnSpPr>
                <a:cxnSpLocks noChangeShapeType="1"/>
              </p:cNvCxnSpPr>
              <p:nvPr/>
            </p:nvCxnSpPr>
            <p:spPr bwMode="auto">
              <a:xfrm>
                <a:off x="5585" y="7104"/>
                <a:ext cx="0" cy="194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ffectLst/>
            </p:spPr>
          </p:cxnSp>
        </p:grpSp>
        <p:sp>
          <p:nvSpPr>
            <p:cNvPr id="1284" name="Freeform 260"/>
            <p:cNvSpPr>
              <a:spLocks/>
            </p:cNvSpPr>
            <p:nvPr/>
          </p:nvSpPr>
          <p:spPr bwMode="auto">
            <a:xfrm>
              <a:off x="6119" y="4153"/>
              <a:ext cx="637" cy="181"/>
            </a:xfrm>
            <a:custGeom>
              <a:avLst/>
              <a:gdLst/>
              <a:ahLst/>
              <a:cxnLst>
                <a:cxn ang="0">
                  <a:pos x="637" y="180"/>
                </a:cxn>
                <a:cxn ang="0">
                  <a:pos x="637" y="0"/>
                </a:cxn>
                <a:cxn ang="0">
                  <a:pos x="0" y="0"/>
                </a:cxn>
                <a:cxn ang="0">
                  <a:pos x="0" y="180"/>
                </a:cxn>
                <a:cxn ang="0">
                  <a:pos x="96" y="180"/>
                </a:cxn>
                <a:cxn ang="0">
                  <a:pos x="96" y="82"/>
                </a:cxn>
                <a:cxn ang="0">
                  <a:pos x="537" y="82"/>
                </a:cxn>
                <a:cxn ang="0">
                  <a:pos x="537" y="181"/>
                </a:cxn>
                <a:cxn ang="0">
                  <a:pos x="637" y="180"/>
                </a:cxn>
              </a:cxnLst>
              <a:rect l="0" t="0" r="r" b="b"/>
              <a:pathLst>
                <a:path w="637" h="181">
                  <a:moveTo>
                    <a:pt x="637" y="180"/>
                  </a:moveTo>
                  <a:lnTo>
                    <a:pt x="637" y="0"/>
                  </a:lnTo>
                  <a:lnTo>
                    <a:pt x="0" y="0"/>
                  </a:lnTo>
                  <a:lnTo>
                    <a:pt x="0" y="180"/>
                  </a:lnTo>
                  <a:lnTo>
                    <a:pt x="96" y="180"/>
                  </a:lnTo>
                  <a:lnTo>
                    <a:pt x="96" y="82"/>
                  </a:lnTo>
                  <a:lnTo>
                    <a:pt x="537" y="82"/>
                  </a:lnTo>
                  <a:lnTo>
                    <a:pt x="537" y="181"/>
                  </a:lnTo>
                  <a:lnTo>
                    <a:pt x="637" y="18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285" name="AutoShape 261"/>
            <p:cNvCxnSpPr>
              <a:cxnSpLocks noChangeShapeType="1"/>
            </p:cNvCxnSpPr>
            <p:nvPr/>
          </p:nvCxnSpPr>
          <p:spPr bwMode="auto">
            <a:xfrm>
              <a:off x="6119" y="4153"/>
              <a:ext cx="105" cy="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286" name="AutoShape 262"/>
            <p:cNvCxnSpPr>
              <a:cxnSpLocks noChangeShapeType="1"/>
            </p:cNvCxnSpPr>
            <p:nvPr/>
          </p:nvCxnSpPr>
          <p:spPr bwMode="auto">
            <a:xfrm flipH="1">
              <a:off x="6656" y="4153"/>
              <a:ext cx="100" cy="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</p:grpSp>
      <p:sp>
        <p:nvSpPr>
          <p:cNvPr id="896" name="Заголовок 1"/>
          <p:cNvSpPr txBox="1">
            <a:spLocks/>
          </p:cNvSpPr>
          <p:nvPr/>
        </p:nvSpPr>
        <p:spPr>
          <a:xfrm>
            <a:off x="2169459" y="6425952"/>
            <a:ext cx="5056093" cy="4320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 fontAlgn="auto">
              <a:spcAft>
                <a:spcPts val="0"/>
              </a:spcAft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Патент </a:t>
            </a:r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на изобретение №2753378</a:t>
            </a:r>
            <a:endParaRPr lang="ru-RU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532" name="Заголовок 1"/>
          <p:cNvSpPr txBox="1">
            <a:spLocks/>
          </p:cNvSpPr>
          <p:nvPr/>
        </p:nvSpPr>
        <p:spPr>
          <a:xfrm>
            <a:off x="1954306" y="5980132"/>
            <a:ext cx="941294" cy="375845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 fontAlgn="auto">
              <a:spcAft>
                <a:spcPts val="0"/>
              </a:spcAft>
            </a:pPr>
            <a:r>
              <a:rPr kumimoji="0" lang="ru-RU" sz="11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Закрыто</a:t>
            </a: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3" name="Заголовок 1"/>
          <p:cNvSpPr txBox="1">
            <a:spLocks/>
          </p:cNvSpPr>
          <p:nvPr/>
        </p:nvSpPr>
        <p:spPr>
          <a:xfrm>
            <a:off x="4962609" y="5998064"/>
            <a:ext cx="941294" cy="375845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 fontAlgn="auto">
              <a:spcAft>
                <a:spcPts val="0"/>
              </a:spcAft>
            </a:pPr>
            <a:r>
              <a:rPr kumimoji="0" lang="ru-RU" sz="11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Открыто</a:t>
            </a: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755" name="Group 537"/>
          <p:cNvGrpSpPr>
            <a:grpSpLocks/>
          </p:cNvGrpSpPr>
          <p:nvPr/>
        </p:nvGrpSpPr>
        <p:grpSpPr bwMode="auto">
          <a:xfrm>
            <a:off x="6789955" y="1060069"/>
            <a:ext cx="1945625" cy="4911126"/>
            <a:chOff x="3415" y="2535"/>
            <a:chExt cx="5471" cy="11402"/>
          </a:xfrm>
        </p:grpSpPr>
        <p:sp>
          <p:nvSpPr>
            <p:cNvPr id="14874" name="Rectangle 538"/>
            <p:cNvSpPr>
              <a:spLocks noChangeArrowheads="1"/>
            </p:cNvSpPr>
            <p:nvPr/>
          </p:nvSpPr>
          <p:spPr bwMode="auto">
            <a:xfrm>
              <a:off x="6625" y="6254"/>
              <a:ext cx="149" cy="582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756" name="Group 539"/>
            <p:cNvGrpSpPr>
              <a:grpSpLocks/>
            </p:cNvGrpSpPr>
            <p:nvPr/>
          </p:nvGrpSpPr>
          <p:grpSpPr bwMode="auto">
            <a:xfrm>
              <a:off x="5753" y="7063"/>
              <a:ext cx="761" cy="876"/>
              <a:chOff x="10361" y="7470"/>
              <a:chExt cx="866" cy="1056"/>
            </a:xfrm>
          </p:grpSpPr>
          <p:cxnSp>
            <p:nvCxnSpPr>
              <p:cNvPr id="14876" name="AutoShape 540"/>
              <p:cNvCxnSpPr>
                <a:cxnSpLocks noChangeShapeType="1"/>
              </p:cNvCxnSpPr>
              <p:nvPr/>
            </p:nvCxnSpPr>
            <p:spPr bwMode="auto">
              <a:xfrm flipV="1">
                <a:off x="10369" y="7470"/>
                <a:ext cx="0" cy="15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2757" name="Group 541"/>
              <p:cNvGrpSpPr>
                <a:grpSpLocks/>
              </p:cNvGrpSpPr>
              <p:nvPr/>
            </p:nvGrpSpPr>
            <p:grpSpPr bwMode="auto">
              <a:xfrm>
                <a:off x="10361" y="7621"/>
                <a:ext cx="865" cy="905"/>
                <a:chOff x="10361" y="7621"/>
                <a:chExt cx="865" cy="2750"/>
              </a:xfrm>
            </p:grpSpPr>
            <p:grpSp>
              <p:nvGrpSpPr>
                <p:cNvPr id="2758" name="Group 542"/>
                <p:cNvGrpSpPr>
                  <a:grpSpLocks/>
                </p:cNvGrpSpPr>
                <p:nvPr/>
              </p:nvGrpSpPr>
              <p:grpSpPr bwMode="auto">
                <a:xfrm>
                  <a:off x="10361" y="7621"/>
                  <a:ext cx="857" cy="2656"/>
                  <a:chOff x="10361" y="7621"/>
                  <a:chExt cx="857" cy="2656"/>
                </a:xfrm>
              </p:grpSpPr>
              <p:cxnSp>
                <p:nvCxnSpPr>
                  <p:cNvPr id="14879" name="AutoShape 54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361" y="7621"/>
                    <a:ext cx="857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880" name="AutoShape 54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33" y="7914"/>
                    <a:ext cx="317" cy="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881" name="AutoShape 54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32" y="7724"/>
                    <a:ext cx="317" cy="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882" name="AutoShape 54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39" y="8119"/>
                    <a:ext cx="317" cy="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883" name="AutoShape 54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27" y="8315"/>
                    <a:ext cx="317" cy="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884" name="AutoShape 54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36" y="8515"/>
                    <a:ext cx="317" cy="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885" name="AutoShape 54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40" y="8711"/>
                    <a:ext cx="317" cy="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886" name="AutoShape 55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45" y="8906"/>
                    <a:ext cx="317" cy="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887" name="AutoShape 55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51" y="9096"/>
                    <a:ext cx="317" cy="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888" name="AutoShape 55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45" y="9297"/>
                    <a:ext cx="317" cy="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889" name="AutoShape 55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45" y="9492"/>
                    <a:ext cx="317" cy="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890" name="AutoShape 55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39" y="9682"/>
                    <a:ext cx="317" cy="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891" name="AutoShape 55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45" y="9882"/>
                    <a:ext cx="317" cy="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892" name="AutoShape 55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39" y="10073"/>
                    <a:ext cx="317" cy="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893" name="AutoShape 55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640" y="10274"/>
                    <a:ext cx="317" cy="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894" name="AutoShape 55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20" y="10174"/>
                    <a:ext cx="771" cy="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895" name="AutoShape 55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20" y="9980"/>
                    <a:ext cx="771" cy="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896" name="AutoShape 56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25" y="9785"/>
                    <a:ext cx="771" cy="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897" name="AutoShape 56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20" y="9584"/>
                    <a:ext cx="771" cy="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898" name="AutoShape 56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20" y="9389"/>
                    <a:ext cx="771" cy="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899" name="AutoShape 56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27" y="9198"/>
                    <a:ext cx="771" cy="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900" name="AutoShape 56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20" y="8998"/>
                    <a:ext cx="771" cy="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901" name="AutoShape 56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11" y="8802"/>
                    <a:ext cx="771" cy="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902" name="AutoShape 56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07" y="8607"/>
                    <a:ext cx="771" cy="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903" name="AutoShape 56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33" y="8417"/>
                    <a:ext cx="771" cy="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904" name="AutoShape 56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27" y="8221"/>
                    <a:ext cx="771" cy="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905" name="AutoShape 56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25" y="8026"/>
                    <a:ext cx="771" cy="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906" name="AutoShape 57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25" y="7816"/>
                    <a:ext cx="771" cy="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14907" name="AutoShape 57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87" y="10274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08" name="AutoShape 57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81" y="10176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09" name="AutoShape 573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87" y="10078"/>
                  <a:ext cx="264" cy="9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10" name="AutoShape 57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81" y="9980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11" name="AutoShape 57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87" y="9883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12" name="AutoShape 57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81" y="9785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13" name="AutoShape 577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97" y="9688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14" name="AutoShape 57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91" y="9589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15" name="AutoShape 579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97" y="9492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16" name="AutoShape 58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91" y="9394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17" name="AutoShape 58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97" y="9297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18" name="AutoShape 58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91" y="9198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19" name="AutoShape 583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97" y="9101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20" name="AutoShape 58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91" y="9003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21" name="AutoShape 58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93" y="8906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22" name="AutoShape 58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87" y="8807"/>
                  <a:ext cx="264" cy="9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23" name="AutoShape 587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87" y="8710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24" name="AutoShape 58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81" y="8612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25" name="AutoShape 589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81" y="8515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26" name="AutoShape 59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75" y="8417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27" name="AutoShape 59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81" y="8320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28" name="AutoShape 59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75" y="8221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29" name="AutoShape 593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87" y="8124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30" name="AutoShape 59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81" y="8026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31" name="AutoShape 59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99" y="7919"/>
                  <a:ext cx="264" cy="9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32" name="AutoShape 59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93" y="7821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33" name="AutoShape 597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75" y="7724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34" name="AutoShape 59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369" y="7626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35" name="AutoShape 59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44" y="10273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36" name="AutoShape 600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50" y="10175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37" name="AutoShape 60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44" y="10077"/>
                  <a:ext cx="264" cy="9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38" name="AutoShape 60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50" y="9979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39" name="AutoShape 60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44" y="9882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40" name="AutoShape 604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50" y="9784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41" name="AutoShape 60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34" y="9687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42" name="AutoShape 606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40" y="9588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43" name="AutoShape 60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34" y="9491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44" name="AutoShape 60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40" y="9393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45" name="AutoShape 60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34" y="9296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46" name="AutoShape 610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40" y="9197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47" name="AutoShape 61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34" y="9100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48" name="AutoShape 6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40" y="9002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49" name="AutoShape 61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38" y="8905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50" name="AutoShape 614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44" y="8806"/>
                  <a:ext cx="264" cy="9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51" name="AutoShape 61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44" y="8709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52" name="AutoShape 616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50" y="8611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53" name="AutoShape 61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50" y="8514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54" name="AutoShape 61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56" y="8416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55" name="AutoShape 61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50" y="8319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56" name="AutoShape 620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56" y="8220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57" name="AutoShape 62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44" y="8123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58" name="AutoShape 6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50" y="8025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59" name="AutoShape 62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32" y="7918"/>
                  <a:ext cx="264" cy="9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60" name="AutoShape 624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38" y="7820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61" name="AutoShape 62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956" y="7723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62" name="AutoShape 626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962" y="7625"/>
                  <a:ext cx="264" cy="9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14963" name="AutoShape 627"/>
              <p:cNvCxnSpPr>
                <a:cxnSpLocks noChangeShapeType="1"/>
              </p:cNvCxnSpPr>
              <p:nvPr/>
            </p:nvCxnSpPr>
            <p:spPr bwMode="auto">
              <a:xfrm flipV="1">
                <a:off x="11227" y="7470"/>
                <a:ext cx="0" cy="15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4964" name="Freeform 628" descr="Широкий диагональный 2"/>
            <p:cNvSpPr>
              <a:spLocks/>
            </p:cNvSpPr>
            <p:nvPr/>
          </p:nvSpPr>
          <p:spPr bwMode="auto">
            <a:xfrm flipH="1">
              <a:off x="6245" y="7087"/>
              <a:ext cx="2412" cy="4611"/>
            </a:xfrm>
            <a:custGeom>
              <a:avLst/>
              <a:gdLst/>
              <a:ahLst/>
              <a:cxnLst>
                <a:cxn ang="0">
                  <a:pos x="1353" y="4747"/>
                </a:cxn>
                <a:cxn ang="0">
                  <a:pos x="1353" y="259"/>
                </a:cxn>
                <a:cxn ang="0">
                  <a:pos x="1050" y="259"/>
                </a:cxn>
                <a:cxn ang="0">
                  <a:pos x="1050" y="0"/>
                </a:cxn>
                <a:cxn ang="0">
                  <a:pos x="1625" y="0"/>
                </a:cxn>
                <a:cxn ang="0">
                  <a:pos x="1625" y="4327"/>
                </a:cxn>
                <a:cxn ang="0">
                  <a:pos x="2746" y="4627"/>
                </a:cxn>
                <a:cxn ang="0">
                  <a:pos x="2746" y="4994"/>
                </a:cxn>
                <a:cxn ang="0">
                  <a:pos x="0" y="4994"/>
                </a:cxn>
                <a:cxn ang="0">
                  <a:pos x="0" y="4488"/>
                </a:cxn>
                <a:cxn ang="0">
                  <a:pos x="295" y="4488"/>
                </a:cxn>
                <a:cxn ang="0">
                  <a:pos x="295" y="4747"/>
                </a:cxn>
                <a:cxn ang="0">
                  <a:pos x="1353" y="4747"/>
                </a:cxn>
              </a:cxnLst>
              <a:rect l="0" t="0" r="r" b="b"/>
              <a:pathLst>
                <a:path w="2746" h="4994">
                  <a:moveTo>
                    <a:pt x="1353" y="4747"/>
                  </a:moveTo>
                  <a:lnTo>
                    <a:pt x="1353" y="259"/>
                  </a:lnTo>
                  <a:lnTo>
                    <a:pt x="1050" y="259"/>
                  </a:lnTo>
                  <a:lnTo>
                    <a:pt x="1050" y="0"/>
                  </a:lnTo>
                  <a:lnTo>
                    <a:pt x="1625" y="0"/>
                  </a:lnTo>
                  <a:lnTo>
                    <a:pt x="1625" y="4327"/>
                  </a:lnTo>
                  <a:lnTo>
                    <a:pt x="2746" y="4627"/>
                  </a:lnTo>
                  <a:lnTo>
                    <a:pt x="2746" y="4994"/>
                  </a:lnTo>
                  <a:lnTo>
                    <a:pt x="0" y="4994"/>
                  </a:lnTo>
                  <a:lnTo>
                    <a:pt x="0" y="4488"/>
                  </a:lnTo>
                  <a:lnTo>
                    <a:pt x="295" y="4488"/>
                  </a:lnTo>
                  <a:lnTo>
                    <a:pt x="295" y="4747"/>
                  </a:lnTo>
                  <a:lnTo>
                    <a:pt x="1353" y="4747"/>
                  </a:lnTo>
                  <a:close/>
                </a:path>
              </a:pathLst>
            </a:custGeom>
            <a:pattFill prst="wdUp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65" name="Freeform 629" descr="Широкий диагональный 2"/>
            <p:cNvSpPr>
              <a:spLocks/>
            </p:cNvSpPr>
            <p:nvPr/>
          </p:nvSpPr>
          <p:spPr bwMode="auto">
            <a:xfrm>
              <a:off x="3617" y="7094"/>
              <a:ext cx="2411" cy="4604"/>
            </a:xfrm>
            <a:custGeom>
              <a:avLst/>
              <a:gdLst/>
              <a:ahLst/>
              <a:cxnLst>
                <a:cxn ang="0">
                  <a:pos x="1353" y="4747"/>
                </a:cxn>
                <a:cxn ang="0">
                  <a:pos x="1353" y="259"/>
                </a:cxn>
                <a:cxn ang="0">
                  <a:pos x="1050" y="259"/>
                </a:cxn>
                <a:cxn ang="0">
                  <a:pos x="1050" y="0"/>
                </a:cxn>
                <a:cxn ang="0">
                  <a:pos x="1625" y="0"/>
                </a:cxn>
                <a:cxn ang="0">
                  <a:pos x="1625" y="4327"/>
                </a:cxn>
                <a:cxn ang="0">
                  <a:pos x="2746" y="4627"/>
                </a:cxn>
                <a:cxn ang="0">
                  <a:pos x="2746" y="4994"/>
                </a:cxn>
                <a:cxn ang="0">
                  <a:pos x="0" y="4994"/>
                </a:cxn>
                <a:cxn ang="0">
                  <a:pos x="0" y="4488"/>
                </a:cxn>
                <a:cxn ang="0">
                  <a:pos x="295" y="4488"/>
                </a:cxn>
                <a:cxn ang="0">
                  <a:pos x="295" y="4747"/>
                </a:cxn>
                <a:cxn ang="0">
                  <a:pos x="1353" y="4747"/>
                </a:cxn>
              </a:cxnLst>
              <a:rect l="0" t="0" r="r" b="b"/>
              <a:pathLst>
                <a:path w="2746" h="4994">
                  <a:moveTo>
                    <a:pt x="1353" y="4747"/>
                  </a:moveTo>
                  <a:lnTo>
                    <a:pt x="1353" y="259"/>
                  </a:lnTo>
                  <a:lnTo>
                    <a:pt x="1050" y="259"/>
                  </a:lnTo>
                  <a:lnTo>
                    <a:pt x="1050" y="0"/>
                  </a:lnTo>
                  <a:lnTo>
                    <a:pt x="1625" y="0"/>
                  </a:lnTo>
                  <a:lnTo>
                    <a:pt x="1625" y="4327"/>
                  </a:lnTo>
                  <a:lnTo>
                    <a:pt x="2746" y="4627"/>
                  </a:lnTo>
                  <a:lnTo>
                    <a:pt x="2746" y="4994"/>
                  </a:lnTo>
                  <a:lnTo>
                    <a:pt x="0" y="4994"/>
                  </a:lnTo>
                  <a:lnTo>
                    <a:pt x="0" y="4488"/>
                  </a:lnTo>
                  <a:lnTo>
                    <a:pt x="295" y="4488"/>
                  </a:lnTo>
                  <a:lnTo>
                    <a:pt x="295" y="4747"/>
                  </a:lnTo>
                  <a:lnTo>
                    <a:pt x="1353" y="4747"/>
                  </a:lnTo>
                  <a:close/>
                </a:path>
              </a:pathLst>
            </a:custGeom>
            <a:pattFill prst="wdUp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66" name="Freeform 630" descr="Широкий диагональный 2"/>
            <p:cNvSpPr>
              <a:spLocks/>
            </p:cNvSpPr>
            <p:nvPr/>
          </p:nvSpPr>
          <p:spPr bwMode="auto">
            <a:xfrm>
              <a:off x="3617" y="12776"/>
              <a:ext cx="5038" cy="88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05"/>
                </a:cxn>
                <a:cxn ang="0">
                  <a:pos x="308" y="505"/>
                </a:cxn>
                <a:cxn ang="0">
                  <a:pos x="308" y="267"/>
                </a:cxn>
                <a:cxn ang="0">
                  <a:pos x="1797" y="267"/>
                </a:cxn>
                <a:cxn ang="0">
                  <a:pos x="2261" y="1071"/>
                </a:cxn>
                <a:cxn ang="0">
                  <a:pos x="3483" y="1071"/>
                </a:cxn>
                <a:cxn ang="0">
                  <a:pos x="3947" y="267"/>
                </a:cxn>
                <a:cxn ang="0">
                  <a:pos x="5432" y="267"/>
                </a:cxn>
                <a:cxn ang="0">
                  <a:pos x="5432" y="505"/>
                </a:cxn>
                <a:cxn ang="0">
                  <a:pos x="5737" y="505"/>
                </a:cxn>
                <a:cxn ang="0">
                  <a:pos x="5737" y="0"/>
                </a:cxn>
                <a:cxn ang="0">
                  <a:pos x="0" y="5"/>
                </a:cxn>
              </a:cxnLst>
              <a:rect l="0" t="0" r="r" b="b"/>
              <a:pathLst>
                <a:path w="5737" h="1071">
                  <a:moveTo>
                    <a:pt x="0" y="5"/>
                  </a:moveTo>
                  <a:lnTo>
                    <a:pt x="0" y="505"/>
                  </a:lnTo>
                  <a:lnTo>
                    <a:pt x="308" y="505"/>
                  </a:lnTo>
                  <a:lnTo>
                    <a:pt x="308" y="267"/>
                  </a:lnTo>
                  <a:lnTo>
                    <a:pt x="1797" y="267"/>
                  </a:lnTo>
                  <a:lnTo>
                    <a:pt x="2261" y="1071"/>
                  </a:lnTo>
                  <a:lnTo>
                    <a:pt x="3483" y="1071"/>
                  </a:lnTo>
                  <a:lnTo>
                    <a:pt x="3947" y="267"/>
                  </a:lnTo>
                  <a:lnTo>
                    <a:pt x="5432" y="267"/>
                  </a:lnTo>
                  <a:lnTo>
                    <a:pt x="5432" y="505"/>
                  </a:lnTo>
                  <a:lnTo>
                    <a:pt x="5737" y="505"/>
                  </a:lnTo>
                  <a:lnTo>
                    <a:pt x="5737" y="0"/>
                  </a:lnTo>
                  <a:lnTo>
                    <a:pt x="0" y="5"/>
                  </a:lnTo>
                  <a:close/>
                </a:path>
              </a:pathLst>
            </a:custGeom>
            <a:pattFill prst="wdUp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4967" name="AutoShape 631"/>
            <p:cNvCxnSpPr>
              <a:cxnSpLocks noChangeShapeType="1"/>
            </p:cNvCxnSpPr>
            <p:nvPr/>
          </p:nvCxnSpPr>
          <p:spPr bwMode="auto">
            <a:xfrm>
              <a:off x="3616" y="11278"/>
              <a:ext cx="1" cy="18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968" name="AutoShape 632"/>
            <p:cNvCxnSpPr>
              <a:cxnSpLocks noChangeShapeType="1"/>
            </p:cNvCxnSpPr>
            <p:nvPr/>
          </p:nvCxnSpPr>
          <p:spPr bwMode="auto">
            <a:xfrm>
              <a:off x="7590" y="6685"/>
              <a:ext cx="1" cy="7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14969" name="AutoShape 633"/>
            <p:cNvCxnSpPr>
              <a:cxnSpLocks noChangeShapeType="1"/>
            </p:cNvCxnSpPr>
            <p:nvPr/>
          </p:nvCxnSpPr>
          <p:spPr bwMode="auto">
            <a:xfrm>
              <a:off x="8655" y="11275"/>
              <a:ext cx="1" cy="18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4970" name="Rectangle 634" descr="Широкий диагональный 1"/>
            <p:cNvSpPr>
              <a:spLocks noChangeArrowheads="1"/>
            </p:cNvSpPr>
            <p:nvPr/>
          </p:nvSpPr>
          <p:spPr bwMode="auto">
            <a:xfrm>
              <a:off x="5776" y="11698"/>
              <a:ext cx="707" cy="1767"/>
            </a:xfrm>
            <a:prstGeom prst="rect">
              <a:avLst/>
            </a:prstGeom>
            <a:pattFill prst="wdDnDiag">
              <a:fgClr>
                <a:srgbClr val="FFFFFF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71" name="Rectangle 635" descr="Темный диагональный 1"/>
            <p:cNvSpPr>
              <a:spLocks noChangeArrowheads="1"/>
            </p:cNvSpPr>
            <p:nvPr/>
          </p:nvSpPr>
          <p:spPr bwMode="auto">
            <a:xfrm>
              <a:off x="5772" y="7950"/>
              <a:ext cx="707" cy="3764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72" name="Rectangle 636" descr="Широкий диагональный 1"/>
            <p:cNvSpPr>
              <a:spLocks noChangeArrowheads="1"/>
            </p:cNvSpPr>
            <p:nvPr/>
          </p:nvSpPr>
          <p:spPr bwMode="auto">
            <a:xfrm>
              <a:off x="5970" y="8147"/>
              <a:ext cx="330" cy="3347"/>
            </a:xfrm>
            <a:prstGeom prst="rect">
              <a:avLst/>
            </a:prstGeom>
            <a:pattFill prst="wdDnDiag">
              <a:fgClr>
                <a:srgbClr val="FFFFFF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73" name="Rectangle 637" descr="Светлый диагональный 2"/>
            <p:cNvSpPr>
              <a:spLocks noChangeArrowheads="1"/>
            </p:cNvSpPr>
            <p:nvPr/>
          </p:nvSpPr>
          <p:spPr bwMode="auto">
            <a:xfrm>
              <a:off x="6300" y="7950"/>
              <a:ext cx="179" cy="3764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74" name="Rectangle 638"/>
            <p:cNvSpPr>
              <a:spLocks noChangeArrowheads="1"/>
            </p:cNvSpPr>
            <p:nvPr/>
          </p:nvSpPr>
          <p:spPr bwMode="auto">
            <a:xfrm>
              <a:off x="3641" y="5237"/>
              <a:ext cx="1202" cy="60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759" name="Group 639"/>
            <p:cNvGrpSpPr>
              <a:grpSpLocks/>
            </p:cNvGrpSpPr>
            <p:nvPr/>
          </p:nvGrpSpPr>
          <p:grpSpPr bwMode="auto">
            <a:xfrm>
              <a:off x="5970" y="10912"/>
              <a:ext cx="330" cy="582"/>
              <a:chOff x="2556" y="6028"/>
              <a:chExt cx="579" cy="870"/>
            </a:xfrm>
          </p:grpSpPr>
          <p:grpSp>
            <p:nvGrpSpPr>
              <p:cNvPr id="2760" name="Group 640"/>
              <p:cNvGrpSpPr>
                <a:grpSpLocks/>
              </p:cNvGrpSpPr>
              <p:nvPr/>
            </p:nvGrpSpPr>
            <p:grpSpPr bwMode="auto">
              <a:xfrm>
                <a:off x="2556" y="6028"/>
                <a:ext cx="579" cy="870"/>
                <a:chOff x="5579" y="6898"/>
                <a:chExt cx="579" cy="725"/>
              </a:xfrm>
            </p:grpSpPr>
            <p:sp>
              <p:nvSpPr>
                <p:cNvPr id="14977" name="Rectangle 641" descr="Широкий диагональный 1"/>
                <p:cNvSpPr>
                  <a:spLocks noChangeArrowheads="1"/>
                </p:cNvSpPr>
                <p:nvPr/>
              </p:nvSpPr>
              <p:spPr bwMode="auto">
                <a:xfrm>
                  <a:off x="5579" y="6898"/>
                  <a:ext cx="579" cy="725"/>
                </a:xfrm>
                <a:prstGeom prst="rect">
                  <a:avLst/>
                </a:prstGeom>
                <a:pattFill prst="wdDnDiag">
                  <a:fgClr>
                    <a:srgbClr val="FFFFFF"/>
                  </a:fgClr>
                  <a:bgClr>
                    <a:srgbClr val="FFFFFF"/>
                  </a:bgClr>
                </a:patt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978" name="Rectangle 642" descr="Широкий диагональный 1"/>
                <p:cNvSpPr>
                  <a:spLocks noChangeArrowheads="1"/>
                </p:cNvSpPr>
                <p:nvPr/>
              </p:nvSpPr>
              <p:spPr bwMode="auto">
                <a:xfrm>
                  <a:off x="5670" y="7039"/>
                  <a:ext cx="393" cy="441"/>
                </a:xfrm>
                <a:prstGeom prst="rect">
                  <a:avLst/>
                </a:prstGeom>
                <a:pattFill prst="wdDnDiag">
                  <a:fgClr>
                    <a:srgbClr val="FFFFFF"/>
                  </a:fgClr>
                  <a:bgClr>
                    <a:srgbClr val="FFFFFF"/>
                  </a:bgClr>
                </a:patt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761" name="Group 643"/>
              <p:cNvGrpSpPr>
                <a:grpSpLocks/>
              </p:cNvGrpSpPr>
              <p:nvPr/>
            </p:nvGrpSpPr>
            <p:grpSpPr bwMode="auto">
              <a:xfrm>
                <a:off x="2657" y="6315"/>
                <a:ext cx="363" cy="293"/>
                <a:chOff x="5658" y="9296"/>
                <a:chExt cx="267" cy="293"/>
              </a:xfrm>
            </p:grpSpPr>
            <p:sp>
              <p:nvSpPr>
                <p:cNvPr id="14980" name="Rectangle 644" descr="Широкий диагональный 1"/>
                <p:cNvSpPr>
                  <a:spLocks noChangeArrowheads="1"/>
                </p:cNvSpPr>
                <p:nvPr/>
              </p:nvSpPr>
              <p:spPr bwMode="auto">
                <a:xfrm>
                  <a:off x="5658" y="9298"/>
                  <a:ext cx="267" cy="291"/>
                </a:xfrm>
                <a:prstGeom prst="rect">
                  <a:avLst/>
                </a:prstGeom>
                <a:pattFill prst="wdDnDiag">
                  <a:fgClr>
                    <a:srgbClr val="FFFFFF"/>
                  </a:fgClr>
                  <a:bgClr>
                    <a:srgbClr val="FFFFFF"/>
                  </a:bgClr>
                </a:patt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14981" name="AutoShape 645"/>
                <p:cNvCxnSpPr>
                  <a:cxnSpLocks noChangeShapeType="1"/>
                </p:cNvCxnSpPr>
                <p:nvPr/>
              </p:nvCxnSpPr>
              <p:spPr bwMode="auto">
                <a:xfrm>
                  <a:off x="5725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82" name="AutoShape 646"/>
                <p:cNvCxnSpPr>
                  <a:cxnSpLocks noChangeShapeType="1"/>
                </p:cNvCxnSpPr>
                <p:nvPr/>
              </p:nvCxnSpPr>
              <p:spPr bwMode="auto">
                <a:xfrm>
                  <a:off x="5691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83" name="AutoShape 647"/>
                <p:cNvCxnSpPr>
                  <a:cxnSpLocks noChangeShapeType="1"/>
                </p:cNvCxnSpPr>
                <p:nvPr/>
              </p:nvCxnSpPr>
              <p:spPr bwMode="auto">
                <a:xfrm>
                  <a:off x="5758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84" name="AutoShape 648"/>
                <p:cNvCxnSpPr>
                  <a:cxnSpLocks noChangeShapeType="1"/>
                </p:cNvCxnSpPr>
                <p:nvPr/>
              </p:nvCxnSpPr>
              <p:spPr bwMode="auto">
                <a:xfrm>
                  <a:off x="5793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85" name="AutoShape 649"/>
                <p:cNvCxnSpPr>
                  <a:cxnSpLocks noChangeShapeType="1"/>
                </p:cNvCxnSpPr>
                <p:nvPr/>
              </p:nvCxnSpPr>
              <p:spPr bwMode="auto">
                <a:xfrm>
                  <a:off x="5829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86" name="AutoShape 650"/>
                <p:cNvCxnSpPr>
                  <a:cxnSpLocks noChangeShapeType="1"/>
                </p:cNvCxnSpPr>
                <p:nvPr/>
              </p:nvCxnSpPr>
              <p:spPr bwMode="auto">
                <a:xfrm>
                  <a:off x="5865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87" name="AutoShape 651"/>
                <p:cNvCxnSpPr>
                  <a:cxnSpLocks noChangeShapeType="1"/>
                </p:cNvCxnSpPr>
                <p:nvPr/>
              </p:nvCxnSpPr>
              <p:spPr bwMode="auto">
                <a:xfrm>
                  <a:off x="5897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2762" name="Group 652"/>
            <p:cNvGrpSpPr>
              <a:grpSpLocks/>
            </p:cNvGrpSpPr>
            <p:nvPr/>
          </p:nvGrpSpPr>
          <p:grpSpPr bwMode="auto">
            <a:xfrm>
              <a:off x="5970" y="9936"/>
              <a:ext cx="330" cy="582"/>
              <a:chOff x="2556" y="6028"/>
              <a:chExt cx="579" cy="870"/>
            </a:xfrm>
          </p:grpSpPr>
          <p:grpSp>
            <p:nvGrpSpPr>
              <p:cNvPr id="2763" name="Group 653"/>
              <p:cNvGrpSpPr>
                <a:grpSpLocks/>
              </p:cNvGrpSpPr>
              <p:nvPr/>
            </p:nvGrpSpPr>
            <p:grpSpPr bwMode="auto">
              <a:xfrm>
                <a:off x="2556" y="6028"/>
                <a:ext cx="579" cy="870"/>
                <a:chOff x="5579" y="6898"/>
                <a:chExt cx="579" cy="725"/>
              </a:xfrm>
            </p:grpSpPr>
            <p:sp>
              <p:nvSpPr>
                <p:cNvPr id="14990" name="Rectangle 654" descr="Широкий диагональный 1"/>
                <p:cNvSpPr>
                  <a:spLocks noChangeArrowheads="1"/>
                </p:cNvSpPr>
                <p:nvPr/>
              </p:nvSpPr>
              <p:spPr bwMode="auto">
                <a:xfrm>
                  <a:off x="5579" y="6898"/>
                  <a:ext cx="579" cy="725"/>
                </a:xfrm>
                <a:prstGeom prst="rect">
                  <a:avLst/>
                </a:prstGeom>
                <a:pattFill prst="wdDnDiag">
                  <a:fgClr>
                    <a:srgbClr val="FFFFFF"/>
                  </a:fgClr>
                  <a:bgClr>
                    <a:srgbClr val="FFFFFF"/>
                  </a:bgClr>
                </a:patt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991" name="Rectangle 655" descr="Широкий диагональный 1"/>
                <p:cNvSpPr>
                  <a:spLocks noChangeArrowheads="1"/>
                </p:cNvSpPr>
                <p:nvPr/>
              </p:nvSpPr>
              <p:spPr bwMode="auto">
                <a:xfrm>
                  <a:off x="5670" y="7039"/>
                  <a:ext cx="393" cy="441"/>
                </a:xfrm>
                <a:prstGeom prst="rect">
                  <a:avLst/>
                </a:prstGeom>
                <a:pattFill prst="wdDnDiag">
                  <a:fgClr>
                    <a:srgbClr val="FFFFFF"/>
                  </a:fgClr>
                  <a:bgClr>
                    <a:srgbClr val="FFFFFF"/>
                  </a:bgClr>
                </a:patt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764" name="Group 656"/>
              <p:cNvGrpSpPr>
                <a:grpSpLocks/>
              </p:cNvGrpSpPr>
              <p:nvPr/>
            </p:nvGrpSpPr>
            <p:grpSpPr bwMode="auto">
              <a:xfrm>
                <a:off x="2657" y="6315"/>
                <a:ext cx="363" cy="293"/>
                <a:chOff x="5658" y="9296"/>
                <a:chExt cx="267" cy="293"/>
              </a:xfrm>
            </p:grpSpPr>
            <p:sp>
              <p:nvSpPr>
                <p:cNvPr id="14993" name="Rectangle 657" descr="Широкий диагональный 1"/>
                <p:cNvSpPr>
                  <a:spLocks noChangeArrowheads="1"/>
                </p:cNvSpPr>
                <p:nvPr/>
              </p:nvSpPr>
              <p:spPr bwMode="auto">
                <a:xfrm>
                  <a:off x="5658" y="9298"/>
                  <a:ext cx="267" cy="291"/>
                </a:xfrm>
                <a:prstGeom prst="rect">
                  <a:avLst/>
                </a:prstGeom>
                <a:pattFill prst="wdDnDiag">
                  <a:fgClr>
                    <a:srgbClr val="FFFFFF"/>
                  </a:fgClr>
                  <a:bgClr>
                    <a:srgbClr val="FFFFFF"/>
                  </a:bgClr>
                </a:patt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14994" name="AutoShape 658"/>
                <p:cNvCxnSpPr>
                  <a:cxnSpLocks noChangeShapeType="1"/>
                </p:cNvCxnSpPr>
                <p:nvPr/>
              </p:nvCxnSpPr>
              <p:spPr bwMode="auto">
                <a:xfrm>
                  <a:off x="5725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95" name="AutoShape 659"/>
                <p:cNvCxnSpPr>
                  <a:cxnSpLocks noChangeShapeType="1"/>
                </p:cNvCxnSpPr>
                <p:nvPr/>
              </p:nvCxnSpPr>
              <p:spPr bwMode="auto">
                <a:xfrm>
                  <a:off x="5691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96" name="AutoShape 660"/>
                <p:cNvCxnSpPr>
                  <a:cxnSpLocks noChangeShapeType="1"/>
                </p:cNvCxnSpPr>
                <p:nvPr/>
              </p:nvCxnSpPr>
              <p:spPr bwMode="auto">
                <a:xfrm>
                  <a:off x="5758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97" name="AutoShape 661"/>
                <p:cNvCxnSpPr>
                  <a:cxnSpLocks noChangeShapeType="1"/>
                </p:cNvCxnSpPr>
                <p:nvPr/>
              </p:nvCxnSpPr>
              <p:spPr bwMode="auto">
                <a:xfrm>
                  <a:off x="5793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98" name="AutoShape 662"/>
                <p:cNvCxnSpPr>
                  <a:cxnSpLocks noChangeShapeType="1"/>
                </p:cNvCxnSpPr>
                <p:nvPr/>
              </p:nvCxnSpPr>
              <p:spPr bwMode="auto">
                <a:xfrm>
                  <a:off x="5829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99" name="AutoShape 663"/>
                <p:cNvCxnSpPr>
                  <a:cxnSpLocks noChangeShapeType="1"/>
                </p:cNvCxnSpPr>
                <p:nvPr/>
              </p:nvCxnSpPr>
              <p:spPr bwMode="auto">
                <a:xfrm>
                  <a:off x="5865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000" name="AutoShape 664"/>
                <p:cNvCxnSpPr>
                  <a:cxnSpLocks noChangeShapeType="1"/>
                </p:cNvCxnSpPr>
                <p:nvPr/>
              </p:nvCxnSpPr>
              <p:spPr bwMode="auto">
                <a:xfrm>
                  <a:off x="5897" y="9296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2765" name="Group 665"/>
            <p:cNvGrpSpPr>
              <a:grpSpLocks/>
            </p:cNvGrpSpPr>
            <p:nvPr/>
          </p:nvGrpSpPr>
          <p:grpSpPr bwMode="auto">
            <a:xfrm rot="16200000">
              <a:off x="5938" y="10611"/>
              <a:ext cx="394" cy="207"/>
              <a:chOff x="5658" y="9296"/>
              <a:chExt cx="267" cy="293"/>
            </a:xfrm>
          </p:grpSpPr>
          <p:sp>
            <p:nvSpPr>
              <p:cNvPr id="15002" name="Rectangle 666" descr="Широкий диагональный 1"/>
              <p:cNvSpPr>
                <a:spLocks noChangeArrowheads="1"/>
              </p:cNvSpPr>
              <p:nvPr/>
            </p:nvSpPr>
            <p:spPr bwMode="auto">
              <a:xfrm>
                <a:off x="5658" y="9298"/>
                <a:ext cx="267" cy="291"/>
              </a:xfrm>
              <a:prstGeom prst="rect">
                <a:avLst/>
              </a:prstGeom>
              <a:pattFill prst="wdDnDiag">
                <a:fgClr>
                  <a:srgbClr val="FFFFFF"/>
                </a:fgClr>
                <a:bgClr>
                  <a:srgbClr val="FFFFFF"/>
                </a:bgClr>
              </a:patt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15003" name="AutoShape 667"/>
              <p:cNvCxnSpPr>
                <a:cxnSpLocks noChangeShapeType="1"/>
              </p:cNvCxnSpPr>
              <p:nvPr/>
            </p:nvCxnSpPr>
            <p:spPr bwMode="auto">
              <a:xfrm>
                <a:off x="5725" y="9296"/>
                <a:ext cx="0" cy="2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004" name="AutoShape 668"/>
              <p:cNvCxnSpPr>
                <a:cxnSpLocks noChangeShapeType="1"/>
              </p:cNvCxnSpPr>
              <p:nvPr/>
            </p:nvCxnSpPr>
            <p:spPr bwMode="auto">
              <a:xfrm>
                <a:off x="5691" y="9296"/>
                <a:ext cx="0" cy="2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005" name="AutoShape 669"/>
              <p:cNvCxnSpPr>
                <a:cxnSpLocks noChangeShapeType="1"/>
              </p:cNvCxnSpPr>
              <p:nvPr/>
            </p:nvCxnSpPr>
            <p:spPr bwMode="auto">
              <a:xfrm>
                <a:off x="5758" y="9296"/>
                <a:ext cx="0" cy="2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006" name="AutoShape 670"/>
              <p:cNvCxnSpPr>
                <a:cxnSpLocks noChangeShapeType="1"/>
              </p:cNvCxnSpPr>
              <p:nvPr/>
            </p:nvCxnSpPr>
            <p:spPr bwMode="auto">
              <a:xfrm>
                <a:off x="5793" y="9296"/>
                <a:ext cx="0" cy="2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007" name="AutoShape 671"/>
              <p:cNvCxnSpPr>
                <a:cxnSpLocks noChangeShapeType="1"/>
              </p:cNvCxnSpPr>
              <p:nvPr/>
            </p:nvCxnSpPr>
            <p:spPr bwMode="auto">
              <a:xfrm>
                <a:off x="5829" y="9296"/>
                <a:ext cx="0" cy="2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008" name="AutoShape 672"/>
              <p:cNvCxnSpPr>
                <a:cxnSpLocks noChangeShapeType="1"/>
              </p:cNvCxnSpPr>
              <p:nvPr/>
            </p:nvCxnSpPr>
            <p:spPr bwMode="auto">
              <a:xfrm>
                <a:off x="5865" y="9296"/>
                <a:ext cx="0" cy="2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009" name="AutoShape 673"/>
              <p:cNvCxnSpPr>
                <a:cxnSpLocks noChangeShapeType="1"/>
              </p:cNvCxnSpPr>
              <p:nvPr/>
            </p:nvCxnSpPr>
            <p:spPr bwMode="auto">
              <a:xfrm>
                <a:off x="5897" y="9296"/>
                <a:ext cx="0" cy="2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5010" name="Rectangle 674" descr="Мелкая сетка"/>
            <p:cNvSpPr>
              <a:spLocks noChangeArrowheads="1"/>
            </p:cNvSpPr>
            <p:nvPr/>
          </p:nvSpPr>
          <p:spPr bwMode="auto">
            <a:xfrm>
              <a:off x="5772" y="8161"/>
              <a:ext cx="198" cy="126"/>
            </a:xfrm>
            <a:prstGeom prst="rect">
              <a:avLst/>
            </a:prstGeom>
            <a:pattFill prst="smGrid">
              <a:fgClr>
                <a:srgbClr val="FFFFFF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11" name="Oval 675"/>
            <p:cNvSpPr>
              <a:spLocks noChangeArrowheads="1"/>
            </p:cNvSpPr>
            <p:nvPr/>
          </p:nvSpPr>
          <p:spPr bwMode="auto">
            <a:xfrm>
              <a:off x="6075" y="11078"/>
              <a:ext cx="62" cy="5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12" name="Oval 676"/>
            <p:cNvSpPr>
              <a:spLocks noChangeArrowheads="1"/>
            </p:cNvSpPr>
            <p:nvPr/>
          </p:nvSpPr>
          <p:spPr bwMode="auto">
            <a:xfrm>
              <a:off x="6052" y="10680"/>
              <a:ext cx="62" cy="5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13" name="Oval 677"/>
            <p:cNvSpPr>
              <a:spLocks noChangeArrowheads="1"/>
            </p:cNvSpPr>
            <p:nvPr/>
          </p:nvSpPr>
          <p:spPr bwMode="auto">
            <a:xfrm>
              <a:off x="6079" y="10094"/>
              <a:ext cx="62" cy="5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14" name="Rectangle 678" descr="Мелкая сетка"/>
            <p:cNvSpPr>
              <a:spLocks noChangeArrowheads="1"/>
            </p:cNvSpPr>
            <p:nvPr/>
          </p:nvSpPr>
          <p:spPr bwMode="auto">
            <a:xfrm>
              <a:off x="5778" y="8159"/>
              <a:ext cx="180" cy="126"/>
            </a:xfrm>
            <a:prstGeom prst="rect">
              <a:avLst/>
            </a:prstGeom>
            <a:pattFill prst="smGrid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766" name="Group 680"/>
            <p:cNvGrpSpPr>
              <a:grpSpLocks/>
            </p:cNvGrpSpPr>
            <p:nvPr/>
          </p:nvGrpSpPr>
          <p:grpSpPr bwMode="auto">
            <a:xfrm>
              <a:off x="6665" y="6372"/>
              <a:ext cx="487" cy="3310"/>
              <a:chOff x="5350" y="7104"/>
              <a:chExt cx="455" cy="1947"/>
            </a:xfrm>
          </p:grpSpPr>
          <p:grpSp>
            <p:nvGrpSpPr>
              <p:cNvPr id="2767" name="Group 681"/>
              <p:cNvGrpSpPr>
                <a:grpSpLocks/>
              </p:cNvGrpSpPr>
              <p:nvPr/>
            </p:nvGrpSpPr>
            <p:grpSpPr bwMode="auto">
              <a:xfrm>
                <a:off x="5360" y="7530"/>
                <a:ext cx="445" cy="1363"/>
                <a:chOff x="5459" y="4949"/>
                <a:chExt cx="857" cy="2279"/>
              </a:xfrm>
            </p:grpSpPr>
            <p:grpSp>
              <p:nvGrpSpPr>
                <p:cNvPr id="2768" name="Group 682"/>
                <p:cNvGrpSpPr>
                  <a:grpSpLocks/>
                </p:cNvGrpSpPr>
                <p:nvPr/>
              </p:nvGrpSpPr>
              <p:grpSpPr bwMode="auto">
                <a:xfrm>
                  <a:off x="5459" y="4950"/>
                  <a:ext cx="294" cy="2278"/>
                  <a:chOff x="5459" y="4950"/>
                  <a:chExt cx="294" cy="2278"/>
                </a:xfrm>
              </p:grpSpPr>
              <p:cxnSp>
                <p:nvCxnSpPr>
                  <p:cNvPr id="15019" name="AutoShape 68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7154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20" name="AutoShape 68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7079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21" name="AutoShape 68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7005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22" name="AutoShape 68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6930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23" name="AutoShape 68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6856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24" name="AutoShape 688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6781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25" name="AutoShape 68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7" y="6707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26" name="AutoShape 690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1" y="6632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27" name="AutoShape 69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7" y="6558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28" name="AutoShape 692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1" y="6483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29" name="AutoShape 69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7" y="6409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30" name="AutoShape 69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1" y="6334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31" name="AutoShape 69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7" y="6260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32" name="AutoShape 69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1" y="6185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33" name="AutoShape 69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3" y="6111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34" name="AutoShape 698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7" y="6036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35" name="AutoShape 69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5962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36" name="AutoShape 700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5887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37" name="AutoShape 70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1" y="5813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38" name="AutoShape 702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65" y="5738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39" name="AutoShape 70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1" y="5664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40" name="AutoShape 70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65" y="5589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41" name="AutoShape 70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5515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42" name="AutoShape 70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5440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43" name="AutoShape 70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9" y="5359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44" name="AutoShape 708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3" y="5284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45" name="AutoShape 70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65" y="5210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46" name="AutoShape 710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59" y="5135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47" name="AutoShape 71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59" y="4950"/>
                    <a:ext cx="0" cy="18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69" name="Group 712"/>
                <p:cNvGrpSpPr>
                  <a:grpSpLocks/>
                </p:cNvGrpSpPr>
                <p:nvPr/>
              </p:nvGrpSpPr>
              <p:grpSpPr bwMode="auto">
                <a:xfrm flipH="1">
                  <a:off x="6022" y="4949"/>
                  <a:ext cx="294" cy="2278"/>
                  <a:chOff x="5459" y="4950"/>
                  <a:chExt cx="294" cy="2278"/>
                </a:xfrm>
              </p:grpSpPr>
              <p:cxnSp>
                <p:nvCxnSpPr>
                  <p:cNvPr id="15049" name="AutoShape 71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7154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50" name="AutoShape 71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7079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51" name="AutoShape 71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7005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52" name="AutoShape 71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6930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53" name="AutoShape 71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6856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54" name="AutoShape 718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6781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55" name="AutoShape 71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7" y="6707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56" name="AutoShape 720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1" y="6632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57" name="AutoShape 72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7" y="6558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58" name="AutoShape 722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1" y="6483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59" name="AutoShape 72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7" y="6409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60" name="AutoShape 72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1" y="6334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61" name="AutoShape 72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7" y="6260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62" name="AutoShape 72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1" y="6185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63" name="AutoShape 72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3" y="6111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64" name="AutoShape 728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7" y="6036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65" name="AutoShape 72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5962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66" name="AutoShape 730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5887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67" name="AutoShape 73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1" y="5813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68" name="AutoShape 732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65" y="5738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69" name="AutoShape 73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1" y="5664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70" name="AutoShape 73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65" y="5589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71" name="AutoShape 73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77" y="5515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72" name="AutoShape 73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71" y="5440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73" name="AutoShape 73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89" y="5359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74" name="AutoShape 738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83" y="5284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75" name="AutoShape 73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65" y="5210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76" name="AutoShape 740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459" y="5135"/>
                    <a:ext cx="264" cy="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77" name="AutoShape 74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459" y="4950"/>
                    <a:ext cx="0" cy="18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15078" name="AutoShape 74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23" y="5355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079" name="AutoShape 74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22" y="5210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080" name="AutoShape 74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29" y="5511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081" name="AutoShape 745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17" y="5660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082" name="AutoShape 746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26" y="5813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083" name="AutoShape 74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30" y="5962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084" name="AutoShape 74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35" y="6111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085" name="AutoShape 749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41" y="6256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086" name="AutoShape 75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35" y="6409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087" name="AutoShape 751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35" y="6558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088" name="AutoShape 75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29" y="6703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089" name="AutoShape 75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35" y="6855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090" name="AutoShape 75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29" y="7001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091" name="AutoShape 755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30" y="7154"/>
                  <a:ext cx="317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092" name="AutoShape 756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0" y="7078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093" name="AutoShape 75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0" y="6930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094" name="AutoShape 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5" y="6781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095" name="AutoShape 759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0" y="6628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096" name="AutoShape 76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0" y="6479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097" name="AutoShape 761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7" y="6334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098" name="AutoShape 76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0" y="6181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099" name="AutoShape 76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01" y="6032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100" name="AutoShape 76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7" y="5883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101" name="AutoShape 765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23" y="5738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102" name="AutoShape 766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7" y="5589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103" name="AutoShape 76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5" y="5440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104" name="AutoShape 76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5" y="5280"/>
                  <a:ext cx="771" cy="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15105" name="AutoShape 769"/>
              <p:cNvCxnSpPr>
                <a:cxnSpLocks noChangeShapeType="1"/>
              </p:cNvCxnSpPr>
              <p:nvPr/>
            </p:nvCxnSpPr>
            <p:spPr bwMode="auto">
              <a:xfrm flipV="1">
                <a:off x="5350" y="7641"/>
                <a:ext cx="445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106" name="AutoShape 770"/>
              <p:cNvCxnSpPr>
                <a:cxnSpLocks noChangeShapeType="1"/>
              </p:cNvCxnSpPr>
              <p:nvPr/>
            </p:nvCxnSpPr>
            <p:spPr bwMode="auto">
              <a:xfrm flipV="1">
                <a:off x="5357" y="8898"/>
                <a:ext cx="445" cy="1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107" name="AutoShape 771"/>
              <p:cNvCxnSpPr>
                <a:cxnSpLocks noChangeShapeType="1"/>
              </p:cNvCxnSpPr>
              <p:nvPr/>
            </p:nvCxnSpPr>
            <p:spPr bwMode="auto">
              <a:xfrm>
                <a:off x="5585" y="7104"/>
                <a:ext cx="0" cy="194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</p:grpSp>
        <p:cxnSp>
          <p:nvCxnSpPr>
            <p:cNvPr id="15108" name="AutoShape 772"/>
            <p:cNvCxnSpPr>
              <a:cxnSpLocks noChangeShapeType="1"/>
            </p:cNvCxnSpPr>
            <p:nvPr/>
          </p:nvCxnSpPr>
          <p:spPr bwMode="auto">
            <a:xfrm>
              <a:off x="4851" y="7087"/>
              <a:ext cx="25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109" name="Rectangle 773" descr="Широкий диагональный 1"/>
            <p:cNvSpPr>
              <a:spLocks noChangeArrowheads="1"/>
            </p:cNvSpPr>
            <p:nvPr/>
          </p:nvSpPr>
          <p:spPr bwMode="auto">
            <a:xfrm>
              <a:off x="4555" y="6836"/>
              <a:ext cx="3173" cy="251"/>
            </a:xfrm>
            <a:prstGeom prst="rect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770" name="Group 775"/>
            <p:cNvGrpSpPr>
              <a:grpSpLocks/>
            </p:cNvGrpSpPr>
            <p:nvPr/>
          </p:nvGrpSpPr>
          <p:grpSpPr bwMode="auto">
            <a:xfrm>
              <a:off x="6398" y="6929"/>
              <a:ext cx="564" cy="151"/>
              <a:chOff x="6348" y="6329"/>
              <a:chExt cx="564" cy="151"/>
            </a:xfrm>
          </p:grpSpPr>
          <p:sp>
            <p:nvSpPr>
              <p:cNvPr id="15112" name="Freeform 776"/>
              <p:cNvSpPr>
                <a:spLocks/>
              </p:cNvSpPr>
              <p:nvPr/>
            </p:nvSpPr>
            <p:spPr bwMode="auto">
              <a:xfrm>
                <a:off x="6353" y="6329"/>
                <a:ext cx="559" cy="151"/>
              </a:xfrm>
              <a:custGeom>
                <a:avLst/>
                <a:gdLst/>
                <a:ahLst/>
                <a:cxnLst>
                  <a:cxn ang="0">
                    <a:pos x="637" y="180"/>
                  </a:cxn>
                  <a:cxn ang="0">
                    <a:pos x="637" y="0"/>
                  </a:cxn>
                  <a:cxn ang="0">
                    <a:pos x="0" y="0"/>
                  </a:cxn>
                  <a:cxn ang="0">
                    <a:pos x="0" y="180"/>
                  </a:cxn>
                  <a:cxn ang="0">
                    <a:pos x="96" y="180"/>
                  </a:cxn>
                  <a:cxn ang="0">
                    <a:pos x="96" y="82"/>
                  </a:cxn>
                  <a:cxn ang="0">
                    <a:pos x="537" y="82"/>
                  </a:cxn>
                  <a:cxn ang="0">
                    <a:pos x="537" y="181"/>
                  </a:cxn>
                  <a:cxn ang="0">
                    <a:pos x="637" y="180"/>
                  </a:cxn>
                </a:cxnLst>
                <a:rect l="0" t="0" r="r" b="b"/>
                <a:pathLst>
                  <a:path w="637" h="181">
                    <a:moveTo>
                      <a:pt x="637" y="180"/>
                    </a:moveTo>
                    <a:lnTo>
                      <a:pt x="637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96" y="180"/>
                    </a:lnTo>
                    <a:lnTo>
                      <a:pt x="96" y="82"/>
                    </a:lnTo>
                    <a:lnTo>
                      <a:pt x="537" y="82"/>
                    </a:lnTo>
                    <a:lnTo>
                      <a:pt x="537" y="181"/>
                    </a:lnTo>
                    <a:lnTo>
                      <a:pt x="637" y="180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15113" name="AutoShape 777"/>
              <p:cNvCxnSpPr>
                <a:cxnSpLocks noChangeShapeType="1"/>
              </p:cNvCxnSpPr>
              <p:nvPr/>
            </p:nvCxnSpPr>
            <p:spPr bwMode="auto">
              <a:xfrm>
                <a:off x="6348" y="6329"/>
                <a:ext cx="92" cy="6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114" name="AutoShape 778"/>
              <p:cNvCxnSpPr>
                <a:cxnSpLocks noChangeShapeType="1"/>
              </p:cNvCxnSpPr>
              <p:nvPr/>
            </p:nvCxnSpPr>
            <p:spPr bwMode="auto">
              <a:xfrm flipH="1">
                <a:off x="6819" y="6329"/>
                <a:ext cx="88" cy="6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5116" name="Rectangle 780"/>
            <p:cNvSpPr>
              <a:spLocks noChangeArrowheads="1"/>
            </p:cNvSpPr>
            <p:nvPr/>
          </p:nvSpPr>
          <p:spPr bwMode="auto">
            <a:xfrm>
              <a:off x="5499" y="6254"/>
              <a:ext cx="149" cy="582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17" name="Rectangle 781"/>
            <p:cNvSpPr>
              <a:spLocks noChangeArrowheads="1"/>
            </p:cNvSpPr>
            <p:nvPr/>
          </p:nvSpPr>
          <p:spPr bwMode="auto">
            <a:xfrm>
              <a:off x="5413" y="2715"/>
              <a:ext cx="1443" cy="3269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18" name="Rectangle 782"/>
            <p:cNvSpPr>
              <a:spLocks noChangeArrowheads="1"/>
            </p:cNvSpPr>
            <p:nvPr/>
          </p:nvSpPr>
          <p:spPr bwMode="auto">
            <a:xfrm rot="19957775" flipV="1">
              <a:off x="7498" y="4432"/>
              <a:ext cx="105" cy="1638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19" name="Rectangle 783"/>
            <p:cNvSpPr>
              <a:spLocks noChangeArrowheads="1"/>
            </p:cNvSpPr>
            <p:nvPr/>
          </p:nvSpPr>
          <p:spPr bwMode="auto">
            <a:xfrm rot="1642225">
              <a:off x="7465" y="2715"/>
              <a:ext cx="105" cy="1486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20" name="Rectangle 784" descr="Темный диагональный 1"/>
            <p:cNvSpPr>
              <a:spLocks noChangeArrowheads="1"/>
            </p:cNvSpPr>
            <p:nvPr/>
          </p:nvSpPr>
          <p:spPr bwMode="auto">
            <a:xfrm>
              <a:off x="5394" y="5984"/>
              <a:ext cx="1478" cy="264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21" name="Rectangle 785" descr="Мелкая сетка"/>
            <p:cNvSpPr>
              <a:spLocks noChangeArrowheads="1"/>
            </p:cNvSpPr>
            <p:nvPr/>
          </p:nvSpPr>
          <p:spPr bwMode="auto">
            <a:xfrm>
              <a:off x="5974" y="6048"/>
              <a:ext cx="313" cy="201"/>
            </a:xfrm>
            <a:prstGeom prst="rect">
              <a:avLst/>
            </a:prstGeom>
            <a:pattFill prst="smGrid">
              <a:fgClr>
                <a:srgbClr val="000000"/>
              </a:fgClr>
              <a:bgClr>
                <a:srgbClr val="FFFFFF"/>
              </a:bgClr>
            </a:patt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5122" name="AutoShape 786"/>
            <p:cNvCxnSpPr>
              <a:cxnSpLocks noChangeShapeType="1"/>
            </p:cNvCxnSpPr>
            <p:nvPr/>
          </p:nvCxnSpPr>
          <p:spPr bwMode="auto">
            <a:xfrm>
              <a:off x="6696" y="5741"/>
              <a:ext cx="1" cy="11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</p:cxnSp>
        <p:cxnSp>
          <p:nvCxnSpPr>
            <p:cNvPr id="15123" name="AutoShape 787"/>
            <p:cNvCxnSpPr>
              <a:cxnSpLocks noChangeShapeType="1"/>
            </p:cNvCxnSpPr>
            <p:nvPr/>
          </p:nvCxnSpPr>
          <p:spPr bwMode="auto">
            <a:xfrm>
              <a:off x="5572" y="5778"/>
              <a:ext cx="0" cy="14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</p:cxnSp>
        <p:sp>
          <p:nvSpPr>
            <p:cNvPr id="15124" name="Rectangle 788"/>
            <p:cNvSpPr>
              <a:spLocks noChangeArrowheads="1"/>
            </p:cNvSpPr>
            <p:nvPr/>
          </p:nvSpPr>
          <p:spPr bwMode="auto">
            <a:xfrm>
              <a:off x="6851" y="4223"/>
              <a:ext cx="200" cy="192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25" name="Rectangle 789"/>
            <p:cNvSpPr>
              <a:spLocks noChangeArrowheads="1"/>
            </p:cNvSpPr>
            <p:nvPr/>
          </p:nvSpPr>
          <p:spPr bwMode="auto">
            <a:xfrm>
              <a:off x="7055" y="4087"/>
              <a:ext cx="261" cy="454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26" name="Rectangle 790"/>
            <p:cNvSpPr>
              <a:spLocks noChangeArrowheads="1"/>
            </p:cNvSpPr>
            <p:nvPr/>
          </p:nvSpPr>
          <p:spPr bwMode="auto">
            <a:xfrm rot="5400000">
              <a:off x="7415" y="3975"/>
              <a:ext cx="123" cy="688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5127" name="AutoShape 791"/>
            <p:cNvCxnSpPr>
              <a:cxnSpLocks noChangeShapeType="1"/>
            </p:cNvCxnSpPr>
            <p:nvPr/>
          </p:nvCxnSpPr>
          <p:spPr bwMode="auto">
            <a:xfrm>
              <a:off x="5243" y="4314"/>
              <a:ext cx="308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</p:cxnSp>
        <p:sp>
          <p:nvSpPr>
            <p:cNvPr id="15128" name="Rectangle 792"/>
            <p:cNvSpPr>
              <a:spLocks noChangeArrowheads="1"/>
            </p:cNvSpPr>
            <p:nvPr/>
          </p:nvSpPr>
          <p:spPr bwMode="auto">
            <a:xfrm>
              <a:off x="7993" y="2629"/>
              <a:ext cx="559" cy="209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29" name="Freeform 793" descr="Широкий диагональный 1"/>
            <p:cNvSpPr>
              <a:spLocks/>
            </p:cNvSpPr>
            <p:nvPr/>
          </p:nvSpPr>
          <p:spPr bwMode="auto">
            <a:xfrm>
              <a:off x="5391" y="5645"/>
              <a:ext cx="1475" cy="268"/>
            </a:xfrm>
            <a:custGeom>
              <a:avLst/>
              <a:gdLst/>
              <a:ahLst/>
              <a:cxnLst>
                <a:cxn ang="0">
                  <a:pos x="18" y="268"/>
                </a:cxn>
                <a:cxn ang="0">
                  <a:pos x="76" y="95"/>
                </a:cxn>
                <a:cxn ang="0">
                  <a:pos x="116" y="61"/>
                </a:cxn>
                <a:cxn ang="0">
                  <a:pos x="139" y="38"/>
                </a:cxn>
                <a:cxn ang="0">
                  <a:pos x="151" y="21"/>
                </a:cxn>
                <a:cxn ang="0">
                  <a:pos x="185" y="9"/>
                </a:cxn>
                <a:cxn ang="0">
                  <a:pos x="375" y="44"/>
                </a:cxn>
                <a:cxn ang="0">
                  <a:pos x="416" y="84"/>
                </a:cxn>
                <a:cxn ang="0">
                  <a:pos x="456" y="113"/>
                </a:cxn>
                <a:cxn ang="0">
                  <a:pos x="490" y="136"/>
                </a:cxn>
                <a:cxn ang="0">
                  <a:pos x="542" y="147"/>
                </a:cxn>
                <a:cxn ang="0">
                  <a:pos x="692" y="193"/>
                </a:cxn>
                <a:cxn ang="0">
                  <a:pos x="922" y="165"/>
                </a:cxn>
                <a:cxn ang="0">
                  <a:pos x="940" y="153"/>
                </a:cxn>
                <a:cxn ang="0">
                  <a:pos x="945" y="136"/>
                </a:cxn>
                <a:cxn ang="0">
                  <a:pos x="980" y="124"/>
                </a:cxn>
                <a:cxn ang="0">
                  <a:pos x="992" y="107"/>
                </a:cxn>
                <a:cxn ang="0">
                  <a:pos x="1038" y="95"/>
                </a:cxn>
                <a:cxn ang="0">
                  <a:pos x="1072" y="78"/>
                </a:cxn>
                <a:cxn ang="0">
                  <a:pos x="1153" y="84"/>
                </a:cxn>
                <a:cxn ang="0">
                  <a:pos x="1205" y="107"/>
                </a:cxn>
                <a:cxn ang="0">
                  <a:pos x="1475" y="211"/>
                </a:cxn>
              </a:cxnLst>
              <a:rect l="0" t="0" r="r" b="b"/>
              <a:pathLst>
                <a:path w="1475" h="268">
                  <a:moveTo>
                    <a:pt x="18" y="268"/>
                  </a:moveTo>
                  <a:cubicBezTo>
                    <a:pt x="14" y="209"/>
                    <a:pt x="0" y="115"/>
                    <a:pt x="76" y="95"/>
                  </a:cubicBezTo>
                  <a:cubicBezTo>
                    <a:pt x="83" y="71"/>
                    <a:pt x="96" y="74"/>
                    <a:pt x="116" y="61"/>
                  </a:cubicBezTo>
                  <a:cubicBezTo>
                    <a:pt x="129" y="24"/>
                    <a:pt x="111" y="60"/>
                    <a:pt x="139" y="38"/>
                  </a:cubicBezTo>
                  <a:cubicBezTo>
                    <a:pt x="144" y="34"/>
                    <a:pt x="145" y="25"/>
                    <a:pt x="151" y="21"/>
                  </a:cubicBezTo>
                  <a:cubicBezTo>
                    <a:pt x="161" y="15"/>
                    <a:pt x="185" y="9"/>
                    <a:pt x="185" y="9"/>
                  </a:cubicBezTo>
                  <a:cubicBezTo>
                    <a:pt x="275" y="13"/>
                    <a:pt x="313" y="0"/>
                    <a:pt x="375" y="44"/>
                  </a:cubicBezTo>
                  <a:cubicBezTo>
                    <a:pt x="402" y="83"/>
                    <a:pt x="385" y="74"/>
                    <a:pt x="416" y="84"/>
                  </a:cubicBezTo>
                  <a:cubicBezTo>
                    <a:pt x="424" y="113"/>
                    <a:pt x="415" y="99"/>
                    <a:pt x="456" y="113"/>
                  </a:cubicBezTo>
                  <a:cubicBezTo>
                    <a:pt x="469" y="117"/>
                    <a:pt x="479" y="128"/>
                    <a:pt x="490" y="136"/>
                  </a:cubicBezTo>
                  <a:cubicBezTo>
                    <a:pt x="505" y="146"/>
                    <a:pt x="525" y="141"/>
                    <a:pt x="542" y="147"/>
                  </a:cubicBezTo>
                  <a:cubicBezTo>
                    <a:pt x="591" y="164"/>
                    <a:pt x="642" y="178"/>
                    <a:pt x="692" y="193"/>
                  </a:cubicBezTo>
                  <a:cubicBezTo>
                    <a:pt x="772" y="190"/>
                    <a:pt x="846" y="187"/>
                    <a:pt x="922" y="165"/>
                  </a:cubicBezTo>
                  <a:cubicBezTo>
                    <a:pt x="928" y="161"/>
                    <a:pt x="936" y="159"/>
                    <a:pt x="940" y="153"/>
                  </a:cubicBezTo>
                  <a:cubicBezTo>
                    <a:pt x="944" y="148"/>
                    <a:pt x="940" y="139"/>
                    <a:pt x="945" y="136"/>
                  </a:cubicBezTo>
                  <a:cubicBezTo>
                    <a:pt x="955" y="129"/>
                    <a:pt x="980" y="124"/>
                    <a:pt x="980" y="124"/>
                  </a:cubicBezTo>
                  <a:cubicBezTo>
                    <a:pt x="984" y="118"/>
                    <a:pt x="986" y="110"/>
                    <a:pt x="992" y="107"/>
                  </a:cubicBezTo>
                  <a:cubicBezTo>
                    <a:pt x="1006" y="99"/>
                    <a:pt x="1024" y="102"/>
                    <a:pt x="1038" y="95"/>
                  </a:cubicBezTo>
                  <a:cubicBezTo>
                    <a:pt x="1087" y="71"/>
                    <a:pt x="1025" y="95"/>
                    <a:pt x="1072" y="78"/>
                  </a:cubicBezTo>
                  <a:cubicBezTo>
                    <a:pt x="1099" y="80"/>
                    <a:pt x="1126" y="79"/>
                    <a:pt x="1153" y="84"/>
                  </a:cubicBezTo>
                  <a:cubicBezTo>
                    <a:pt x="1172" y="87"/>
                    <a:pt x="1205" y="107"/>
                    <a:pt x="1205" y="107"/>
                  </a:cubicBezTo>
                  <a:cubicBezTo>
                    <a:pt x="1270" y="151"/>
                    <a:pt x="1397" y="211"/>
                    <a:pt x="1475" y="211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5130" name="AutoShape 794"/>
            <p:cNvCxnSpPr>
              <a:cxnSpLocks noChangeShapeType="1"/>
            </p:cNvCxnSpPr>
            <p:nvPr/>
          </p:nvCxnSpPr>
          <p:spPr bwMode="auto">
            <a:xfrm>
              <a:off x="3415" y="12252"/>
              <a:ext cx="54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sp>
          <p:nvSpPr>
            <p:cNvPr id="15132" name="Rectangle 796"/>
            <p:cNvSpPr>
              <a:spLocks noChangeArrowheads="1"/>
            </p:cNvSpPr>
            <p:nvPr/>
          </p:nvSpPr>
          <p:spPr bwMode="auto">
            <a:xfrm rot="1303" flipV="1">
              <a:off x="7821" y="2587"/>
              <a:ext cx="172" cy="3435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5133" name="AutoShape 797"/>
            <p:cNvCxnSpPr>
              <a:cxnSpLocks noChangeShapeType="1"/>
            </p:cNvCxnSpPr>
            <p:nvPr/>
          </p:nvCxnSpPr>
          <p:spPr bwMode="auto">
            <a:xfrm>
              <a:off x="7728" y="2724"/>
              <a:ext cx="92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</p:cxnSp>
        <p:cxnSp>
          <p:nvCxnSpPr>
            <p:cNvPr id="15134" name="AutoShape 798"/>
            <p:cNvCxnSpPr>
              <a:cxnSpLocks noChangeShapeType="1"/>
            </p:cNvCxnSpPr>
            <p:nvPr/>
          </p:nvCxnSpPr>
          <p:spPr bwMode="auto">
            <a:xfrm>
              <a:off x="4679" y="6713"/>
              <a:ext cx="1" cy="7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15135" name="AutoShape 799"/>
            <p:cNvCxnSpPr>
              <a:cxnSpLocks noChangeShapeType="1"/>
            </p:cNvCxnSpPr>
            <p:nvPr/>
          </p:nvCxnSpPr>
          <p:spPr bwMode="auto">
            <a:xfrm>
              <a:off x="7596" y="6678"/>
              <a:ext cx="1" cy="7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sp>
          <p:nvSpPr>
            <p:cNvPr id="15136" name="Rectangle 800" descr="Мелкая сетка"/>
            <p:cNvSpPr>
              <a:spLocks noChangeArrowheads="1"/>
            </p:cNvSpPr>
            <p:nvPr/>
          </p:nvSpPr>
          <p:spPr bwMode="auto">
            <a:xfrm>
              <a:off x="5948" y="6836"/>
              <a:ext cx="359" cy="251"/>
            </a:xfrm>
            <a:prstGeom prst="rect">
              <a:avLst/>
            </a:prstGeom>
            <a:pattFill prst="smGrid">
              <a:fgClr>
                <a:srgbClr val="000000"/>
              </a:fgClr>
              <a:bgClr>
                <a:srgbClr val="FFFFFF"/>
              </a:bgClr>
            </a:patt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37" name="Rectangle 801"/>
            <p:cNvSpPr>
              <a:spLocks noChangeArrowheads="1"/>
            </p:cNvSpPr>
            <p:nvPr/>
          </p:nvSpPr>
          <p:spPr bwMode="auto">
            <a:xfrm>
              <a:off x="6052" y="5829"/>
              <a:ext cx="158" cy="4107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38" name="Rectangle 802"/>
            <p:cNvSpPr>
              <a:spLocks noChangeArrowheads="1"/>
            </p:cNvSpPr>
            <p:nvPr/>
          </p:nvSpPr>
          <p:spPr bwMode="auto">
            <a:xfrm>
              <a:off x="5817" y="6566"/>
              <a:ext cx="646" cy="270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5139" name="AutoShape 803"/>
            <p:cNvCxnSpPr>
              <a:cxnSpLocks noChangeShapeType="1"/>
            </p:cNvCxnSpPr>
            <p:nvPr/>
          </p:nvCxnSpPr>
          <p:spPr bwMode="auto">
            <a:xfrm>
              <a:off x="6132" y="2535"/>
              <a:ext cx="9" cy="114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</p:grpSp>
      <p:sp>
        <p:nvSpPr>
          <p:cNvPr id="774" name="AutoShape 23"/>
          <p:cNvSpPr>
            <a:spLocks/>
          </p:cNvSpPr>
          <p:nvPr/>
        </p:nvSpPr>
        <p:spPr bwMode="auto">
          <a:xfrm>
            <a:off x="2259108" y="2924201"/>
            <a:ext cx="1255059" cy="563069"/>
          </a:xfrm>
          <a:prstGeom prst="callout1">
            <a:avLst>
              <a:gd name="adj1" fmla="val 73764"/>
              <a:gd name="adj2" fmla="val -1554"/>
              <a:gd name="adj3" fmla="val 175554"/>
              <a:gd name="adj4" fmla="val -5163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Пьезо-двигатель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5" name="AutoShape 53"/>
          <p:cNvSpPr>
            <a:spLocks/>
          </p:cNvSpPr>
          <p:nvPr/>
        </p:nvSpPr>
        <p:spPr bwMode="auto">
          <a:xfrm>
            <a:off x="2523650" y="3862718"/>
            <a:ext cx="1278312" cy="272706"/>
          </a:xfrm>
          <a:prstGeom prst="callout1">
            <a:avLst>
              <a:gd name="adj1" fmla="val 98636"/>
              <a:gd name="adj2" fmla="val -4546"/>
              <a:gd name="adj3" fmla="val 200549"/>
              <a:gd name="adj4" fmla="val -2914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Задвижка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6" name="AutoShape 17"/>
          <p:cNvSpPr>
            <a:spLocks/>
          </p:cNvSpPr>
          <p:nvPr/>
        </p:nvSpPr>
        <p:spPr bwMode="auto">
          <a:xfrm>
            <a:off x="1479177" y="1365809"/>
            <a:ext cx="1520626" cy="504709"/>
          </a:xfrm>
          <a:prstGeom prst="callout1">
            <a:avLst>
              <a:gd name="adj1" fmla="val 51072"/>
              <a:gd name="adj2" fmla="val 1462"/>
              <a:gd name="adj3" fmla="val 99559"/>
              <a:gd name="adj4" fmla="val -4347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Электронный блок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7" name="AutoShape 52"/>
          <p:cNvSpPr>
            <a:spLocks/>
          </p:cNvSpPr>
          <p:nvPr/>
        </p:nvSpPr>
        <p:spPr bwMode="auto">
          <a:xfrm>
            <a:off x="5881393" y="1010458"/>
            <a:ext cx="936522" cy="531573"/>
          </a:xfrm>
          <a:prstGeom prst="callout1">
            <a:avLst>
              <a:gd name="adj1" fmla="val 43785"/>
              <a:gd name="adj2" fmla="val 111126"/>
              <a:gd name="adj3" fmla="val 121252"/>
              <a:gd name="adj4" fmla="val 16595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Ручной дублёр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934916" y="1871785"/>
            <a:ext cx="742950" cy="39638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39" y="219"/>
              </a:cxn>
              <a:cxn ang="0">
                <a:pos x="784" y="838"/>
              </a:cxn>
              <a:cxn ang="0">
                <a:pos x="766" y="1021"/>
              </a:cxn>
            </a:cxnLst>
            <a:rect l="0" t="0" r="r" b="b"/>
            <a:pathLst>
              <a:path w="1170" h="1021">
                <a:moveTo>
                  <a:pt x="0" y="0"/>
                </a:moveTo>
                <a:cubicBezTo>
                  <a:pt x="454" y="39"/>
                  <a:pt x="908" y="79"/>
                  <a:pt x="1039" y="219"/>
                </a:cubicBezTo>
                <a:cubicBezTo>
                  <a:pt x="1170" y="359"/>
                  <a:pt x="829" y="704"/>
                  <a:pt x="784" y="838"/>
                </a:cubicBezTo>
                <a:cubicBezTo>
                  <a:pt x="739" y="972"/>
                  <a:pt x="769" y="988"/>
                  <a:pt x="766" y="1021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 rot="10800000" flipH="1">
            <a:off x="1384312" y="4100512"/>
            <a:ext cx="45719" cy="522757"/>
          </a:xfrm>
          <a:custGeom>
            <a:avLst/>
            <a:gdLst/>
            <a:ahLst/>
            <a:cxnLst>
              <a:cxn ang="0">
                <a:pos x="228" y="0"/>
              </a:cxn>
              <a:cxn ang="0">
                <a:pos x="246" y="346"/>
              </a:cxn>
              <a:cxn ang="0">
                <a:pos x="64" y="820"/>
              </a:cxn>
              <a:cxn ang="0">
                <a:pos x="46" y="1203"/>
              </a:cxn>
              <a:cxn ang="0">
                <a:pos x="337" y="1748"/>
              </a:cxn>
              <a:cxn ang="0">
                <a:pos x="337" y="1950"/>
              </a:cxn>
            </a:cxnLst>
            <a:rect l="0" t="0" r="r" b="b"/>
            <a:pathLst>
              <a:path w="386" h="1950">
                <a:moveTo>
                  <a:pt x="228" y="0"/>
                </a:moveTo>
                <a:cubicBezTo>
                  <a:pt x="250" y="104"/>
                  <a:pt x="273" y="209"/>
                  <a:pt x="246" y="346"/>
                </a:cubicBezTo>
                <a:cubicBezTo>
                  <a:pt x="219" y="483"/>
                  <a:pt x="97" y="677"/>
                  <a:pt x="64" y="820"/>
                </a:cubicBezTo>
                <a:cubicBezTo>
                  <a:pt x="31" y="963"/>
                  <a:pt x="0" y="1048"/>
                  <a:pt x="46" y="1203"/>
                </a:cubicBezTo>
                <a:cubicBezTo>
                  <a:pt x="92" y="1358"/>
                  <a:pt x="288" y="1623"/>
                  <a:pt x="337" y="1748"/>
                </a:cubicBezTo>
                <a:cubicBezTo>
                  <a:pt x="386" y="1873"/>
                  <a:pt x="337" y="1926"/>
                  <a:pt x="337" y="195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0" name="Freeform 3"/>
          <p:cNvSpPr>
            <a:spLocks/>
          </p:cNvSpPr>
          <p:nvPr/>
        </p:nvSpPr>
        <p:spPr bwMode="auto">
          <a:xfrm>
            <a:off x="3985478" y="1810313"/>
            <a:ext cx="742950" cy="39638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39" y="219"/>
              </a:cxn>
              <a:cxn ang="0">
                <a:pos x="784" y="838"/>
              </a:cxn>
              <a:cxn ang="0">
                <a:pos x="766" y="1021"/>
              </a:cxn>
            </a:cxnLst>
            <a:rect l="0" t="0" r="r" b="b"/>
            <a:pathLst>
              <a:path w="1170" h="1021">
                <a:moveTo>
                  <a:pt x="0" y="0"/>
                </a:moveTo>
                <a:cubicBezTo>
                  <a:pt x="454" y="39"/>
                  <a:pt x="908" y="79"/>
                  <a:pt x="1039" y="219"/>
                </a:cubicBezTo>
                <a:cubicBezTo>
                  <a:pt x="1170" y="359"/>
                  <a:pt x="829" y="704"/>
                  <a:pt x="784" y="838"/>
                </a:cubicBezTo>
                <a:cubicBezTo>
                  <a:pt x="739" y="972"/>
                  <a:pt x="769" y="988"/>
                  <a:pt x="766" y="1021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1" name="Freeform 5"/>
          <p:cNvSpPr>
            <a:spLocks/>
          </p:cNvSpPr>
          <p:nvPr/>
        </p:nvSpPr>
        <p:spPr bwMode="auto">
          <a:xfrm rot="10800000" flipH="1">
            <a:off x="4432312" y="4088481"/>
            <a:ext cx="45719" cy="522757"/>
          </a:xfrm>
          <a:custGeom>
            <a:avLst/>
            <a:gdLst/>
            <a:ahLst/>
            <a:cxnLst>
              <a:cxn ang="0">
                <a:pos x="228" y="0"/>
              </a:cxn>
              <a:cxn ang="0">
                <a:pos x="246" y="346"/>
              </a:cxn>
              <a:cxn ang="0">
                <a:pos x="64" y="820"/>
              </a:cxn>
              <a:cxn ang="0">
                <a:pos x="46" y="1203"/>
              </a:cxn>
              <a:cxn ang="0">
                <a:pos x="337" y="1748"/>
              </a:cxn>
              <a:cxn ang="0">
                <a:pos x="337" y="1950"/>
              </a:cxn>
            </a:cxnLst>
            <a:rect l="0" t="0" r="r" b="b"/>
            <a:pathLst>
              <a:path w="386" h="1950">
                <a:moveTo>
                  <a:pt x="228" y="0"/>
                </a:moveTo>
                <a:cubicBezTo>
                  <a:pt x="250" y="104"/>
                  <a:pt x="273" y="209"/>
                  <a:pt x="246" y="346"/>
                </a:cubicBezTo>
                <a:cubicBezTo>
                  <a:pt x="219" y="483"/>
                  <a:pt x="97" y="677"/>
                  <a:pt x="64" y="820"/>
                </a:cubicBezTo>
                <a:cubicBezTo>
                  <a:pt x="31" y="963"/>
                  <a:pt x="0" y="1048"/>
                  <a:pt x="46" y="1203"/>
                </a:cubicBezTo>
                <a:cubicBezTo>
                  <a:pt x="92" y="1358"/>
                  <a:pt x="288" y="1623"/>
                  <a:pt x="337" y="1748"/>
                </a:cubicBezTo>
                <a:cubicBezTo>
                  <a:pt x="386" y="1873"/>
                  <a:pt x="337" y="1926"/>
                  <a:pt x="337" y="195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2" name="Freeform 5"/>
          <p:cNvSpPr>
            <a:spLocks/>
          </p:cNvSpPr>
          <p:nvPr/>
        </p:nvSpPr>
        <p:spPr bwMode="auto">
          <a:xfrm rot="10800000" flipH="1">
            <a:off x="7723182" y="4288867"/>
            <a:ext cx="45719" cy="522757"/>
          </a:xfrm>
          <a:custGeom>
            <a:avLst/>
            <a:gdLst/>
            <a:ahLst/>
            <a:cxnLst>
              <a:cxn ang="0">
                <a:pos x="228" y="0"/>
              </a:cxn>
              <a:cxn ang="0">
                <a:pos x="246" y="346"/>
              </a:cxn>
              <a:cxn ang="0">
                <a:pos x="64" y="820"/>
              </a:cxn>
              <a:cxn ang="0">
                <a:pos x="46" y="1203"/>
              </a:cxn>
              <a:cxn ang="0">
                <a:pos x="337" y="1748"/>
              </a:cxn>
              <a:cxn ang="0">
                <a:pos x="337" y="1950"/>
              </a:cxn>
            </a:cxnLst>
            <a:rect l="0" t="0" r="r" b="b"/>
            <a:pathLst>
              <a:path w="386" h="1950">
                <a:moveTo>
                  <a:pt x="228" y="0"/>
                </a:moveTo>
                <a:cubicBezTo>
                  <a:pt x="250" y="104"/>
                  <a:pt x="273" y="209"/>
                  <a:pt x="246" y="346"/>
                </a:cubicBezTo>
                <a:cubicBezTo>
                  <a:pt x="219" y="483"/>
                  <a:pt x="97" y="677"/>
                  <a:pt x="64" y="820"/>
                </a:cubicBezTo>
                <a:cubicBezTo>
                  <a:pt x="31" y="963"/>
                  <a:pt x="0" y="1048"/>
                  <a:pt x="46" y="1203"/>
                </a:cubicBezTo>
                <a:cubicBezTo>
                  <a:pt x="92" y="1358"/>
                  <a:pt x="288" y="1623"/>
                  <a:pt x="337" y="1748"/>
                </a:cubicBezTo>
                <a:cubicBezTo>
                  <a:pt x="386" y="1873"/>
                  <a:pt x="337" y="1926"/>
                  <a:pt x="337" y="195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3" name="Freeform 3"/>
          <p:cNvSpPr>
            <a:spLocks/>
          </p:cNvSpPr>
          <p:nvPr/>
        </p:nvSpPr>
        <p:spPr bwMode="auto">
          <a:xfrm rot="16200000">
            <a:off x="7248503" y="1968664"/>
            <a:ext cx="112588" cy="39638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39" y="219"/>
              </a:cxn>
              <a:cxn ang="0">
                <a:pos x="784" y="838"/>
              </a:cxn>
              <a:cxn ang="0">
                <a:pos x="766" y="1021"/>
              </a:cxn>
            </a:cxnLst>
            <a:rect l="0" t="0" r="r" b="b"/>
            <a:pathLst>
              <a:path w="1170" h="1021">
                <a:moveTo>
                  <a:pt x="0" y="0"/>
                </a:moveTo>
                <a:cubicBezTo>
                  <a:pt x="454" y="39"/>
                  <a:pt x="908" y="79"/>
                  <a:pt x="1039" y="219"/>
                </a:cubicBezTo>
                <a:cubicBezTo>
                  <a:pt x="1170" y="359"/>
                  <a:pt x="829" y="704"/>
                  <a:pt x="784" y="838"/>
                </a:cubicBezTo>
                <a:cubicBezTo>
                  <a:pt x="739" y="972"/>
                  <a:pt x="769" y="988"/>
                  <a:pt x="766" y="1021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0659" y="466725"/>
            <a:ext cx="4984375" cy="55525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Обратная связь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8B1BF-71BA-4CF4-81E9-1FCF714CB512}" type="slidenum">
              <a:rPr lang="ru-RU" smtClean="0">
                <a:cs typeface="Calibri" pitchFamily="34" charset="0"/>
              </a:rPr>
              <a:pPr>
                <a:defRPr/>
              </a:pPr>
              <a:t>23</a:t>
            </a:fld>
            <a:endParaRPr lang="ru-RU" dirty="0">
              <a:cs typeface="Calibri" pitchFamily="34" charset="0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2679923" y="2868905"/>
            <a:ext cx="3657448" cy="16495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Tx/>
              <a:buNone/>
              <a:defRPr lang="ru-RU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30400" indent="-180000" algn="l" defTabSz="914400" rtl="0" eaLnBrk="1" latinLnBrk="0" hangingPunct="1">
              <a:spcBef>
                <a:spcPts val="600"/>
              </a:spcBef>
              <a:buFont typeface="Wingdings" pitchFamily="2" charset="2"/>
              <a:buChar char="§"/>
              <a:defRPr lang="ru-RU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608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‒"/>
              <a:defRPr lang="ru-RU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91200" indent="-180000" algn="l" defTabSz="914400" rtl="0" eaLnBrk="1" latinLnBrk="0" hangingPunct="1">
              <a:spcBef>
                <a:spcPts val="600"/>
              </a:spcBef>
              <a:buFont typeface="Wingdings" pitchFamily="2" charset="2"/>
              <a:buChar char="§"/>
              <a:defRPr lang="ru-RU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216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‒"/>
              <a:defRPr lang="ru-RU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u="sng" dirty="0" smtClean="0">
                <a:solidFill>
                  <a:sysClr val="windowText" lastClr="000000"/>
                </a:solidFill>
                <a:latin typeface="Calibri" pitchFamily="34" charset="0"/>
              </a:rPr>
              <a:t>Контакты:</a:t>
            </a:r>
          </a:p>
          <a:p>
            <a:r>
              <a:rPr lang="ru-RU" sz="2400" dirty="0" smtClean="0">
                <a:solidFill>
                  <a:sysClr val="windowText" lastClr="000000"/>
                </a:solidFill>
                <a:latin typeface="Calibri" pitchFamily="34" charset="0"/>
              </a:rPr>
              <a:t>ООО «</a:t>
            </a:r>
            <a:r>
              <a:rPr lang="ru-RU" sz="2400" dirty="0" err="1" smtClean="0">
                <a:solidFill>
                  <a:sysClr val="windowText" lastClr="000000"/>
                </a:solidFill>
                <a:latin typeface="Calibri" pitchFamily="34" charset="0"/>
              </a:rPr>
              <a:t>ИнПьезо</a:t>
            </a:r>
            <a:r>
              <a:rPr lang="ru-RU" sz="2400" dirty="0" smtClean="0">
                <a:solidFill>
                  <a:sysClr val="windowText" lastClr="000000"/>
                </a:solidFill>
                <a:latin typeface="Calibri" pitchFamily="34" charset="0"/>
              </a:rPr>
              <a:t>», г.Москва</a:t>
            </a:r>
            <a:br>
              <a:rPr lang="ru-RU" sz="2400" dirty="0" smtClean="0">
                <a:solidFill>
                  <a:sysClr val="windowText" lastClr="000000"/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sysClr val="windowText" lastClr="000000"/>
                </a:solidFill>
                <a:latin typeface="Calibri" pitchFamily="34" charset="0"/>
              </a:rPr>
              <a:t>+7 (495) 411-29-63 </a:t>
            </a:r>
            <a:r>
              <a:rPr lang="ru-RU" sz="2400" dirty="0">
                <a:solidFill>
                  <a:sysClr val="windowText" lastClr="000000"/>
                </a:solidFill>
                <a:latin typeface="Calibri" pitchFamily="34" charset="0"/>
              </a:rPr>
              <a:t/>
            </a:r>
            <a:br>
              <a:rPr lang="ru-RU" sz="2400" dirty="0">
                <a:solidFill>
                  <a:sysClr val="windowText" lastClr="000000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ysClr val="windowText" lastClr="000000"/>
                </a:solidFill>
                <a:latin typeface="Calibri" pitchFamily="34" charset="0"/>
              </a:rPr>
              <a:t>piezovalve@mail.ru</a:t>
            </a:r>
            <a:endParaRPr lang="en-US" sz="24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pic>
        <p:nvPicPr>
          <p:cNvPr id="8196" name="Picture 4" descr="https://4.bp.blogspot.com/-G5PFbPFHv78/VEWwd-hS9FI/AAAAAAAAAFY/i1I5OiZm0j8/s400-p/x4-coe-360-degree-feedback.png.pagespeed.ic.fgKgrCkZ3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2437" y="627319"/>
            <a:ext cx="2491563" cy="2491563"/>
          </a:xfrm>
          <a:prstGeom prst="rect">
            <a:avLst/>
          </a:prstGeom>
          <a:noFill/>
        </p:spPr>
      </p:pic>
      <p:pic>
        <p:nvPicPr>
          <p:cNvPr id="6" name="Рисунок 5" descr="Логотип ИнПьезо цв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5800165"/>
            <a:ext cx="2299641" cy="10578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74258" y="5326398"/>
            <a:ext cx="4132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Трубопроводная задвижка </a:t>
            </a:r>
            <a:br>
              <a:rPr lang="ru-RU" dirty="0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</a:br>
            <a:r>
              <a:rPr lang="ru-RU" dirty="0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с </a:t>
            </a:r>
            <a:r>
              <a:rPr lang="ru-RU" dirty="0" err="1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пьезоприводом</a:t>
            </a:r>
            <a:r>
              <a:rPr lang="ru-RU" dirty="0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551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ownloads\Webp.net-gifmak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</p:spPr>
      </p:pic>
      <p:pic>
        <p:nvPicPr>
          <p:cNvPr id="1027" name="Picture 3" descr="C:\Users\Андрей\Downloads\Webp.net-gifmak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25" y="1609725"/>
            <a:ext cx="9525" cy="9525"/>
          </a:xfrm>
          <a:prstGeom prst="rect">
            <a:avLst/>
          </a:prstGeom>
          <a:noFill/>
        </p:spPr>
      </p:pic>
      <p:pic>
        <p:nvPicPr>
          <p:cNvPr id="1028" name="Picture 4" descr="C:\Users\Андрей\Downloads\Webp.net-gifmak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2151063"/>
            <a:ext cx="9525" cy="95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49154" y="4410635"/>
            <a:ext cx="3594846" cy="221523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1 – корпус;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2 – ходовой </a:t>
            </a:r>
            <a:r>
              <a:rPr lang="ru-RU" sz="1800" dirty="0" err="1" smtClean="0">
                <a:solidFill>
                  <a:schemeClr val="tx1"/>
                </a:solidFill>
              </a:rPr>
              <a:t>пьезоблок</a:t>
            </a:r>
            <a:r>
              <a:rPr lang="ru-RU" sz="1800" dirty="0" smtClean="0">
                <a:solidFill>
                  <a:schemeClr val="tx1"/>
                </a:solidFill>
              </a:rPr>
              <a:t>;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3 и 4 – передний и задний распорные </a:t>
            </a:r>
            <a:r>
              <a:rPr lang="ru-RU" sz="1800" dirty="0" err="1" smtClean="0">
                <a:solidFill>
                  <a:schemeClr val="tx1"/>
                </a:solidFill>
              </a:rPr>
              <a:t>пьезоблоки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5 – крышка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6 – неподвижный полый шток</a:t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77782" y="210961"/>
            <a:ext cx="5427183" cy="1104405"/>
          </a:xfrm>
          <a:prstGeom prst="rect">
            <a:avLst/>
          </a:prstGeom>
          <a:solidFill>
            <a:srgbClr val="002060">
              <a:alpha val="0"/>
            </a:srgbClr>
          </a:solidFill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Предлагаемое решение: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применить компактный и мощный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линейный шаговый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пьезодвигатель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для перемещения запорного органа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455B7266-0AB9-4AF3-B966-A601727ADD1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119718" y="2743212"/>
            <a:ext cx="3836894" cy="902990"/>
          </a:xfrm>
          <a:prstGeom prst="rect">
            <a:avLst/>
          </a:prstGeom>
          <a:solidFill>
            <a:srgbClr val="002060">
              <a:alpha val="0"/>
            </a:srgbClr>
          </a:solidFill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инцип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действия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пьезодвигателя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 descr="\\HOMEPC\Users\Public\Рисунок-на-рус.-яз.-с-фазами-пьезомотор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005" y="4233451"/>
            <a:ext cx="4777520" cy="231764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">
            <a:solidFill>
              <a:schemeClr val="accent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Объект 1"/>
          <p:cNvSpPr>
            <a:spLocks noGrp="1"/>
          </p:cNvSpPr>
          <p:nvPr>
            <p:ph sz="half" idx="1"/>
          </p:nvPr>
        </p:nvSpPr>
        <p:spPr>
          <a:xfrm>
            <a:off x="457200" y="3962400"/>
            <a:ext cx="4038600" cy="2812987"/>
          </a:xfrm>
        </p:spPr>
        <p:txBody>
          <a:bodyPr/>
          <a:lstStyle/>
          <a:p>
            <a:pPr marL="0" indent="0">
              <a:buFontTx/>
              <a:buNone/>
            </a:pPr>
            <a:endParaRPr lang="ru-RU" dirty="0" smtClean="0">
              <a:ea typeface="ＭＳ Ｐゴシック"/>
              <a:cs typeface="ＭＳ Ｐゴシック"/>
            </a:endParaRPr>
          </a:p>
          <a:p>
            <a:pPr marL="0" indent="0">
              <a:buFontTx/>
              <a:buNone/>
            </a:pPr>
            <a:endParaRPr lang="ru-RU" dirty="0" smtClean="0">
              <a:ea typeface="ＭＳ Ｐゴシック"/>
              <a:cs typeface="ＭＳ Ｐゴシック"/>
            </a:endParaRPr>
          </a:p>
        </p:txBody>
      </p:sp>
      <p:sp>
        <p:nvSpPr>
          <p:cNvPr id="22531" name="Номер слайда 2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482D733-D881-403A-8E2F-698E09268547}" type="slidenum">
              <a:rPr lang="ru-RU" smtClean="0"/>
              <a:pPr>
                <a:defRPr/>
              </a:pPr>
              <a:t>4</a:t>
            </a:fld>
            <a:endParaRPr lang="ru-RU" dirty="0" smtClean="0"/>
          </a:p>
        </p:txBody>
      </p:sp>
      <p:sp>
        <p:nvSpPr>
          <p:cNvPr id="198" name="Text Box 17"/>
          <p:cNvSpPr txBox="1">
            <a:spLocks noChangeArrowheads="1"/>
          </p:cNvSpPr>
          <p:nvPr/>
        </p:nvSpPr>
        <p:spPr bwMode="auto">
          <a:xfrm>
            <a:off x="289453" y="462133"/>
            <a:ext cx="4949824" cy="48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Техническая реализация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3" name="Рисунок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501" y="2537026"/>
            <a:ext cx="2485797" cy="3387563"/>
          </a:xfrm>
          <a:prstGeom prst="rect">
            <a:avLst/>
          </a:prstGeom>
          <a:noFill/>
        </p:spPr>
      </p:pic>
      <p:pic>
        <p:nvPicPr>
          <p:cNvPr id="3074" name="Рисунок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8985" y="2528061"/>
            <a:ext cx="2423366" cy="3380654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38188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99255" y="1147484"/>
            <a:ext cx="7691718" cy="820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Autofit/>
          </a:bodyPr>
          <a:lstStyle/>
          <a:p>
            <a:pPr marL="361950">
              <a:defRPr/>
            </a:pPr>
            <a:r>
              <a:rPr lang="ru-RU" sz="1600" dirty="0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Прототип продукта, в котором </a:t>
            </a:r>
            <a:r>
              <a:rPr lang="ru-RU" sz="1600" dirty="0" err="1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пьезодвигатель</a:t>
            </a:r>
            <a:r>
              <a:rPr lang="ru-RU" sz="1600" dirty="0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 находится вне корпуса </a:t>
            </a:r>
            <a:br>
              <a:rPr lang="ru-RU" sz="1600" dirty="0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</a:br>
            <a:r>
              <a:rPr lang="ru-RU" sz="1600" dirty="0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(над задвижкой),</a:t>
            </a:r>
            <a:r>
              <a:rPr lang="en-US" sz="1600" dirty="0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в настоящий момент изготавливается. </a:t>
            </a:r>
          </a:p>
          <a:p>
            <a:pPr marL="361950">
              <a:defRPr/>
            </a:pPr>
            <a:r>
              <a:rPr lang="ru-RU" sz="1600" dirty="0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Механическая часть изготовлена.</a:t>
            </a:r>
          </a:p>
        </p:txBody>
      </p:sp>
      <p:pic>
        <p:nvPicPr>
          <p:cNvPr id="12" name="Picture 2" descr="D:\ИнПьезо\Микрогранты\1. Механическая часть прототипа заявка 03317 отчет до 19.11.21\Отчет\Вид со стороны напорного патруб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7622" y="2551461"/>
            <a:ext cx="1838849" cy="3374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694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65" y="430301"/>
            <a:ext cx="5466421" cy="5107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Патенты на изобретения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4F07AF-D21C-4802-A593-CF4AF1A42D70}" type="datetime1">
              <a:rPr lang="ru-RU" smtClean="0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B7266-0AB9-4AF3-B966-A601727ADD1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953435" y="1246094"/>
            <a:ext cx="4374777" cy="46078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1600" b="1" dirty="0" smtClean="0"/>
              <a:t>Патенты на изобретение </a:t>
            </a:r>
          </a:p>
          <a:p>
            <a:pPr lvl="0"/>
            <a:r>
              <a:rPr lang="ru-RU" sz="1200" dirty="0" smtClean="0"/>
              <a:t>№2753378 от 13.08.2021 «Задвижка со стрикционным приводом</a:t>
            </a:r>
          </a:p>
          <a:p>
            <a:pPr lvl="0"/>
            <a:r>
              <a:rPr lang="ru-RU" sz="1200" dirty="0" smtClean="0"/>
              <a:t>№2753379 от 13.08.2021 «Задвижка со стрикционным электроприводом»</a:t>
            </a:r>
          </a:p>
          <a:p>
            <a:pPr lvl="0"/>
            <a:r>
              <a:rPr lang="ru-RU" sz="1200" dirty="0" smtClean="0"/>
              <a:t>№2665744 от 04.09.2018 «Устройство для создания механических колебаний» </a:t>
            </a:r>
          </a:p>
          <a:p>
            <a:pPr lvl="0"/>
            <a:r>
              <a:rPr lang="ru-RU" sz="1200" dirty="0" smtClean="0"/>
              <a:t>№2667476 от 20.09.2018 «Шаговый пьезоэлектрический двигатель»</a:t>
            </a:r>
          </a:p>
          <a:p>
            <a:r>
              <a:rPr lang="ru-RU" sz="1200" dirty="0" smtClean="0"/>
              <a:t>№2698802 от 30.08.2019 «Способ генерации механических колебаний и генератор для его осуществления»</a:t>
            </a:r>
          </a:p>
          <a:p>
            <a:r>
              <a:rPr lang="ru-RU" sz="1200" dirty="0" smtClean="0"/>
              <a:t>№2698578 от 28.08.2019 «Устройство питания шагового пьезоэлектрического двигателя (варианты)»</a:t>
            </a:r>
          </a:p>
          <a:p>
            <a:pPr lvl="0"/>
            <a:r>
              <a:rPr lang="ru-RU" sz="1200" dirty="0" smtClean="0"/>
              <a:t>№2715881 от 05.03.2020 «Шаговый </a:t>
            </a:r>
            <a:r>
              <a:rPr lang="ru-RU" sz="1200" dirty="0" err="1" smtClean="0"/>
              <a:t>пьезодвигатель</a:t>
            </a:r>
            <a:r>
              <a:rPr lang="ru-RU" sz="1200" dirty="0" smtClean="0"/>
              <a:t>»</a:t>
            </a:r>
          </a:p>
          <a:p>
            <a:pPr lvl="0"/>
            <a:r>
              <a:rPr lang="ru-RU" sz="1200" dirty="0" smtClean="0"/>
              <a:t>№2715880 от 05.03.2020 «Пьезоэлектрический двигатель шагового типа»</a:t>
            </a:r>
          </a:p>
          <a:p>
            <a:pPr lvl="0"/>
            <a:r>
              <a:rPr lang="ru-RU" sz="1200" dirty="0" smtClean="0"/>
              <a:t>№2743725 от 25.02.2021 «Неразборный </a:t>
            </a:r>
            <a:r>
              <a:rPr lang="ru-RU" sz="1200" dirty="0" err="1" smtClean="0"/>
              <a:t>пьезопакет</a:t>
            </a:r>
            <a:r>
              <a:rPr lang="ru-RU" sz="1200" dirty="0" smtClean="0"/>
              <a:t>»</a:t>
            </a:r>
          </a:p>
          <a:p>
            <a:pPr lvl="0"/>
            <a:r>
              <a:rPr lang="ru-RU" sz="1200" dirty="0" smtClean="0"/>
              <a:t>№2746793 от 21.04.2021 «Шаговый стрикционный </a:t>
            </a:r>
            <a:r>
              <a:rPr lang="ru-RU" sz="1200" dirty="0" err="1" smtClean="0"/>
              <a:t>пьезодвигатель</a:t>
            </a:r>
            <a:r>
              <a:rPr lang="ru-RU" sz="1200" dirty="0" smtClean="0"/>
              <a:t> и способ его работы»</a:t>
            </a:r>
          </a:p>
          <a:p>
            <a:pPr lvl="0"/>
            <a:r>
              <a:rPr lang="ru-RU" sz="1200" dirty="0" smtClean="0"/>
              <a:t>№</a:t>
            </a:r>
            <a:r>
              <a:rPr lang="ru-RU" sz="1200" dirty="0" smtClean="0">
                <a:hlinkClick r:id="rId2" tooltip="Ссылка на реестр (открывается в отдельном окне)"/>
              </a:rPr>
              <a:t> </a:t>
            </a:r>
            <a:r>
              <a:rPr lang="ru-RU" sz="1200" dirty="0" smtClean="0"/>
              <a:t>2756491 от 30.09.2021 «Задвижка со стрикционным приводом в затворе»</a:t>
            </a:r>
          </a:p>
          <a:p>
            <a:pPr lvl="0"/>
            <a:r>
              <a:rPr lang="ru-RU" sz="1200" dirty="0" smtClean="0"/>
              <a:t>№2766658 от 15.03.2022 «Задвижка с линейным приводом»</a:t>
            </a:r>
          </a:p>
          <a:p>
            <a:r>
              <a:rPr lang="ru-RU" sz="1200" dirty="0" smtClean="0"/>
              <a:t>№ 2766949 от 16.03.2022 «Задвижка с внутренним стрикционным приводом» </a:t>
            </a:r>
          </a:p>
          <a:p>
            <a:pPr lvl="0"/>
            <a:endParaRPr lang="ru-RU" sz="1200" dirty="0" smtClean="0"/>
          </a:p>
          <a:p>
            <a:pPr lvl="0"/>
            <a:endParaRPr lang="ru-RU" sz="1200" dirty="0" smtClean="0"/>
          </a:p>
          <a:p>
            <a:pPr lvl="0"/>
            <a:endParaRPr lang="ru-RU" sz="1200" dirty="0" smtClean="0"/>
          </a:p>
          <a:p>
            <a:pPr lvl="0"/>
            <a:endParaRPr lang="ru-RU" sz="1200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8948" y="4652847"/>
            <a:ext cx="1440160" cy="207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927" y="4460825"/>
            <a:ext cx="1440160" cy="207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906" y="4268804"/>
            <a:ext cx="1440160" cy="207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2884" y="4076783"/>
            <a:ext cx="1440160" cy="207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875" y="1488256"/>
            <a:ext cx="15488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863" y="3884761"/>
            <a:ext cx="1440160" cy="207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842" y="3692740"/>
            <a:ext cx="1440160" cy="207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77" y="609595"/>
            <a:ext cx="5466421" cy="5107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Конструкция с </a:t>
            </a:r>
            <a:r>
              <a:rPr lang="ru-RU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пьезодвигателем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 </a:t>
            </a:r>
            <a:b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внутри  корпуса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4F07AF-D21C-4802-A593-CF4AF1A42D70}" type="datetime1">
              <a:rPr lang="ru-RU" smtClean="0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B7266-0AB9-4AF3-B966-A601727ADD1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5082984" y="1452282"/>
            <a:ext cx="3693448" cy="457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Как видно на разрезе газовой задвижки слева, она полностью герметична по отношению к внешней среде, т.к. двигатель расположен внутри неё. Клин 1 является корпусом для </a:t>
            </a:r>
            <a:r>
              <a:rPr lang="ru-RU" sz="1200" dirty="0" err="1" smtClean="0"/>
              <a:t>пьезоблоков</a:t>
            </a:r>
            <a:r>
              <a:rPr lang="ru-RU" sz="1200" dirty="0" smtClean="0"/>
              <a:t> 2, 3, 4. </a:t>
            </a:r>
            <a:r>
              <a:rPr lang="ru-RU" sz="1200" dirty="0" err="1" smtClean="0"/>
              <a:t>Пьезоблоки</a:t>
            </a:r>
            <a:r>
              <a:rPr lang="ru-RU" sz="1200" dirty="0" smtClean="0"/>
              <a:t> соединены с крышкой 5 неподвижным штоком 6. При подаче на них согласованных импульсов напряжения клин 1 движется вверх или вниз, открывая или закрывая задвижку. Интеллектуальные свойства приводу обеспечивает микроконтроллер. Он получает информацию от датчиков перемещения клина, температуры </a:t>
            </a:r>
            <a:r>
              <a:rPr lang="ru-RU" sz="1200" dirty="0" err="1" smtClean="0"/>
              <a:t>пьезоблоков</a:t>
            </a:r>
            <a:r>
              <a:rPr lang="ru-RU" sz="1200" dirty="0" smtClean="0"/>
              <a:t>, запорного усилия, и изменяет параметры питающих импульсов сообразно этой информации. </a:t>
            </a:r>
          </a:p>
          <a:p>
            <a:r>
              <a:rPr lang="ru-RU" sz="1200" dirty="0" smtClean="0"/>
              <a:t>Сложной кинематической цепи обычного электропривода между клином и датчиком усилия с присущими ей зазорами, упругостью, инерционностью и трением в новом приводе нет. Поэтому в данной конструкции обеспечивают точное давление прижима клина к сёдлам, исключающее как </a:t>
            </a:r>
            <a:r>
              <a:rPr lang="ru-RU" sz="1200" dirty="0" err="1" smtClean="0"/>
              <a:t>неплотность</a:t>
            </a:r>
            <a:r>
              <a:rPr lang="ru-RU" sz="1200" dirty="0" smtClean="0"/>
              <a:t>, так и заклинивание. </a:t>
            </a:r>
          </a:p>
          <a:p>
            <a:r>
              <a:rPr lang="ru-RU" sz="1200" dirty="0" smtClean="0"/>
              <a:t>В других вариантах конструкции предусмотрен ручной дублёр электропривода.</a:t>
            </a:r>
          </a:p>
          <a:p>
            <a:endParaRPr lang="ru-RU" sz="1200" dirty="0" smtClean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344" y="1604688"/>
            <a:ext cx="3788901" cy="484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837380"/>
            <a:ext cx="8674100" cy="424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" name="Text Box 17"/>
          <p:cNvSpPr txBox="1">
            <a:spLocks noChangeArrowheads="1"/>
          </p:cNvSpPr>
          <p:nvPr/>
        </p:nvSpPr>
        <p:spPr bwMode="auto">
          <a:xfrm>
            <a:off x="322729" y="457998"/>
            <a:ext cx="4846171" cy="60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Математическое моделирование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0" name="Подзаголовок 3"/>
          <p:cNvSpPr txBox="1">
            <a:spLocks/>
          </p:cNvSpPr>
          <p:nvPr/>
        </p:nvSpPr>
        <p:spPr>
          <a:xfrm>
            <a:off x="4211318" y="4446494"/>
            <a:ext cx="3133420" cy="20215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ClrTx/>
              <a:buNone/>
            </a:pPr>
            <a:r>
              <a:rPr lang="ru-RU" sz="2000" dirty="0" smtClean="0">
                <a:latin typeface="Calibri" pitchFamily="34" charset="0"/>
                <a:ea typeface="ＭＳ Ｐゴシック"/>
                <a:cs typeface="ＭＳ Ｐゴシック" charset="0"/>
              </a:rPr>
              <a:t>Расчёт методом конечных элементов подтвердил работоспособность привода при температуре транспортируемой жидкости до 130 С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A5B8B1BF-71BA-4CF4-81E9-1FCF714CB51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19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Объект 1"/>
          <p:cNvSpPr>
            <a:spLocks noGrp="1"/>
          </p:cNvSpPr>
          <p:nvPr>
            <p:ph sz="half" idx="1"/>
          </p:nvPr>
        </p:nvSpPr>
        <p:spPr>
          <a:xfrm>
            <a:off x="457200" y="3962400"/>
            <a:ext cx="4038600" cy="2812987"/>
          </a:xfrm>
        </p:spPr>
        <p:txBody>
          <a:bodyPr/>
          <a:lstStyle/>
          <a:p>
            <a:pPr marL="0" indent="0">
              <a:buFontTx/>
              <a:buNone/>
            </a:pPr>
            <a:endParaRPr lang="ru-RU" dirty="0" smtClean="0">
              <a:ea typeface="ＭＳ Ｐゴシック"/>
              <a:cs typeface="ＭＳ Ｐゴシック"/>
            </a:endParaRPr>
          </a:p>
          <a:p>
            <a:pPr marL="0" indent="0">
              <a:buFontTx/>
              <a:buNone/>
            </a:pPr>
            <a:endParaRPr lang="ru-RU" dirty="0" smtClean="0">
              <a:ea typeface="ＭＳ Ｐゴシック"/>
              <a:cs typeface="ＭＳ Ｐゴシック"/>
            </a:endParaRPr>
          </a:p>
        </p:txBody>
      </p:sp>
      <p:sp>
        <p:nvSpPr>
          <p:cNvPr id="22531" name="Номер слайда 2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482D733-D881-403A-8E2F-698E09268547}" type="slidenum">
              <a:rPr lang="ru-RU" smtClean="0"/>
              <a:pPr>
                <a:defRPr/>
              </a:pPr>
              <a:t>8</a:t>
            </a:fld>
            <a:endParaRPr lang="ru-RU" dirty="0" smtClean="0"/>
          </a:p>
        </p:txBody>
      </p:sp>
      <p:sp>
        <p:nvSpPr>
          <p:cNvPr id="198" name="Text Box 17"/>
          <p:cNvSpPr txBox="1">
            <a:spLocks noChangeArrowheads="1"/>
          </p:cNvSpPr>
          <p:nvPr/>
        </p:nvSpPr>
        <p:spPr bwMode="auto">
          <a:xfrm>
            <a:off x="289453" y="462133"/>
            <a:ext cx="4949824" cy="48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Техническая реализуемость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824" y="1467707"/>
            <a:ext cx="8904238" cy="4133849"/>
          </a:xfrm>
          <a:prstGeom prst="rect">
            <a:avLst/>
          </a:prstGeom>
        </p:spPr>
      </p:pic>
      <p:sp>
        <p:nvSpPr>
          <p:cNvPr id="21514" name="Text Box 18"/>
          <p:cNvSpPr txBox="1">
            <a:spLocks noChangeArrowheads="1"/>
          </p:cNvSpPr>
          <p:nvPr/>
        </p:nvSpPr>
        <p:spPr bwMode="auto">
          <a:xfrm>
            <a:off x="331482" y="3776353"/>
            <a:ext cx="5071792" cy="2826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Autofit/>
          </a:bodyPr>
          <a:lstStyle/>
          <a:p>
            <a:pPr marL="361950">
              <a:defRPr/>
            </a:pPr>
            <a:r>
              <a:rPr lang="ru-RU" sz="1600" dirty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Инженерный расчет и испытания </a:t>
            </a:r>
            <a:r>
              <a:rPr lang="ru-RU" sz="1600" dirty="0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прототипа подтверждают </a:t>
            </a:r>
            <a:r>
              <a:rPr lang="ru-RU" sz="1600" dirty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достижение  целевых </a:t>
            </a:r>
            <a:r>
              <a:rPr lang="ru-RU" sz="1600" dirty="0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параметров: </a:t>
            </a:r>
            <a:endParaRPr lang="ru-RU" sz="1600" dirty="0">
              <a:solidFill>
                <a:sysClr val="windowText" lastClr="000000"/>
              </a:solidFill>
              <a:ea typeface="+mn-ea"/>
              <a:cs typeface="Arial" pitchFamily="34" charset="0"/>
            </a:endParaRPr>
          </a:p>
          <a:p>
            <a:pPr marL="361950">
              <a:defRPr/>
            </a:pPr>
            <a:r>
              <a:rPr lang="ru-RU" sz="1600" dirty="0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Усилие:  до 25 КН</a:t>
            </a:r>
          </a:p>
          <a:p>
            <a:pPr marL="361950">
              <a:defRPr/>
            </a:pPr>
            <a:r>
              <a:rPr lang="ru-RU" sz="1600" dirty="0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Скорость штока:  до 0,15 м/с</a:t>
            </a:r>
          </a:p>
          <a:p>
            <a:pPr marL="361950">
              <a:defRPr/>
            </a:pPr>
            <a:r>
              <a:rPr lang="ru-RU" sz="1600" dirty="0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Мощность:  до 3,5 КВт</a:t>
            </a:r>
          </a:p>
          <a:p>
            <a:pPr marL="361950">
              <a:defRPr/>
            </a:pPr>
            <a:r>
              <a:rPr lang="ru-RU" sz="1600" dirty="0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Ход штока:  0,3 м</a:t>
            </a:r>
          </a:p>
          <a:p>
            <a:pPr marL="361950">
              <a:defRPr/>
            </a:pPr>
            <a:r>
              <a:rPr lang="ru-RU" sz="1600" dirty="0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Длина:  0,6 м</a:t>
            </a:r>
          </a:p>
          <a:p>
            <a:pPr marL="361950">
              <a:defRPr/>
            </a:pPr>
            <a:r>
              <a:rPr lang="ru-RU" sz="1600" dirty="0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Поперечное сечение:  85 </a:t>
            </a:r>
            <a:r>
              <a:rPr lang="ru-RU" sz="1600" dirty="0" err="1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х</a:t>
            </a:r>
            <a:r>
              <a:rPr lang="ru-RU" sz="1600" dirty="0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 95 мм</a:t>
            </a:r>
          </a:p>
          <a:p>
            <a:pPr marL="361950">
              <a:defRPr/>
            </a:pPr>
            <a:r>
              <a:rPr lang="ru-RU" sz="1600" dirty="0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Температурный диапазон: </a:t>
            </a:r>
            <a:r>
              <a:rPr lang="en-US" sz="1600" dirty="0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-</a:t>
            </a:r>
            <a:r>
              <a:rPr lang="ru-RU" sz="1600" dirty="0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60 </a:t>
            </a:r>
            <a:r>
              <a:rPr lang="en-US" sz="1600" dirty="0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C </a:t>
            </a:r>
            <a:r>
              <a:rPr lang="ru-RU" sz="1600" dirty="0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… +120</a:t>
            </a:r>
            <a:r>
              <a:rPr lang="en-US" sz="1600" dirty="0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ysClr val="windowText" lastClr="000000"/>
                </a:solidFill>
                <a:cs typeface="Arial" pitchFamily="34" charset="0"/>
              </a:rPr>
              <a:t>C</a:t>
            </a:r>
          </a:p>
          <a:p>
            <a:pPr marL="361950">
              <a:defRPr/>
            </a:pPr>
            <a:r>
              <a:rPr lang="ru-RU" sz="1600" dirty="0" smtClean="0"/>
              <a:t>6 циклов закрытия/открытия подряд в течение часа  </a:t>
            </a:r>
            <a:endParaRPr lang="ru-RU" sz="1600" dirty="0" smtClean="0">
              <a:solidFill>
                <a:sysClr val="windowText" lastClr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357718" y="986121"/>
            <a:ext cx="6576357" cy="29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400" dirty="0" err="1" smtClean="0">
                <a:solidFill>
                  <a:sysClr val="windowText" lastClr="000000"/>
                </a:solidFill>
                <a:ea typeface="+mn-ea"/>
                <a:cs typeface="Arial" pitchFamily="34" charset="0"/>
              </a:rPr>
              <a:t>Видеодемонстрация</a:t>
            </a:r>
            <a:r>
              <a:rPr lang="ru-RU" sz="1400" dirty="0" smtClean="0">
                <a:ea typeface="+mn-ea"/>
                <a:cs typeface="Arial" pitchFamily="34" charset="0"/>
              </a:rPr>
              <a:t>: </a:t>
            </a:r>
            <a:r>
              <a:rPr lang="en-US" sz="1400" dirty="0" smtClean="0"/>
              <a:t>https://rutube.ru/video/a12443510c05784406e64acf483e7b93/</a:t>
            </a:r>
            <a:endParaRPr lang="ru-RU" sz="1400" dirty="0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4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044" y="509909"/>
            <a:ext cx="4596465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Что получит потребитель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8743D8-64E1-40EA-9567-A2C81A2A17BD}" type="datetime1">
              <a:rPr lang="ru-RU" smtClean="0"/>
              <a:pPr>
                <a:defRPr/>
              </a:pPr>
              <a:t>27.04.2025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B7266-0AB9-4AF3-B966-A601727ADD1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8515"/>
            <a:ext cx="9144000" cy="18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99233" y="1936376"/>
            <a:ext cx="7673798" cy="2187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1900" dirty="0" smtClean="0"/>
              <a:t> Отсутствие внутренних протечек клиновых задвижек в закрытом состоянии благодаря точному регулированию положения затвора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 Отсутствие заклиниваний и обрывов штока – по той же причине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 Малая мощность привода – вибрация снижает трение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 Малое время срабатывания (для конструкции отсечной задвижки)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ru-RU" sz="1900" dirty="0" smtClean="0"/>
              <a:t>Отсутствие выдавливания штока из корпуса задвижки и отсутствие утечек парникового газа – при расположении двигателя внутри корпуса</a:t>
            </a:r>
          </a:p>
          <a:p>
            <a:pPr>
              <a:buFont typeface="Arial" pitchFamily="34" charset="0"/>
              <a:buChar char="•"/>
            </a:pPr>
            <a:endParaRPr lang="ru-RU" sz="19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48697</TotalTime>
  <Words>973</Words>
  <Application>Microsoft Office PowerPoint</Application>
  <PresentationFormat>Экран (4:3)</PresentationFormat>
  <Paragraphs>232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Специальное оформление</vt:lpstr>
      <vt:lpstr>Городская</vt:lpstr>
      <vt:lpstr>Слайд 1</vt:lpstr>
      <vt:lpstr>Слайд 2</vt:lpstr>
      <vt:lpstr>  1 – корпус;  2 – ходовой пьезоблок;  3 и 4 – передний и задний распорные пьезоблоки 5 – крышка 6 – неподвижный полый шток </vt:lpstr>
      <vt:lpstr>Слайд 4</vt:lpstr>
      <vt:lpstr>Патенты на изобретения</vt:lpstr>
      <vt:lpstr>Конструкция с пьезодвигателем  внутри  корпуса</vt:lpstr>
      <vt:lpstr>Слайд 7</vt:lpstr>
      <vt:lpstr>Слайд 8</vt:lpstr>
      <vt:lpstr>Что получит потребитель</vt:lpstr>
      <vt:lpstr>Экологическое применение</vt:lpstr>
      <vt:lpstr>Рынок</vt:lpstr>
      <vt:lpstr>Конкуренты</vt:lpstr>
      <vt:lpstr>Востребованность продукта</vt:lpstr>
      <vt:lpstr>Параметры аналогов</vt:lpstr>
      <vt:lpstr>Бизнес-модели   Ценностное предложение</vt:lpstr>
      <vt:lpstr>Предложение инвестору  (бизнес-модель 1)</vt:lpstr>
      <vt:lpstr>Команда проекта</vt:lpstr>
      <vt:lpstr>Доработка проекта до MVP </vt:lpstr>
      <vt:lpstr>Слайд 19</vt:lpstr>
      <vt:lpstr>Слайд 20</vt:lpstr>
      <vt:lpstr>Продвижение проекта</vt:lpstr>
      <vt:lpstr>Компоновка трубопроводной задвижки  для трубопроводов с жидкостью</vt:lpstr>
      <vt:lpstr>Обратная связь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123</cp:lastModifiedBy>
  <cp:revision>1719</cp:revision>
  <cp:lastPrinted>2014-07-22T05:58:49Z</cp:lastPrinted>
  <dcterms:created xsi:type="dcterms:W3CDTF">2011-01-23T13:18:48Z</dcterms:created>
  <dcterms:modified xsi:type="dcterms:W3CDTF">2025-04-27T12:23:50Z</dcterms:modified>
</cp:coreProperties>
</file>