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E6"/>
          </a:solidFill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6E0"/>
          </a:solidFill>
        </a:fill>
      </a:tcStyle>
    </a:wholeTbl>
    <a:band2H>
      <a:tcTxStyle b="def" i="def"/>
      <a:tcStyle>
        <a:tcBdr/>
        <a:fill>
          <a:solidFill>
            <a:srgbClr val="EEF3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DCE4"/>
          </a:solidFill>
        </a:fill>
      </a:tcStyle>
    </a:wholeTbl>
    <a:band2H>
      <a:tcTxStyle b="def" i="def"/>
      <a:tcStyle>
        <a:tcBdr/>
        <a:fill>
          <a:solidFill>
            <a:srgbClr val="F3EE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2268950"/>
            <a:ext cx="21971000" cy="66040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Уровень текста 1…"/>
          <p:cNvSpPr txBox="1"/>
          <p:nvPr>
            <p:ph type="body" sz="quarter" idx="2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3" name="Заголовок презентации"/>
          <p:cNvSpPr txBox="1"/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Заголовок слайда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Уровень текста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110" name="Заголовок повестки дня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99"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Уровень текста 1…"/>
          <p:cNvSpPr txBox="1"/>
          <p:nvPr>
            <p:ph type="body" sz="quarter" idx="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68677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325877" indent="-411477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83077" indent="-411477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40277" indent="-411477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Уровень текста 1…"/>
          <p:cNvSpPr txBox="1"/>
          <p:nvPr>
            <p:ph type="body" sz="quarter" idx="2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/>
          <a:p>
            <a:pPr lvl="4" marL="0" indent="4236720" defTabSz="1463038">
              <a:lnSpc>
                <a:spcPct val="90000"/>
              </a:lnSpc>
              <a:spcBef>
                <a:spcPts val="0"/>
              </a:spcBef>
              <a:buSzTx/>
              <a:buNone/>
              <a:defRPr spc="-99" sz="5500"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«Важная цитата»
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ногослойный белый криволинейный узор крупным планом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Многослойный узор из серого камня крупным планом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Белый ребристый узор крупным планом"/>
          <p:cNvSpPr/>
          <p:nvPr>
            <p:ph type="pic" sz="quarter" idx="23"/>
          </p:nvPr>
        </p:nvSpPr>
        <p:spPr>
          <a:xfrm>
            <a:off x="14621932" y="3632200"/>
            <a:ext cx="9677405" cy="6457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Угловатый белый коридор футуристичного вида с тенями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Текст заголовка"/>
          <p:cNvSpPr txBox="1"/>
          <p:nvPr>
            <p:ph type="title"/>
          </p:nvPr>
        </p:nvSpPr>
        <p:spPr>
          <a:xfrm>
            <a:off x="831219" y="1985528"/>
            <a:ext cx="22721604" cy="5473609"/>
          </a:xfrm>
          <a:prstGeom prst="rect">
            <a:avLst/>
          </a:prstGeom>
        </p:spPr>
        <p:txBody>
          <a:bodyPr lIns="243798" tIns="243798" rIns="243798" bIns="243798" anchor="b"/>
          <a:lstStyle>
            <a:lvl1pPr algn="ctr">
              <a:lnSpc>
                <a:spcPct val="100000"/>
              </a:lnSpc>
              <a:defRPr spc="0" sz="1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3" name="Уровень текста 1…"/>
          <p:cNvSpPr txBox="1"/>
          <p:nvPr>
            <p:ph type="body" sz="quarter" idx="1"/>
          </p:nvPr>
        </p:nvSpPr>
        <p:spPr>
          <a:xfrm>
            <a:off x="831198" y="7557665"/>
            <a:ext cx="22721604" cy="2113604"/>
          </a:xfrm>
          <a:prstGeom prst="rect">
            <a:avLst/>
          </a:prstGeom>
        </p:spPr>
        <p:txBody>
          <a:bodyPr lIns="243798" tIns="243798" rIns="243798" bIns="243798"/>
          <a:lstStyle>
            <a:lvl1pPr marL="228600" indent="-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86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6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4" name="Номер слайда"/>
          <p:cNvSpPr txBox="1"/>
          <p:nvPr>
            <p:ph type="sldNum" sz="quarter" idx="2"/>
          </p:nvPr>
        </p:nvSpPr>
        <p:spPr>
          <a:xfrm>
            <a:off x="23217095" y="12543432"/>
            <a:ext cx="839327" cy="833225"/>
          </a:xfrm>
          <a:prstGeom prst="rect">
            <a:avLst/>
          </a:prstGeom>
        </p:spPr>
        <p:txBody>
          <a:bodyPr lIns="243798" tIns="243798" rIns="243798" bIns="243798" anchor="ctr">
            <a:normAutofit fontScale="100000" lnSpcReduction="0"/>
          </a:bodyPr>
          <a:lstStyle>
            <a:lvl1pPr defTabSz="2438400"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Текст заголовка"/>
          <p:cNvSpPr txBox="1"/>
          <p:nvPr>
            <p:ph type="title"/>
          </p:nvPr>
        </p:nvSpPr>
        <p:spPr>
          <a:xfrm>
            <a:off x="831219" y="1985528"/>
            <a:ext cx="22721604" cy="5473609"/>
          </a:xfrm>
          <a:prstGeom prst="rect">
            <a:avLst/>
          </a:prstGeom>
        </p:spPr>
        <p:txBody>
          <a:bodyPr lIns="243798" tIns="243798" rIns="243798" bIns="243798" anchor="b"/>
          <a:lstStyle>
            <a:lvl1pPr algn="ctr">
              <a:lnSpc>
                <a:spcPct val="100000"/>
              </a:lnSpc>
              <a:defRPr spc="0" sz="1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72" name="Уровень текста 1…"/>
          <p:cNvSpPr txBox="1"/>
          <p:nvPr>
            <p:ph type="body" sz="quarter" idx="1"/>
          </p:nvPr>
        </p:nvSpPr>
        <p:spPr>
          <a:xfrm>
            <a:off x="831198" y="7557665"/>
            <a:ext cx="22721604" cy="2113604"/>
          </a:xfrm>
          <a:prstGeom prst="rect">
            <a:avLst/>
          </a:prstGeom>
        </p:spPr>
        <p:txBody>
          <a:bodyPr lIns="243798" tIns="243798" rIns="243798" bIns="243798"/>
          <a:lstStyle>
            <a:lvl1pPr marL="114300" indent="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43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3" name="Номер слайда"/>
          <p:cNvSpPr txBox="1"/>
          <p:nvPr>
            <p:ph type="sldNum" sz="quarter" idx="2"/>
          </p:nvPr>
        </p:nvSpPr>
        <p:spPr>
          <a:xfrm>
            <a:off x="23217095" y="12543432"/>
            <a:ext cx="839327" cy="833225"/>
          </a:xfrm>
          <a:prstGeom prst="rect">
            <a:avLst/>
          </a:prstGeom>
        </p:spPr>
        <p:txBody>
          <a:bodyPr lIns="243798" tIns="243798" rIns="243798" bIns="243798" anchor="ctr">
            <a:normAutofit fontScale="100000" lnSpcReduction="0"/>
          </a:bodyPr>
          <a:lstStyle>
            <a:lvl1pPr defTabSz="2438400"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Скругленный прямоугольник 2"/>
          <p:cNvSpPr/>
          <p:nvPr/>
        </p:nvSpPr>
        <p:spPr>
          <a:xfrm>
            <a:off x="314325" y="342900"/>
            <a:ext cx="23760113" cy="13073063"/>
          </a:xfrm>
          <a:prstGeom prst="roundRect">
            <a:avLst>
              <a:gd name="adj" fmla="val 420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1" name="Номер слайда"/>
          <p:cNvSpPr txBox="1"/>
          <p:nvPr>
            <p:ph type="sldNum" sz="quarter" idx="2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елая изогнутая конструкция футуристичного вида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8" indent="-377188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Уровень текста 1…"/>
          <p:cNvSpPr txBox="1"/>
          <p:nvPr>
            <p:ph type="body" sz="quarter" idx="22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24" name="Заголовок презентации"/>
          <p:cNvSpPr txBox="1"/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Текст заголовка"/>
          <p:cNvSpPr txBox="1"/>
          <p:nvPr>
            <p:ph type="title"/>
          </p:nvPr>
        </p:nvSpPr>
        <p:spPr>
          <a:xfrm>
            <a:off x="831219" y="1985528"/>
            <a:ext cx="22721604" cy="5473608"/>
          </a:xfrm>
          <a:prstGeom prst="rect">
            <a:avLst/>
          </a:prstGeom>
        </p:spPr>
        <p:txBody>
          <a:bodyPr lIns="243798" tIns="243798" rIns="243798" bIns="243798" anchor="b"/>
          <a:lstStyle>
            <a:lvl1pPr algn="ctr">
              <a:lnSpc>
                <a:spcPct val="100000"/>
              </a:lnSpc>
              <a:defRPr spc="0" sz="1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9" name="Уровень текста 1…"/>
          <p:cNvSpPr txBox="1"/>
          <p:nvPr>
            <p:ph type="body" sz="quarter" idx="1"/>
          </p:nvPr>
        </p:nvSpPr>
        <p:spPr>
          <a:xfrm>
            <a:off x="831198" y="7557665"/>
            <a:ext cx="22721604" cy="2113604"/>
          </a:xfrm>
          <a:prstGeom prst="rect">
            <a:avLst/>
          </a:prstGeom>
        </p:spPr>
        <p:txBody>
          <a:bodyPr lIns="243798" tIns="243798" rIns="243798" bIns="243798"/>
          <a:lstStyle>
            <a:lvl1pPr marL="342900" indent="-2286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429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9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900" indent="114300" algn="ctr" defTabSz="2438400">
              <a:spcBef>
                <a:spcPts val="0"/>
              </a:spcBef>
              <a:buSzTx/>
              <a:buNone/>
              <a:defRPr sz="7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Номер слайда"/>
          <p:cNvSpPr txBox="1"/>
          <p:nvPr>
            <p:ph type="sldNum" sz="quarter" idx="2"/>
          </p:nvPr>
        </p:nvSpPr>
        <p:spPr>
          <a:xfrm>
            <a:off x="23217095" y="12543432"/>
            <a:ext cx="839327" cy="833225"/>
          </a:xfrm>
          <a:prstGeom prst="rect">
            <a:avLst/>
          </a:prstGeom>
        </p:spPr>
        <p:txBody>
          <a:bodyPr lIns="243798" tIns="243798" rIns="243798" bIns="243798" anchor="ctr">
            <a:normAutofit fontScale="100000" lnSpcReduction="0"/>
          </a:bodyPr>
          <a:lstStyle>
            <a:lvl1pPr defTabSz="2438400"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Многослойный белый криволинейный узор крупным планом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3335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Заголовок слайда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Изогнутый край белого камня крупным планом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Заголовок слайда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3" name="Уровень текста 1…"/>
          <p:cNvSpPr txBox="1"/>
          <p:nvPr>
            <p:ph type="body" sz="half" idx="22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Заголовок слайда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73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Заголовок слайда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3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1206496" y="39116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FFF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23558499" y="124587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rgbClr val="53586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s://www.fiercehealthcare.com/ai-and-mach%20ine-learning/navina-reels-55m-series-c-led-goldman-sachs" TargetMode="External"/><Relationship Id="rId3" Type="http://schemas.openxmlformats.org/officeDocument/2006/relationships/hyperlink" Target="https://www.forbes.com/sites/sethjoseph/2025/03/27/why-layer-health-and-investors-believe-it-can-solve-healthcare-ais-scalability-challenge-with-a-fresh-21-million/" TargetMode="External"/><Relationship Id="rId4" Type="http://schemas.openxmlformats.org/officeDocument/2006/relationships/image" Target="../media/image35.png"/><Relationship Id="rId5" Type="http://schemas.openxmlformats.org/officeDocument/2006/relationships/hyperlink" Target="https://growjo.com/company/John_Snow_Labs" TargetMode="External"/><Relationship Id="rId6" Type="http://schemas.openxmlformats.org/officeDocument/2006/relationships/image" Target="../media/image36.png"/><Relationship Id="rId7" Type="http://schemas.openxmlformats.org/officeDocument/2006/relationships/hyperlink" Target="https://www.piecestech.com/media/childrens-health--investing-partners-back-pieces-technologies-with--25m-to-advance-ai-in-hospital-care" TargetMode="External"/><Relationship Id="rId8" Type="http://schemas.openxmlformats.org/officeDocument/2006/relationships/image" Target="../media/image37.png"/><Relationship Id="rId9" Type="http://schemas.openxmlformats.org/officeDocument/2006/relationships/image" Target="../media/image1.jpeg"/><Relationship Id="rId10" Type="http://schemas.openxmlformats.org/officeDocument/2006/relationships/image" Target="../media/image38.png"/><Relationship Id="rId11" Type="http://schemas.openxmlformats.org/officeDocument/2006/relationships/hyperlink" Target="https://getlatka.com/companies/navina.ai" TargetMode="External"/><Relationship Id="rId12" Type="http://schemas.openxmlformats.org/officeDocument/2006/relationships/image" Target="../media/image39.png"/><Relationship Id="rId13" Type="http://schemas.openxmlformats.org/officeDocument/2006/relationships/hyperlink" Target="https://www.johnsnowlabs.com/john-snow-labs-closes-2024-with-record-revenue-customer-base-growth-and-open-source-adoption-thanks-to-state-of-the-art-healthcare-specific-large-language-models/" TargetMode="External"/><Relationship Id="rId14" Type="http://schemas.openxmlformats.org/officeDocument/2006/relationships/image" Target="../media/image40.png"/><Relationship Id="rId15" Type="http://schemas.openxmlformats.org/officeDocument/2006/relationships/hyperlink" Target="https://www.zoominfo.com/c/pieces-technologies-inc/373034050" TargetMode="External"/><Relationship Id="rId16" Type="http://schemas.openxmlformats.org/officeDocument/2006/relationships/image" Target="../media/image41.png"/><Relationship Id="rId17" Type="http://schemas.openxmlformats.org/officeDocument/2006/relationships/hyperlink" Target="https://www.johnsnowlabs.com/healthcare-llm/" TargetMode="External"/><Relationship Id="rId18" Type="http://schemas.openxmlformats.org/officeDocument/2006/relationships/image" Target="../media/image42.png"/><Relationship Id="rId19" Type="http://schemas.openxmlformats.org/officeDocument/2006/relationships/hyperlink" Target="https://www.layerhealth.com/" TargetMode="External"/><Relationship Id="rId20" Type="http://schemas.openxmlformats.org/officeDocument/2006/relationships/hyperlink" Target="https://www.johnsnowlabs.com/healthcare-llm" TargetMode="External"/><Relationship Id="rId21" Type="http://schemas.openxmlformats.org/officeDocument/2006/relationships/image" Target="../media/image43.png"/><Relationship Id="rId22" Type="http://schemas.openxmlformats.org/officeDocument/2006/relationships/hyperlink" Target="https://www.navina.ai/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4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bmp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bmp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Скругленный прямоугольник 2"/>
          <p:cNvSpPr/>
          <p:nvPr/>
        </p:nvSpPr>
        <p:spPr>
          <a:xfrm>
            <a:off x="2085968" y="10158407"/>
            <a:ext cx="6686551" cy="18573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DDDDD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00" name="Google Shape;57;p13" descr="Google Shape;57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2923" y="2216981"/>
            <a:ext cx="9455306" cy="165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2031" y="1403961"/>
            <a:ext cx="10606993" cy="12084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rcRect l="0" t="0" r="70316" b="0"/>
          <a:stretch>
            <a:fillRect/>
          </a:stretch>
        </p:blipFill>
        <p:spPr>
          <a:xfrm>
            <a:off x="7095587" y="10518003"/>
            <a:ext cx="1152178" cy="109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1460" y="10518003"/>
            <a:ext cx="3993343" cy="109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Скругленный прямоугольник 104"/>
          <p:cNvSpPr/>
          <p:nvPr/>
        </p:nvSpPr>
        <p:spPr>
          <a:xfrm>
            <a:off x="8961641" y="2960358"/>
            <a:ext cx="6674850" cy="7102689"/>
          </a:xfrm>
          <a:prstGeom prst="roundRect">
            <a:avLst>
              <a:gd name="adj" fmla="val 8336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8" name="Скругленный прямоугольник 105"/>
          <p:cNvSpPr/>
          <p:nvPr/>
        </p:nvSpPr>
        <p:spPr>
          <a:xfrm>
            <a:off x="16262326" y="2960358"/>
            <a:ext cx="6674850" cy="7102689"/>
          </a:xfrm>
          <a:prstGeom prst="roundRect">
            <a:avLst>
              <a:gd name="adj" fmla="val 7694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9" name="Скругленный прямоугольник 70"/>
          <p:cNvSpPr/>
          <p:nvPr/>
        </p:nvSpPr>
        <p:spPr>
          <a:xfrm>
            <a:off x="11625933" y="918706"/>
            <a:ext cx="11317194" cy="1229409"/>
          </a:xfrm>
          <a:prstGeom prst="roundRect">
            <a:avLst>
              <a:gd name="adj" fmla="val 30326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0" name="Скругленный прямоугольник 41"/>
          <p:cNvSpPr/>
          <p:nvPr/>
        </p:nvSpPr>
        <p:spPr>
          <a:xfrm>
            <a:off x="11625932" y="928372"/>
            <a:ext cx="4550817" cy="1219743"/>
          </a:xfrm>
          <a:prstGeom prst="roundRect">
            <a:avLst>
              <a:gd name="adj" fmla="val 26896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1" name="TextBox 13"/>
          <p:cNvSpPr txBox="1"/>
          <p:nvPr/>
        </p:nvSpPr>
        <p:spPr>
          <a:xfrm>
            <a:off x="1478826" y="928372"/>
            <a:ext cx="782483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Монетизация</a:t>
            </a:r>
          </a:p>
        </p:txBody>
      </p:sp>
      <p:sp>
        <p:nvSpPr>
          <p:cNvPr id="552" name="TextBox 51"/>
          <p:cNvSpPr txBox="1"/>
          <p:nvPr/>
        </p:nvSpPr>
        <p:spPr>
          <a:xfrm>
            <a:off x="1586399" y="11044956"/>
            <a:ext cx="3848025" cy="116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b="1" sz="32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Дополнительные источники: </a:t>
            </a:r>
          </a:p>
        </p:txBody>
      </p:sp>
      <p:sp>
        <p:nvSpPr>
          <p:cNvPr id="553" name="TextBox 1"/>
          <p:cNvSpPr txBox="1"/>
          <p:nvPr/>
        </p:nvSpPr>
        <p:spPr>
          <a:xfrm>
            <a:off x="12938110" y="1200621"/>
            <a:ext cx="33308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 b="1" sz="36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SaaS </a:t>
            </a:r>
            <a:r>
              <a:t>модель</a:t>
            </a:r>
          </a:p>
        </p:txBody>
      </p:sp>
      <p:sp>
        <p:nvSpPr>
          <p:cNvPr id="554" name="Скругленный прямоугольник 66"/>
          <p:cNvSpPr/>
          <p:nvPr/>
        </p:nvSpPr>
        <p:spPr>
          <a:xfrm>
            <a:off x="1646440" y="2960358"/>
            <a:ext cx="6674850" cy="7102689"/>
          </a:xfrm>
          <a:prstGeom prst="roundRect">
            <a:avLst>
              <a:gd name="adj" fmla="val 8978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5" name="TextBox 51"/>
          <p:cNvSpPr txBox="1"/>
          <p:nvPr/>
        </p:nvSpPr>
        <p:spPr>
          <a:xfrm>
            <a:off x="2283733" y="4917737"/>
            <a:ext cx="417266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4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 врач</a:t>
            </a:r>
          </a:p>
        </p:txBody>
      </p:sp>
      <p:sp>
        <p:nvSpPr>
          <p:cNvPr id="556" name="TextBox 51"/>
          <p:cNvSpPr txBox="1"/>
          <p:nvPr/>
        </p:nvSpPr>
        <p:spPr>
          <a:xfrm>
            <a:off x="16229187" y="1088912"/>
            <a:ext cx="14074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4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557" name="TextBox 51"/>
          <p:cNvSpPr txBox="1"/>
          <p:nvPr/>
        </p:nvSpPr>
        <p:spPr>
          <a:xfrm>
            <a:off x="17639120" y="1120821"/>
            <a:ext cx="2765463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defRPr sz="1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рублей </a:t>
            </a:r>
            <a:br/>
            <a:r>
              <a:t>в год.</a:t>
            </a:r>
          </a:p>
        </p:txBody>
      </p:sp>
      <p:sp>
        <p:nvSpPr>
          <p:cNvPr id="558" name="TextBox 51"/>
          <p:cNvSpPr txBox="1"/>
          <p:nvPr/>
        </p:nvSpPr>
        <p:spPr>
          <a:xfrm>
            <a:off x="19027227" y="1135902"/>
            <a:ext cx="3755087" cy="74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sz="1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подписка с оплатой за одного активного пациента </a:t>
            </a:r>
          </a:p>
        </p:txBody>
      </p:sp>
      <p:sp>
        <p:nvSpPr>
          <p:cNvPr id="559" name="Прямая соединительная линия 4"/>
          <p:cNvSpPr/>
          <p:nvPr/>
        </p:nvSpPr>
        <p:spPr>
          <a:xfrm>
            <a:off x="18781480" y="1120821"/>
            <a:ext cx="1" cy="842050"/>
          </a:xfrm>
          <a:prstGeom prst="line">
            <a:avLst/>
          </a:prstGeom>
          <a:ln w="25400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60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4355" y="1197711"/>
            <a:ext cx="650577" cy="650576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2" name="TextBox 51"/>
          <p:cNvSpPr txBox="1"/>
          <p:nvPr/>
        </p:nvSpPr>
        <p:spPr>
          <a:xfrm>
            <a:off x="2283733" y="5862778"/>
            <a:ext cx="417266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1500 – 2000 пациентов</a:t>
            </a:r>
          </a:p>
        </p:txBody>
      </p:sp>
      <p:sp>
        <p:nvSpPr>
          <p:cNvPr id="563" name="TextBox 51"/>
          <p:cNvSpPr txBox="1"/>
          <p:nvPr/>
        </p:nvSpPr>
        <p:spPr>
          <a:xfrm>
            <a:off x="9577305" y="5047003"/>
            <a:ext cx="54881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800"/>
              </a:spcBef>
              <a:defRPr b="1" sz="4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10 – 50 врачей</a:t>
            </a:r>
          </a:p>
        </p:txBody>
      </p:sp>
      <p:sp>
        <p:nvSpPr>
          <p:cNvPr id="564" name="TextBox 51"/>
          <p:cNvSpPr txBox="1"/>
          <p:nvPr/>
        </p:nvSpPr>
        <p:spPr>
          <a:xfrm>
            <a:off x="16789992" y="5047003"/>
            <a:ext cx="486127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800"/>
              </a:spcBef>
              <a:defRPr b="1" sz="4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100 клиник</a:t>
            </a:r>
          </a:p>
        </p:txBody>
      </p:sp>
      <p:sp>
        <p:nvSpPr>
          <p:cNvPr id="565" name="TextBox 51"/>
          <p:cNvSpPr txBox="1"/>
          <p:nvPr/>
        </p:nvSpPr>
        <p:spPr>
          <a:xfrm>
            <a:off x="16848050" y="7904043"/>
            <a:ext cx="553297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4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+200 млн в год</a:t>
            </a:r>
          </a:p>
        </p:txBody>
      </p:sp>
      <p:sp>
        <p:nvSpPr>
          <p:cNvPr id="566" name="TextBox 51"/>
          <p:cNvSpPr txBox="1"/>
          <p:nvPr/>
        </p:nvSpPr>
        <p:spPr>
          <a:xfrm>
            <a:off x="2283733" y="7997739"/>
            <a:ext cx="5481412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800"/>
              </a:spcBef>
              <a:defRPr b="1" sz="4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От 150 000 до </a:t>
            </a:r>
            <a:br/>
            <a:r>
              <a:t>200 000 в год</a:t>
            </a:r>
          </a:p>
        </p:txBody>
      </p:sp>
      <p:pic>
        <p:nvPicPr>
          <p:cNvPr id="567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379" y="3399152"/>
            <a:ext cx="1412833" cy="1412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467" y="3512770"/>
            <a:ext cx="1284394" cy="1284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Рисунок 60" descr="Рисунок 6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31605" y="3457209"/>
            <a:ext cx="1412833" cy="1412833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TextBox 51"/>
          <p:cNvSpPr txBox="1"/>
          <p:nvPr/>
        </p:nvSpPr>
        <p:spPr>
          <a:xfrm>
            <a:off x="9619937" y="5862778"/>
            <a:ext cx="576520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20 000 – 100 000 пациентов</a:t>
            </a:r>
          </a:p>
        </p:txBody>
      </p:sp>
      <p:sp>
        <p:nvSpPr>
          <p:cNvPr id="571" name="TextBox 51"/>
          <p:cNvSpPr txBox="1"/>
          <p:nvPr/>
        </p:nvSpPr>
        <p:spPr>
          <a:xfrm>
            <a:off x="16804504" y="5862778"/>
            <a:ext cx="592486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2 000 000 – 10 000 000 пациентов</a:t>
            </a:r>
          </a:p>
        </p:txBody>
      </p:sp>
      <p:sp>
        <p:nvSpPr>
          <p:cNvPr id="572" name="TextBox 51"/>
          <p:cNvSpPr txBox="1"/>
          <p:nvPr/>
        </p:nvSpPr>
        <p:spPr>
          <a:xfrm>
            <a:off x="2283733" y="7299693"/>
            <a:ext cx="417266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Годовой доход</a:t>
            </a:r>
          </a:p>
        </p:txBody>
      </p:sp>
      <p:sp>
        <p:nvSpPr>
          <p:cNvPr id="573" name="TextBox 51"/>
          <p:cNvSpPr txBox="1"/>
          <p:nvPr/>
        </p:nvSpPr>
        <p:spPr>
          <a:xfrm>
            <a:off x="9590910" y="7299693"/>
            <a:ext cx="417266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Годовой доход</a:t>
            </a:r>
          </a:p>
        </p:txBody>
      </p:sp>
      <p:sp>
        <p:nvSpPr>
          <p:cNvPr id="574" name="TextBox 51"/>
          <p:cNvSpPr txBox="1"/>
          <p:nvPr/>
        </p:nvSpPr>
        <p:spPr>
          <a:xfrm>
            <a:off x="16848050" y="7299693"/>
            <a:ext cx="417266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1800"/>
              </a:spcBef>
              <a:defRPr b="1" sz="26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Годовой доход</a:t>
            </a:r>
          </a:p>
        </p:txBody>
      </p:sp>
      <p:sp>
        <p:nvSpPr>
          <p:cNvPr id="575" name="TextBox 51"/>
          <p:cNvSpPr txBox="1"/>
          <p:nvPr/>
        </p:nvSpPr>
        <p:spPr>
          <a:xfrm>
            <a:off x="9613448" y="7997739"/>
            <a:ext cx="548141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800"/>
              </a:spcBef>
              <a:defRPr b="1" sz="4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От 2 млн до </a:t>
            </a:r>
            <a:br/>
            <a:r>
              <a:t>10 млн в год</a:t>
            </a:r>
          </a:p>
        </p:txBody>
      </p:sp>
      <p:sp>
        <p:nvSpPr>
          <p:cNvPr id="576" name="Прямая соединительная линия 101"/>
          <p:cNvSpPr/>
          <p:nvPr/>
        </p:nvSpPr>
        <p:spPr>
          <a:xfrm>
            <a:off x="2385330" y="6867232"/>
            <a:ext cx="648155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7" name="Прямая соединительная линия 102"/>
          <p:cNvSpPr/>
          <p:nvPr/>
        </p:nvSpPr>
        <p:spPr>
          <a:xfrm>
            <a:off x="9656988" y="6867232"/>
            <a:ext cx="648155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8" name="Прямая соединительная линия 103"/>
          <p:cNvSpPr/>
          <p:nvPr/>
        </p:nvSpPr>
        <p:spPr>
          <a:xfrm>
            <a:off x="16870587" y="6867232"/>
            <a:ext cx="648155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9" name="TextBox 39"/>
          <p:cNvSpPr txBox="1"/>
          <p:nvPr/>
        </p:nvSpPr>
        <p:spPr>
          <a:xfrm>
            <a:off x="6775130" y="11161607"/>
            <a:ext cx="3626739" cy="119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Премиум-функции (дополнительные отчеты, оценка работы врача)</a:t>
            </a:r>
          </a:p>
        </p:txBody>
      </p:sp>
      <p:sp>
        <p:nvSpPr>
          <p:cNvPr id="580" name="TextBox 39"/>
          <p:cNvSpPr txBox="1"/>
          <p:nvPr/>
        </p:nvSpPr>
        <p:spPr>
          <a:xfrm>
            <a:off x="11146707" y="11161607"/>
            <a:ext cx="3755087" cy="119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Заполнение ЦП пациента, автоматические выписки </a:t>
            </a:r>
            <a:br/>
            <a:r>
              <a:t>и пр.</a:t>
            </a:r>
          </a:p>
        </p:txBody>
      </p:sp>
      <p:sp>
        <p:nvSpPr>
          <p:cNvPr id="581" name="TextBox 39"/>
          <p:cNvSpPr txBox="1"/>
          <p:nvPr/>
        </p:nvSpPr>
        <p:spPr>
          <a:xfrm>
            <a:off x="15646630" y="10963487"/>
            <a:ext cx="3362475" cy="15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Интеграции (нестандартные интеграции под любую МИС)</a:t>
            </a:r>
          </a:p>
        </p:txBody>
      </p:sp>
      <p:sp>
        <p:nvSpPr>
          <p:cNvPr id="582" name="TextBox 39"/>
          <p:cNvSpPr txBox="1"/>
          <p:nvPr/>
        </p:nvSpPr>
        <p:spPr>
          <a:xfrm>
            <a:off x="19753943" y="11161607"/>
            <a:ext cx="3064491" cy="119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W</a:t>
            </a:r>
            <a:r>
              <a:t>hite-label решения (интерфейсные готовые продукты)</a:t>
            </a:r>
          </a:p>
        </p:txBody>
      </p:sp>
      <p:sp>
        <p:nvSpPr>
          <p:cNvPr id="583" name="Прямая соединительная линия 56"/>
          <p:cNvSpPr/>
          <p:nvPr/>
        </p:nvSpPr>
        <p:spPr>
          <a:xfrm>
            <a:off x="1586399" y="10520725"/>
            <a:ext cx="21356730" cy="1"/>
          </a:xfrm>
          <a:prstGeom prst="line">
            <a:avLst/>
          </a:prstGeom>
          <a:ln w="127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4" name="TextBox 51"/>
          <p:cNvSpPr txBox="1"/>
          <p:nvPr/>
        </p:nvSpPr>
        <p:spPr>
          <a:xfrm>
            <a:off x="6297033" y="11161069"/>
            <a:ext cx="47809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b="1" sz="20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1.</a:t>
            </a:r>
          </a:p>
        </p:txBody>
      </p:sp>
      <p:sp>
        <p:nvSpPr>
          <p:cNvPr id="585" name="TextBox 51"/>
          <p:cNvSpPr txBox="1"/>
          <p:nvPr/>
        </p:nvSpPr>
        <p:spPr>
          <a:xfrm>
            <a:off x="10651318" y="11161069"/>
            <a:ext cx="47809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b="1" sz="20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586" name="TextBox 51"/>
          <p:cNvSpPr txBox="1"/>
          <p:nvPr/>
        </p:nvSpPr>
        <p:spPr>
          <a:xfrm>
            <a:off x="15179775" y="11161069"/>
            <a:ext cx="47809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b="1" sz="20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587" name="TextBox 51"/>
          <p:cNvSpPr txBox="1"/>
          <p:nvPr/>
        </p:nvSpPr>
        <p:spPr>
          <a:xfrm>
            <a:off x="19301832" y="11161069"/>
            <a:ext cx="47809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1800"/>
              </a:spcBef>
              <a:defRPr b="1" sz="20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588" name="Прямая соединительная линия 115"/>
          <p:cNvSpPr/>
          <p:nvPr/>
        </p:nvSpPr>
        <p:spPr>
          <a:xfrm flipH="1">
            <a:off x="5810702" y="11207004"/>
            <a:ext cx="3" cy="1246253"/>
          </a:xfrm>
          <a:prstGeom prst="line">
            <a:avLst/>
          </a:prstGeom>
          <a:ln w="127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9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Box 13"/>
          <p:cNvSpPr txBox="1"/>
          <p:nvPr/>
        </p:nvSpPr>
        <p:spPr>
          <a:xfrm>
            <a:off x="1478826" y="928372"/>
            <a:ext cx="9418733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Конкуренты на рынке РФ</a:t>
            </a:r>
          </a:p>
        </p:txBody>
      </p:sp>
      <p:graphicFrame>
        <p:nvGraphicFramePr>
          <p:cNvPr id="592" name="Tаблица 1"/>
          <p:cNvGraphicFramePr/>
          <p:nvPr/>
        </p:nvGraphicFramePr>
        <p:xfrm>
          <a:off x="1495605" y="2376845"/>
          <a:ext cx="21250094" cy="10380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339013"/>
                <a:gridCol w="4129170"/>
                <a:gridCol w="3341134"/>
                <a:gridCol w="3593350"/>
                <a:gridCol w="3847426"/>
              </a:tblGrid>
              <a:tr h="667624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Webiomed.NLP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 SBER MED AI  (Aida)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Живой врач</a:t>
                      </a:r>
                    </a:p>
                  </a:txBody>
                  <a:tcPr marL="0" marR="0" marT="0" marB="0" anchor="ctr" anchorCtr="0" horzOverflow="overflow"/>
                </a:tc>
              </a:tr>
              <a:tr h="701839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Оценка каждого параметра медкарты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Прямая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Косвенная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Косвенная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Прямая</a:t>
                      </a:r>
                    </a:p>
                  </a:txBody>
                  <a:tcPr marL="0" marR="0" marT="0" marB="0" anchor="ctr" anchorCtr="0" horzOverflow="overflow"/>
                </a:tc>
              </a:tr>
              <a:tr h="675861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Постановка диагноза (прогноз)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</a:tr>
              <a:tr h="675861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Обрабатываемый объем данных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Высокий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Высокий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Высокий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Низкий</a:t>
                      </a:r>
                    </a:p>
                  </a:txBody>
                  <a:tcPr marL="0" marR="0" marT="0" marB="0" anchor="ctr" anchorCtr="0" horzOverflow="overflow"/>
                </a:tc>
              </a:tr>
              <a:tr h="662609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Унификация терминов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Высокая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Низкая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Низкая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Высокая</a:t>
                      </a:r>
                    </a:p>
                  </a:txBody>
                  <a:tcPr marL="0" marR="0" marT="0" marB="0" anchor="ctr" anchorCtr="0" horzOverflow="overflow"/>
                </a:tc>
              </a:tr>
              <a:tr h="689113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Графовая интеграция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Временная, ограниченная</a:t>
                      </a:r>
                    </a:p>
                  </a:txBody>
                  <a:tcPr marL="0" marR="0" marT="0" marB="0" anchor="ctr" anchorCtr="0" horzOverflow="overflow"/>
                </a:tc>
              </a:tr>
              <a:tr h="728869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Фокусировка на одном субдомене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728870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Утилизация системности медицинского домена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</a:tr>
              <a:tr h="728869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Определение взаимосвязи между признаками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</a:tr>
              <a:tr h="715618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Прозрачность логики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</a:tr>
              <a:tr h="1092128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Технологии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LLM –  большие  языковые модели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NER-извлечение именованных  сущностей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NER-излечение именованных  сущностей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«Настоящая LLM»</a:t>
                      </a:r>
                    </a:p>
                  </a:txBody>
                  <a:tcPr marL="0" marR="0" marT="0" marB="0" anchor="ctr" anchorCtr="0" horzOverflow="overflow"/>
                </a:tc>
              </a:tr>
              <a:tr h="939180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Тип системы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Усиление интеллекта (IA)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Искусственный   интеллект (AI)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Искусственный  интеллект (AI)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Интеллект</a:t>
                      </a:r>
                    </a:p>
                  </a:txBody>
                  <a:tcPr marL="0" marR="0" marT="0" marB="0" anchor="ctr" anchorCtr="0" horzOverflow="overflow"/>
                </a:tc>
              </a:tr>
              <a:tr h="694725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Доступность в России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</a:tr>
              <a:tr h="678934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Стоимость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100 руб   медкарта в год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От 150 руб  за консультацию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От 150 руб за  консультацию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 Заработная  плата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593" name="Google Shape;57;p13" descr="Google Shape;57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659" y="2541233"/>
            <a:ext cx="1715171" cy="300613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Номер слайда"/>
          <p:cNvSpPr txBox="1"/>
          <p:nvPr>
            <p:ph type="sldNum" sz="quarter" idx="4294967295"/>
          </p:nvPr>
        </p:nvSpPr>
        <p:spPr>
          <a:xfrm>
            <a:off x="23924758" y="13088085"/>
            <a:ext cx="459247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Box 13"/>
          <p:cNvSpPr txBox="1"/>
          <p:nvPr/>
        </p:nvSpPr>
        <p:spPr>
          <a:xfrm>
            <a:off x="1478826" y="928372"/>
            <a:ext cx="9961858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Аналоги на мировом рынке</a:t>
            </a:r>
          </a:p>
        </p:txBody>
      </p:sp>
      <p:graphicFrame>
        <p:nvGraphicFramePr>
          <p:cNvPr id="597" name="Tаблица 1"/>
          <p:cNvGraphicFramePr/>
          <p:nvPr/>
        </p:nvGraphicFramePr>
        <p:xfrm>
          <a:off x="1495605" y="2605452"/>
          <a:ext cx="21979454" cy="99096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121424"/>
                <a:gridCol w="3846285"/>
                <a:gridCol w="4519084"/>
                <a:gridCol w="5147431"/>
                <a:gridCol w="4345230"/>
              </a:tblGrid>
              <a:tr h="1023572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B w="12700">
                      <a:solidFill>
                        <a:srgbClr val="53585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B w="12700">
                      <a:solidFill>
                        <a:srgbClr val="53585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B w="12700">
                      <a:solidFill>
                        <a:srgbClr val="53585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B w="12700">
                      <a:solidFill>
                        <a:srgbClr val="53585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B w="12700">
                      <a:solidFill>
                        <a:srgbClr val="53585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6632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Ссылка</a:t>
                      </a: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53585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53585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53585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53585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T w="12700">
                      <a:solidFill>
                        <a:srgbClr val="53585F"/>
                      </a:solidFill>
                    </a:lnT>
                  </a:tcPr>
                </a:tc>
              </a:tr>
              <a:tr h="69973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Фокус на экономии времени  врача при работе с ЭМК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</a:tr>
              <a:tr h="69973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Прозрачность представленных  инсайтов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68601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Использование LLM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Да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</a:tr>
              <a:tr h="71345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Стартовый раунд инвестиций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4 млн USD 2031 г.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1 млн USD в 2020 г</a:t>
                      </a:r>
                    </a:p>
                  </a:txBody>
                  <a:tcPr marL="0" marR="0" marT="0" marB="0" anchor="ctr" anchorCtr="0" horzOverflow="overflow"/>
                </a:tc>
              </a:tr>
              <a:tr h="75461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Раунд А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15 млн USD 2021 г.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26 млн USD 2024 г.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25,7 млн USD в 2020 г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</a:tr>
              <a:tr h="754618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Раунд В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22 млн USD 2022 г.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 проводился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21,6 млн USD в 2022 г</a:t>
                      </a:r>
                    </a:p>
                  </a:txBody>
                  <a:tcPr marL="0" marR="0" marT="0" marB="0" anchor="ctr" anchorCtr="0" horzOverflow="overflow"/>
                </a:tc>
              </a:tr>
              <a:tr h="754617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Раунд С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55 млн USD 2025 г.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 проводился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25 млн USD в 2024 г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</a:tr>
              <a:tr h="781033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Продажи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22,6 млн USD в 2023 г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Неизвестно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13.7 млн USD и 325% рост в 2024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15,5 млн USD в 2024 г</a:t>
                      </a:r>
                    </a:p>
                  </a:txBody>
                  <a:tcPr marL="0" marR="0" marT="0" marB="0" anchor="ctr" anchorCtr="0" horzOverflow="overflow"/>
                </a:tc>
              </a:tr>
              <a:tr h="800881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Ссылки инвестиции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151515"/>
                          </a:solidFill>
                          <a:latin typeface="Segoe UI Semilight"/>
                          <a:ea typeface="Segoe UI Semilight"/>
                          <a:cs typeface="Segoe UI Semilight"/>
                          <a:sym typeface="Segoe UI Semilight"/>
                        </a:rPr>
                        <a:t>Нет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solidFill>
                      <a:srgbClr val="F2F2F2"/>
                    </a:solidFill>
                  </a:tcPr>
                </a:tc>
              </a:tr>
              <a:tr h="1514724">
                <a:tc>
                  <a:txBody>
                    <a:bodyPr/>
                    <a:lstStyle/>
                    <a:p>
                      <a:pPr algn="l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151515"/>
                          </a:solidFill>
                          <a:latin typeface="Segoe UI Semibold"/>
                          <a:ea typeface="Segoe UI Semibold"/>
                          <a:cs typeface="Segoe UI Semibold"/>
                          <a:sym typeface="Segoe UI Semibold"/>
                        </a:rPr>
                        <a:t>Ссылки продажи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2A2A2A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Getlatka.com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598" name="Скругленный прямоугольник 21">
            <a:hlinkClick r:id="rId2" invalidUrl="" action="" tgtFrame="" tooltip="" history="1" highlightClick="0" endSnd="0"/>
          </p:cNvPr>
          <p:cNvSpPr/>
          <p:nvPr/>
        </p:nvSpPr>
        <p:spPr>
          <a:xfrm>
            <a:off x="6396254" y="10345811"/>
            <a:ext cx="2197101" cy="469834"/>
          </a:xfrm>
          <a:prstGeom prst="roundRect">
            <a:avLst>
              <a:gd name="adj" fmla="val 12157"/>
            </a:avLst>
          </a:prstGeom>
          <a:ln w="25400">
            <a:solidFill>
              <a:srgbClr val="DCDCD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99" name="Скругленный прямоугольник 23">
            <a:hlinkClick r:id="rId3" invalidUrl="" action="" tgtFrame="" tooltip="" history="1" highlightClick="0" endSnd="0"/>
          </p:cNvPr>
          <p:cNvSpPr/>
          <p:nvPr/>
        </p:nvSpPr>
        <p:spPr>
          <a:xfrm>
            <a:off x="20226554" y="10345811"/>
            <a:ext cx="2197101" cy="469834"/>
          </a:xfrm>
          <a:prstGeom prst="roundRect">
            <a:avLst>
              <a:gd name="adj" fmla="val 17563"/>
            </a:avLst>
          </a:prstGeom>
          <a:ln w="25400">
            <a:solidFill>
              <a:srgbClr val="DCDCD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00" name="Скругленный прямоугольник 22">
            <a:hlinkClick r:id="rId3" invalidUrl="" action="" tgtFrame="" tooltip="" history="1" highlightClick="0" endSnd="0"/>
          </p:cNvPr>
          <p:cNvSpPr/>
          <p:nvPr/>
        </p:nvSpPr>
        <p:spPr>
          <a:xfrm>
            <a:off x="10676155" y="10345811"/>
            <a:ext cx="2197101" cy="469834"/>
          </a:xfrm>
          <a:prstGeom prst="roundRect">
            <a:avLst>
              <a:gd name="adj" fmla="val 17563"/>
            </a:avLst>
          </a:prstGeom>
          <a:ln w="25400">
            <a:solidFill>
              <a:srgbClr val="DCDCDC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01" name="Рисунок 1" descr="Рисунок 1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8361" y="10362938"/>
            <a:ext cx="906021" cy="411485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Скругленный прямоугольник 7">
            <a:hlinkClick r:id="rId5" invalidUrl="" action="" tgtFrame="" tooltip="" history="1" highlightClick="0" endSnd="0"/>
          </p:cNvPr>
          <p:cNvSpPr/>
          <p:nvPr/>
        </p:nvSpPr>
        <p:spPr>
          <a:xfrm>
            <a:off x="15392400" y="11198238"/>
            <a:ext cx="2197100" cy="4698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03" name="Рисунок 2" descr="Рисунок 2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8744" y="10420249"/>
            <a:ext cx="821770" cy="306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Рисунок 3" descr="Рисунок 3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317821" y="10297173"/>
            <a:ext cx="1039950" cy="541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Picture 4" descr="Picture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42854" y="11604570"/>
            <a:ext cx="283167" cy="283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Рисунок 4" descr="Рисунок 4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28341" y="10485128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Рисунок 8" descr="Рисунок 8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489194" y="10481951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Рисунок 9" descr="Рисунок 9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071347" y="10474015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Рисунок 10" descr="Рисунок 10">
            <a:hlinkClick r:id="rId11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79141" y="11640828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Picture 2" descr="Picture 2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584073" y="11301276"/>
            <a:ext cx="1430486" cy="274106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Скругленный прямоугольник 16">
            <a:hlinkClick r:id="rId13" invalidUrl="" action="" tgtFrame="" tooltip="" history="1" highlightClick="0" endSnd="0"/>
          </p:cNvPr>
          <p:cNvSpPr/>
          <p:nvPr/>
        </p:nvSpPr>
        <p:spPr>
          <a:xfrm>
            <a:off x="15392400" y="11846100"/>
            <a:ext cx="2197100" cy="4698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12" name="Рисунок 12" descr="Рисунок 12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219942" y="11323328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Рисунок 5" descr="Рисунок 5">
            <a:hlinkClick r:id="rId1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5578706" y="11842636"/>
            <a:ext cx="1441217" cy="391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Рисунок 14" descr="Рисунок 14">
            <a:hlinkClick r:id="rId1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215426" y="11958328"/>
            <a:ext cx="191202" cy="1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Скругленный прямоугольник 19">
            <a:hlinkClick r:id="rId15" invalidUrl="" action="" tgtFrame="" tooltip="" history="1" highlightClick="0" endSnd="0"/>
          </p:cNvPr>
          <p:cNvSpPr/>
          <p:nvPr/>
        </p:nvSpPr>
        <p:spPr>
          <a:xfrm>
            <a:off x="20256500" y="11604800"/>
            <a:ext cx="2197100" cy="4698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6" name="Скругленный прямоугольник 17">
            <a:hlinkClick r:id="rId11" invalidUrl="" action="" tgtFrame="" tooltip="" history="1" highlightClick="0" endSnd="0"/>
          </p:cNvPr>
          <p:cNvSpPr/>
          <p:nvPr/>
        </p:nvSpPr>
        <p:spPr>
          <a:xfrm>
            <a:off x="6400800" y="11503038"/>
            <a:ext cx="2197100" cy="469834"/>
          </a:xfrm>
          <a:prstGeom prst="roundRect">
            <a:avLst>
              <a:gd name="adj" fmla="val 14860"/>
            </a:avLst>
          </a:prstGeom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17" name="Picture 4" descr="Picture 4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420066" y="11677009"/>
            <a:ext cx="1022977" cy="2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Рисунок 20" descr="Рисунок 20">
            <a:hlinkClick r:id="rId1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079526" y="11729728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Рисунок 25" descr="Рисунок 25">
            <a:hlinkClick r:id="rId1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453426" y="3893827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Picture 10" descr="Picture 10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704856" y="2568379"/>
            <a:ext cx="2081826" cy="104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Рисунок 29" descr="Рисунок 29">
            <a:hlinkClick r:id="rId1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652825" y="3881127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Рисунок 24" descr="Рисунок 24">
            <a:hlinkClick r:id="rId2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5531820" y="2801129"/>
            <a:ext cx="1918261" cy="520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Рисунок 34" descr="Рисунок 34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551528" y="2675051"/>
            <a:ext cx="1258339" cy="655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Picture 12" descr="Picture 12"/>
          <p:cNvPicPr>
            <a:picLocks noChangeAspect="1"/>
          </p:cNvPicPr>
          <p:nvPr/>
        </p:nvPicPr>
        <p:blipFill>
          <a:blip r:embed="rId21">
            <a:extLst/>
          </a:blip>
          <a:srcRect l="0" t="22375" r="0" b="22913"/>
          <a:stretch>
            <a:fillRect/>
          </a:stretch>
        </p:blipFill>
        <p:spPr>
          <a:xfrm>
            <a:off x="6819900" y="2890046"/>
            <a:ext cx="1377012" cy="393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Рисунок 37" descr="Рисунок 37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177826" y="3893827"/>
            <a:ext cx="191202" cy="19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Рисунок 38" descr="Рисунок 38">
            <a:hlinkClick r:id="rId2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23725" y="3881127"/>
            <a:ext cx="191202" cy="191202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Прямая соединительная линия 56"/>
          <p:cNvSpPr/>
          <p:nvPr/>
        </p:nvSpPr>
        <p:spPr>
          <a:xfrm>
            <a:off x="1478825" y="2559638"/>
            <a:ext cx="21996234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8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Box 18"/>
          <p:cNvSpPr txBox="1"/>
          <p:nvPr/>
        </p:nvSpPr>
        <p:spPr>
          <a:xfrm>
            <a:off x="1608142" y="9029164"/>
            <a:ext cx="3130820" cy="150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3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Создано </a:t>
            </a:r>
            <a:br/>
            <a:r>
              <a:t>и протестировано ядро системы</a:t>
            </a:r>
          </a:p>
        </p:txBody>
      </p:sp>
      <p:sp>
        <p:nvSpPr>
          <p:cNvPr id="631" name="TextBox 13"/>
          <p:cNvSpPr txBox="1"/>
          <p:nvPr/>
        </p:nvSpPr>
        <p:spPr>
          <a:xfrm>
            <a:off x="1478826" y="928372"/>
            <a:ext cx="6328335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Статус проекта</a:t>
            </a:r>
          </a:p>
        </p:txBody>
      </p:sp>
      <p:sp>
        <p:nvSpPr>
          <p:cNvPr id="632" name="TextBox 18"/>
          <p:cNvSpPr txBox="1"/>
          <p:nvPr/>
        </p:nvSpPr>
        <p:spPr>
          <a:xfrm>
            <a:off x="5250763" y="7834274"/>
            <a:ext cx="3130820" cy="150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Зарегистрирована интеллектуальная собственность</a:t>
            </a:r>
          </a:p>
        </p:txBody>
      </p:sp>
      <p:sp>
        <p:nvSpPr>
          <p:cNvPr id="633" name="TextBox 18"/>
          <p:cNvSpPr txBox="1"/>
          <p:nvPr/>
        </p:nvSpPr>
        <p:spPr>
          <a:xfrm>
            <a:off x="8716206" y="6614365"/>
            <a:ext cx="3352213" cy="1987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Разработаны интерфейсы для white label продуктов</a:t>
            </a:r>
          </a:p>
        </p:txBody>
      </p:sp>
      <p:sp>
        <p:nvSpPr>
          <p:cNvPr id="634" name="TextBox 18"/>
          <p:cNvSpPr txBox="1"/>
          <p:nvPr/>
        </p:nvSpPr>
        <p:spPr>
          <a:xfrm>
            <a:off x="12227121" y="5950363"/>
            <a:ext cx="3408962" cy="143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Проект стал резидентом Сколково </a:t>
            </a:r>
          </a:p>
        </p:txBody>
      </p:sp>
      <p:sp>
        <p:nvSpPr>
          <p:cNvPr id="635" name="TextBox 18"/>
          <p:cNvSpPr txBox="1"/>
          <p:nvPr/>
        </p:nvSpPr>
        <p:spPr>
          <a:xfrm>
            <a:off x="15748283" y="4837241"/>
            <a:ext cx="3284165" cy="99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2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Компания вошла</a:t>
            </a:r>
            <a:br/>
            <a:r>
              <a:t>в реестр МТК</a:t>
            </a:r>
          </a:p>
        </p:txBody>
      </p:sp>
      <p:sp>
        <p:nvSpPr>
          <p:cNvPr id="636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37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rcRect l="0" t="0" r="70316" b="0"/>
          <a:stretch>
            <a:fillRect/>
          </a:stretch>
        </p:blipFill>
        <p:spPr>
          <a:xfrm>
            <a:off x="12310216" y="4863841"/>
            <a:ext cx="952215" cy="905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0" r="69588" b="0"/>
          <a:stretch>
            <a:fillRect/>
          </a:stretch>
        </p:blipFill>
        <p:spPr>
          <a:xfrm>
            <a:off x="15798466" y="3862694"/>
            <a:ext cx="1003671" cy="905223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TextBox 18"/>
          <p:cNvSpPr txBox="1"/>
          <p:nvPr/>
        </p:nvSpPr>
        <p:spPr>
          <a:xfrm>
            <a:off x="19261500" y="3862694"/>
            <a:ext cx="3284165" cy="55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2400"/>
              </a:spcBef>
              <a:defRPr sz="24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Старт продаж</a:t>
            </a:r>
          </a:p>
        </p:txBody>
      </p:sp>
      <p:pic>
        <p:nvPicPr>
          <p:cNvPr id="640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rcRect l="9105" t="0" r="2798" b="18897"/>
          <a:stretch>
            <a:fillRect/>
          </a:stretch>
        </p:blipFill>
        <p:spPr>
          <a:xfrm>
            <a:off x="1684419" y="5193980"/>
            <a:ext cx="21258710" cy="6789480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Box 13"/>
          <p:cNvSpPr txBox="1"/>
          <p:nvPr/>
        </p:nvSpPr>
        <p:spPr>
          <a:xfrm>
            <a:off x="1478826" y="928372"/>
            <a:ext cx="15799524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Статус продаж</a:t>
            </a:r>
          </a:p>
        </p:txBody>
      </p:sp>
      <p:sp>
        <p:nvSpPr>
          <p:cNvPr id="644" name="TextBox 18"/>
          <p:cNvSpPr txBox="1"/>
          <p:nvPr/>
        </p:nvSpPr>
        <p:spPr>
          <a:xfrm>
            <a:off x="16900938" y="3808288"/>
            <a:ext cx="6103696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Топ клиники, ожидающие интеграции</a:t>
            </a:r>
          </a:p>
        </p:txBody>
      </p:sp>
      <p:sp>
        <p:nvSpPr>
          <p:cNvPr id="645" name="TextBox 18"/>
          <p:cNvSpPr txBox="1"/>
          <p:nvPr/>
        </p:nvSpPr>
        <p:spPr>
          <a:xfrm>
            <a:off x="1586402" y="2877673"/>
            <a:ext cx="6292007" cy="64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30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Запущены пилотные проекты</a:t>
            </a:r>
          </a:p>
        </p:txBody>
      </p:sp>
      <p:sp>
        <p:nvSpPr>
          <p:cNvPr id="646" name="TextBox 18"/>
          <p:cNvSpPr txBox="1"/>
          <p:nvPr/>
        </p:nvSpPr>
        <p:spPr>
          <a:xfrm>
            <a:off x="9101628" y="2877673"/>
            <a:ext cx="6292006" cy="1234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30000"/>
              </a:lnSpc>
              <a:spcBef>
                <a:spcPts val="2400"/>
              </a:spcBef>
              <a:defRPr b="1" sz="30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Запускаются проекты </a:t>
            </a:r>
            <a:br/>
            <a:r>
              <a:t>на 2026 год</a:t>
            </a:r>
          </a:p>
        </p:txBody>
      </p:sp>
      <p:sp>
        <p:nvSpPr>
          <p:cNvPr id="647" name="TextBox 18"/>
          <p:cNvSpPr txBox="1"/>
          <p:nvPr/>
        </p:nvSpPr>
        <p:spPr>
          <a:xfrm>
            <a:off x="16886425" y="2877673"/>
            <a:ext cx="6103695" cy="64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30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Ведутся переговоры</a:t>
            </a:r>
          </a:p>
        </p:txBody>
      </p:sp>
      <p:sp>
        <p:nvSpPr>
          <p:cNvPr id="648" name="Скругленный прямоугольник 1"/>
          <p:cNvSpPr/>
          <p:nvPr/>
        </p:nvSpPr>
        <p:spPr>
          <a:xfrm>
            <a:off x="16950007" y="4506693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9" name="Скругленный прямоугольник 99"/>
          <p:cNvSpPr/>
          <p:nvPr/>
        </p:nvSpPr>
        <p:spPr>
          <a:xfrm>
            <a:off x="16950007" y="4506693"/>
            <a:ext cx="2444899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0" name="TextBox 18"/>
          <p:cNvSpPr txBox="1"/>
          <p:nvPr/>
        </p:nvSpPr>
        <p:spPr>
          <a:xfrm>
            <a:off x="17097033" y="4444625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«Мать и Дитя», </a:t>
            </a:r>
          </a:p>
        </p:txBody>
      </p:sp>
      <p:sp>
        <p:nvSpPr>
          <p:cNvPr id="651" name="Скругленный прямоугольник 100"/>
          <p:cNvSpPr/>
          <p:nvPr/>
        </p:nvSpPr>
        <p:spPr>
          <a:xfrm>
            <a:off x="16950007" y="5206779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2" name="Скругленный прямоугольник 101"/>
          <p:cNvSpPr/>
          <p:nvPr/>
        </p:nvSpPr>
        <p:spPr>
          <a:xfrm>
            <a:off x="16950005" y="5206779"/>
            <a:ext cx="2709595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3" name="TextBox 18"/>
          <p:cNvSpPr txBox="1"/>
          <p:nvPr/>
        </p:nvSpPr>
        <p:spPr>
          <a:xfrm>
            <a:off x="17097033" y="5144713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«Поликлиника.Ру» </a:t>
            </a:r>
          </a:p>
        </p:txBody>
      </p:sp>
      <p:sp>
        <p:nvSpPr>
          <p:cNvPr id="654" name="Скругленный прямоугольник 106"/>
          <p:cNvSpPr/>
          <p:nvPr/>
        </p:nvSpPr>
        <p:spPr>
          <a:xfrm>
            <a:off x="16950007" y="6635529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5" name="Скругленный прямоугольник 107"/>
          <p:cNvSpPr/>
          <p:nvPr/>
        </p:nvSpPr>
        <p:spPr>
          <a:xfrm>
            <a:off x="16950007" y="6635529"/>
            <a:ext cx="2204267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6" name="TextBox 18"/>
          <p:cNvSpPr txBox="1"/>
          <p:nvPr/>
        </p:nvSpPr>
        <p:spPr>
          <a:xfrm>
            <a:off x="17097033" y="6573463"/>
            <a:ext cx="5949107" cy="492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30000"/>
              </a:lnSpc>
              <a:spcBef>
                <a:spcPts val="2400"/>
              </a:spcBef>
              <a:defRPr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«</a:t>
            </a:r>
            <a:r>
              <a:rPr b="1">
                <a:latin typeface="Segoe UI Semibold"/>
                <a:ea typeface="Segoe UI Semibold"/>
                <a:cs typeface="Segoe UI Semibold"/>
                <a:sym typeface="Segoe UI Semibold"/>
              </a:rPr>
              <a:t>Семейная</a:t>
            </a:r>
            <a:r>
              <a:t>»</a:t>
            </a:r>
          </a:p>
        </p:txBody>
      </p:sp>
      <p:sp>
        <p:nvSpPr>
          <p:cNvPr id="657" name="Скругленный прямоугольник 109"/>
          <p:cNvSpPr/>
          <p:nvPr/>
        </p:nvSpPr>
        <p:spPr>
          <a:xfrm>
            <a:off x="16950007" y="7362604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8" name="Скругленный прямоугольник 110"/>
          <p:cNvSpPr/>
          <p:nvPr/>
        </p:nvSpPr>
        <p:spPr>
          <a:xfrm>
            <a:off x="16950007" y="7362604"/>
            <a:ext cx="2444899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9" name="TextBox 18"/>
          <p:cNvSpPr txBox="1"/>
          <p:nvPr/>
        </p:nvSpPr>
        <p:spPr>
          <a:xfrm>
            <a:off x="17097033" y="7300538"/>
            <a:ext cx="5949107" cy="492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754">
              <a:lnSpc>
                <a:spcPct val="130000"/>
              </a:lnSpc>
              <a:spcBef>
                <a:spcPts val="1000"/>
              </a:spcBef>
              <a:defRPr b="1" sz="2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«</a:t>
            </a:r>
            <a:r>
              <a:rPr>
                <a:latin typeface="Segoe UI Semibold"/>
                <a:ea typeface="Segoe UI Semibold"/>
                <a:cs typeface="Segoe UI Semibold"/>
                <a:sym typeface="Segoe UI Semibold"/>
              </a:rPr>
              <a:t>Здоровье 365</a:t>
            </a:r>
            <a:r>
              <a:t>»</a:t>
            </a:r>
          </a:p>
        </p:txBody>
      </p:sp>
      <p:sp>
        <p:nvSpPr>
          <p:cNvPr id="660" name="Скругленный прямоугольник 112"/>
          <p:cNvSpPr/>
          <p:nvPr/>
        </p:nvSpPr>
        <p:spPr>
          <a:xfrm>
            <a:off x="16950007" y="8105554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1" name="Скругленный прямоугольник 113"/>
          <p:cNvSpPr/>
          <p:nvPr/>
        </p:nvSpPr>
        <p:spPr>
          <a:xfrm>
            <a:off x="16950007" y="8105554"/>
            <a:ext cx="2565215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2" name="TextBox 18"/>
          <p:cNvSpPr txBox="1"/>
          <p:nvPr/>
        </p:nvSpPr>
        <p:spPr>
          <a:xfrm>
            <a:off x="17097033" y="8043488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«ЕМС»</a:t>
            </a:r>
          </a:p>
        </p:txBody>
      </p:sp>
      <p:sp>
        <p:nvSpPr>
          <p:cNvPr id="663" name="Скругленный прямоугольник 115"/>
          <p:cNvSpPr/>
          <p:nvPr/>
        </p:nvSpPr>
        <p:spPr>
          <a:xfrm>
            <a:off x="16950007" y="8848504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4" name="Скругленный прямоугольник 116"/>
          <p:cNvSpPr/>
          <p:nvPr/>
        </p:nvSpPr>
        <p:spPr>
          <a:xfrm>
            <a:off x="16950007" y="8848504"/>
            <a:ext cx="2312551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5" name="TextBox 18"/>
          <p:cNvSpPr txBox="1"/>
          <p:nvPr/>
        </p:nvSpPr>
        <p:spPr>
          <a:xfrm>
            <a:off x="17097033" y="8786438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«СМ клиника»</a:t>
            </a:r>
          </a:p>
        </p:txBody>
      </p:sp>
      <p:sp>
        <p:nvSpPr>
          <p:cNvPr id="666" name="Скругленный прямоугольник 118"/>
          <p:cNvSpPr/>
          <p:nvPr/>
        </p:nvSpPr>
        <p:spPr>
          <a:xfrm>
            <a:off x="16950007" y="9548593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7" name="Скругленный прямоугольник 119"/>
          <p:cNvSpPr/>
          <p:nvPr/>
        </p:nvSpPr>
        <p:spPr>
          <a:xfrm>
            <a:off x="16950007" y="9548593"/>
            <a:ext cx="2444899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8" name="TextBox 18"/>
          <p:cNvSpPr txBox="1"/>
          <p:nvPr/>
        </p:nvSpPr>
        <p:spPr>
          <a:xfrm>
            <a:off x="17097033" y="9486526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«GMS»</a:t>
            </a:r>
          </a:p>
        </p:txBody>
      </p:sp>
      <p:sp>
        <p:nvSpPr>
          <p:cNvPr id="669" name="Скругленный прямоугольник 121"/>
          <p:cNvSpPr/>
          <p:nvPr/>
        </p:nvSpPr>
        <p:spPr>
          <a:xfrm>
            <a:off x="16950007" y="10305829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70" name="Скругленный прямоугольник 122"/>
          <p:cNvSpPr/>
          <p:nvPr/>
        </p:nvSpPr>
        <p:spPr>
          <a:xfrm>
            <a:off x="16950005" y="10305829"/>
            <a:ext cx="2709594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71" name="TextBox 18"/>
          <p:cNvSpPr txBox="1"/>
          <p:nvPr/>
        </p:nvSpPr>
        <p:spPr>
          <a:xfrm>
            <a:off x="17097033" y="10243763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«Альфа центр»</a:t>
            </a:r>
          </a:p>
        </p:txBody>
      </p:sp>
      <p:sp>
        <p:nvSpPr>
          <p:cNvPr id="672" name="Скругленный прямоугольник 124"/>
          <p:cNvSpPr/>
          <p:nvPr/>
        </p:nvSpPr>
        <p:spPr>
          <a:xfrm>
            <a:off x="16969015" y="5886716"/>
            <a:ext cx="5967542" cy="49980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73" name="Скругленный прямоугольник 125"/>
          <p:cNvSpPr/>
          <p:nvPr/>
        </p:nvSpPr>
        <p:spPr>
          <a:xfrm>
            <a:off x="16969015" y="5886716"/>
            <a:ext cx="1939573" cy="499802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74" name="TextBox 18"/>
          <p:cNvSpPr txBox="1"/>
          <p:nvPr/>
        </p:nvSpPr>
        <p:spPr>
          <a:xfrm>
            <a:off x="17097033" y="5874276"/>
            <a:ext cx="594910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b="1" sz="20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«LabQuest» </a:t>
            </a:r>
          </a:p>
        </p:txBody>
      </p:sp>
      <p:sp>
        <p:nvSpPr>
          <p:cNvPr id="675" name="TextBox 18"/>
          <p:cNvSpPr txBox="1"/>
          <p:nvPr/>
        </p:nvSpPr>
        <p:spPr>
          <a:xfrm>
            <a:off x="1586402" y="4263838"/>
            <a:ext cx="6292007" cy="88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Крупнейшие клиники ориентированные на самостоятельную интеграцию</a:t>
            </a:r>
          </a:p>
        </p:txBody>
      </p:sp>
      <p:grpSp>
        <p:nvGrpSpPr>
          <p:cNvPr id="679" name="Группа 3"/>
          <p:cNvGrpSpPr/>
          <p:nvPr/>
        </p:nvGrpSpPr>
        <p:grpSpPr>
          <a:xfrm>
            <a:off x="1662230" y="5346382"/>
            <a:ext cx="6096134" cy="561869"/>
            <a:chOff x="0" y="0"/>
            <a:chExt cx="6096132" cy="561867"/>
          </a:xfrm>
        </p:grpSpPr>
        <p:sp>
          <p:nvSpPr>
            <p:cNvPr id="676" name="Скругленный прямоугольник 136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77" name="Скругленный прямоугольник 137"/>
            <p:cNvSpPr/>
            <p:nvPr/>
          </p:nvSpPr>
          <p:spPr>
            <a:xfrm>
              <a:off x="0" y="62066"/>
              <a:ext cx="4384866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78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«Хадасса»</a:t>
              </a:r>
            </a:p>
          </p:txBody>
        </p:sp>
      </p:grpSp>
      <p:grpSp>
        <p:nvGrpSpPr>
          <p:cNvPr id="683" name="Группа 140"/>
          <p:cNvGrpSpPr/>
          <p:nvPr/>
        </p:nvGrpSpPr>
        <p:grpSpPr>
          <a:xfrm>
            <a:off x="1662230" y="6095682"/>
            <a:ext cx="6096134" cy="561869"/>
            <a:chOff x="0" y="0"/>
            <a:chExt cx="6096132" cy="561867"/>
          </a:xfrm>
        </p:grpSpPr>
        <p:sp>
          <p:nvSpPr>
            <p:cNvPr id="680" name="Скругленный прямоугольник 141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1" name="Скругленный прямоугольник 142"/>
            <p:cNvSpPr/>
            <p:nvPr/>
          </p:nvSpPr>
          <p:spPr>
            <a:xfrm>
              <a:off x="-1" y="62066"/>
              <a:ext cx="4239724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2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Сеть клиник «БудьЗдоров»</a:t>
              </a:r>
            </a:p>
          </p:txBody>
        </p:sp>
      </p:grpSp>
      <p:grpSp>
        <p:nvGrpSpPr>
          <p:cNvPr id="687" name="Группа 148"/>
          <p:cNvGrpSpPr/>
          <p:nvPr/>
        </p:nvGrpSpPr>
        <p:grpSpPr>
          <a:xfrm>
            <a:off x="1662230" y="6844982"/>
            <a:ext cx="6096134" cy="561869"/>
            <a:chOff x="0" y="0"/>
            <a:chExt cx="6096132" cy="561867"/>
          </a:xfrm>
        </p:grpSpPr>
        <p:sp>
          <p:nvSpPr>
            <p:cNvPr id="684" name="Скругленный прямоугольник 149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5" name="Скругленный прямоугольник 150"/>
            <p:cNvSpPr/>
            <p:nvPr/>
          </p:nvSpPr>
          <p:spPr>
            <a:xfrm>
              <a:off x="0" y="62066"/>
              <a:ext cx="4559037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6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АО «Медицина»</a:t>
              </a:r>
            </a:p>
          </p:txBody>
        </p:sp>
      </p:grpSp>
      <p:grpSp>
        <p:nvGrpSpPr>
          <p:cNvPr id="691" name="Группа 152"/>
          <p:cNvGrpSpPr/>
          <p:nvPr/>
        </p:nvGrpSpPr>
        <p:grpSpPr>
          <a:xfrm>
            <a:off x="1662230" y="7606982"/>
            <a:ext cx="6096134" cy="561869"/>
            <a:chOff x="0" y="0"/>
            <a:chExt cx="6096132" cy="561867"/>
          </a:xfrm>
        </p:grpSpPr>
        <p:sp>
          <p:nvSpPr>
            <p:cNvPr id="688" name="Скругленный прямоугольник 153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9" name="Скругленный прямоугольник 154"/>
            <p:cNvSpPr/>
            <p:nvPr/>
          </p:nvSpPr>
          <p:spPr>
            <a:xfrm>
              <a:off x="0" y="62066"/>
              <a:ext cx="4384866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0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«ТочноКлиник» г. Уфа</a:t>
              </a:r>
            </a:p>
          </p:txBody>
        </p:sp>
      </p:grpSp>
      <p:sp>
        <p:nvSpPr>
          <p:cNvPr id="692" name="TextBox 18"/>
          <p:cNvSpPr txBox="1"/>
          <p:nvPr/>
        </p:nvSpPr>
        <p:spPr>
          <a:xfrm>
            <a:off x="1586402" y="9105451"/>
            <a:ext cx="6292007" cy="88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30000"/>
              </a:lnSpc>
              <a:spcBef>
                <a:spcPts val="240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Крупнейшие операторы лабораторной диагностики на основе модели CPA</a:t>
            </a:r>
          </a:p>
        </p:txBody>
      </p:sp>
      <p:grpSp>
        <p:nvGrpSpPr>
          <p:cNvPr id="696" name="Группа 157"/>
          <p:cNvGrpSpPr/>
          <p:nvPr/>
        </p:nvGrpSpPr>
        <p:grpSpPr>
          <a:xfrm>
            <a:off x="1662230" y="10213395"/>
            <a:ext cx="6096134" cy="561869"/>
            <a:chOff x="0" y="0"/>
            <a:chExt cx="6096132" cy="561867"/>
          </a:xfrm>
        </p:grpSpPr>
        <p:sp>
          <p:nvSpPr>
            <p:cNvPr id="693" name="Скругленный прямоугольник 158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4" name="Скругленный прямоугольник 159"/>
            <p:cNvSpPr/>
            <p:nvPr/>
          </p:nvSpPr>
          <p:spPr>
            <a:xfrm>
              <a:off x="-1" y="62066"/>
              <a:ext cx="4239724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5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«Инвитро</a:t>
              </a:r>
            </a:p>
          </p:txBody>
        </p:sp>
      </p:grpSp>
      <p:grpSp>
        <p:nvGrpSpPr>
          <p:cNvPr id="700" name="Группа 161"/>
          <p:cNvGrpSpPr/>
          <p:nvPr/>
        </p:nvGrpSpPr>
        <p:grpSpPr>
          <a:xfrm>
            <a:off x="1662230" y="10975395"/>
            <a:ext cx="6096134" cy="561869"/>
            <a:chOff x="0" y="0"/>
            <a:chExt cx="6096132" cy="561867"/>
          </a:xfrm>
        </p:grpSpPr>
        <p:sp>
          <p:nvSpPr>
            <p:cNvPr id="697" name="Скругленный прямоугольник 162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8" name="Скругленный прямоугольник 163"/>
            <p:cNvSpPr/>
            <p:nvPr/>
          </p:nvSpPr>
          <p:spPr>
            <a:xfrm>
              <a:off x="0" y="62066"/>
              <a:ext cx="4384866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9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«Гемотест»</a:t>
              </a:r>
            </a:p>
          </p:txBody>
        </p:sp>
      </p:grpSp>
      <p:grpSp>
        <p:nvGrpSpPr>
          <p:cNvPr id="704" name="Группа 165"/>
          <p:cNvGrpSpPr/>
          <p:nvPr/>
        </p:nvGrpSpPr>
        <p:grpSpPr>
          <a:xfrm>
            <a:off x="9151601" y="4444625"/>
            <a:ext cx="6096133" cy="561869"/>
            <a:chOff x="0" y="0"/>
            <a:chExt cx="6096132" cy="561867"/>
          </a:xfrm>
        </p:grpSpPr>
        <p:sp>
          <p:nvSpPr>
            <p:cNvPr id="701" name="Скругленный прямоугольник 166"/>
            <p:cNvSpPr/>
            <p:nvPr/>
          </p:nvSpPr>
          <p:spPr>
            <a:xfrm>
              <a:off x="-1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02" name="Скругленный прямоугольник 167"/>
            <p:cNvSpPr/>
            <p:nvPr/>
          </p:nvSpPr>
          <p:spPr>
            <a:xfrm>
              <a:off x="-1" y="62066"/>
              <a:ext cx="5134819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03" name="TextBox 18"/>
            <p:cNvSpPr txBox="1"/>
            <p:nvPr/>
          </p:nvSpPr>
          <p:spPr>
            <a:xfrm>
              <a:off x="147026" y="0"/>
              <a:ext cx="5949107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Республика Беларусь</a:t>
              </a:r>
            </a:p>
          </p:txBody>
        </p:sp>
      </p:grpSp>
      <p:grpSp>
        <p:nvGrpSpPr>
          <p:cNvPr id="708" name="Группа 169"/>
          <p:cNvGrpSpPr/>
          <p:nvPr/>
        </p:nvGrpSpPr>
        <p:grpSpPr>
          <a:xfrm>
            <a:off x="9151601" y="5193925"/>
            <a:ext cx="6096134" cy="561869"/>
            <a:chOff x="0" y="0"/>
            <a:chExt cx="6096133" cy="561867"/>
          </a:xfrm>
        </p:grpSpPr>
        <p:sp>
          <p:nvSpPr>
            <p:cNvPr id="705" name="Скругленный прямоугольник 170"/>
            <p:cNvSpPr/>
            <p:nvPr/>
          </p:nvSpPr>
          <p:spPr>
            <a:xfrm>
              <a:off x="0" y="62066"/>
              <a:ext cx="5967543" cy="49980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700" cap="flat">
              <a:solidFill>
                <a:srgbClr val="EDEDED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06" name="Скругленный прямоугольник 171"/>
            <p:cNvSpPr/>
            <p:nvPr/>
          </p:nvSpPr>
          <p:spPr>
            <a:xfrm>
              <a:off x="-1" y="62066"/>
              <a:ext cx="4878352" cy="499802"/>
            </a:xfrm>
            <a:prstGeom prst="roundRect">
              <a:avLst>
                <a:gd name="adj" fmla="val 50000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07" name="TextBox 18"/>
            <p:cNvSpPr txBox="1"/>
            <p:nvPr/>
          </p:nvSpPr>
          <p:spPr>
            <a:xfrm>
              <a:off x="147027" y="0"/>
              <a:ext cx="5949106" cy="487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lnSpc>
                  <a:spcPct val="130000"/>
                </a:lnSpc>
                <a:spcBef>
                  <a:spcPts val="2400"/>
                </a:spcBef>
                <a:defRPr b="1" sz="2000">
                  <a:solidFill>
                    <a:srgbClr val="2A2A2A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/>
              <a:r>
                <a:t>Центр им Пирогова</a:t>
              </a:r>
            </a:p>
          </p:txBody>
        </p:sp>
      </p:grpSp>
      <p:sp>
        <p:nvSpPr>
          <p:cNvPr id="709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10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Box 13"/>
          <p:cNvSpPr txBox="1"/>
          <p:nvPr/>
        </p:nvSpPr>
        <p:spPr>
          <a:xfrm>
            <a:off x="1478826" y="928372"/>
            <a:ext cx="782483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Команда проекта</a:t>
            </a:r>
          </a:p>
        </p:txBody>
      </p:sp>
      <p:sp>
        <p:nvSpPr>
          <p:cNvPr id="713" name="Прямая соединительная линия 110"/>
          <p:cNvSpPr/>
          <p:nvPr/>
        </p:nvSpPr>
        <p:spPr>
          <a:xfrm>
            <a:off x="1586403" y="2559638"/>
            <a:ext cx="21260346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4" name="Снимок экрана 2024-10-14 в 13.49.25.png" descr="Снимок экрана 2024-10-14 в 13.49.25.png"/>
          <p:cNvPicPr>
            <a:picLocks noChangeAspect="1"/>
          </p:cNvPicPr>
          <p:nvPr/>
        </p:nvPicPr>
        <p:blipFill>
          <a:blip r:embed="rId2">
            <a:extLst/>
          </a:blip>
          <a:srcRect l="0" t="0" r="12" b="13576"/>
          <a:stretch>
            <a:fillRect/>
          </a:stretch>
        </p:blipFill>
        <p:spPr>
          <a:xfrm>
            <a:off x="1478826" y="6478387"/>
            <a:ext cx="2303463" cy="2326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4"/>
                  <a:pt x="0" y="10798"/>
                </a:cubicBezTo>
                <a:cubicBezTo>
                  <a:pt x="0" y="16762"/>
                  <a:pt x="4835" y="21600"/>
                  <a:pt x="10800" y="21600"/>
                </a:cubicBezTo>
                <a:cubicBezTo>
                  <a:pt x="16765" y="21600"/>
                  <a:pt x="21600" y="16762"/>
                  <a:pt x="21600" y="10798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pic>
        <p:nvPicPr>
          <p:cNvPr id="715" name="Снимок экрана 2024-10-14 в 13.53.46.png" descr="Снимок экрана 2024-10-14 в 13.53.46.png"/>
          <p:cNvPicPr>
            <a:picLocks noChangeAspect="1"/>
          </p:cNvPicPr>
          <p:nvPr/>
        </p:nvPicPr>
        <p:blipFill>
          <a:blip r:embed="rId3">
            <a:extLst/>
          </a:blip>
          <a:srcRect l="12778" t="0" r="20313" b="12"/>
          <a:stretch>
            <a:fillRect/>
          </a:stretch>
        </p:blipFill>
        <p:spPr>
          <a:xfrm>
            <a:off x="1478826" y="9712035"/>
            <a:ext cx="2303463" cy="230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pic>
        <p:nvPicPr>
          <p:cNvPr id="716" name="Снимок экрана 2024-10-14 в 14.06.59.png" descr="Снимок экрана 2024-10-14 в 14.06.59.png"/>
          <p:cNvPicPr>
            <a:picLocks noChangeAspect="1"/>
          </p:cNvPicPr>
          <p:nvPr/>
        </p:nvPicPr>
        <p:blipFill>
          <a:blip r:embed="rId4">
            <a:extLst/>
          </a:blip>
          <a:srcRect l="11710" t="0" r="18999" b="6"/>
          <a:stretch>
            <a:fillRect/>
          </a:stretch>
        </p:blipFill>
        <p:spPr>
          <a:xfrm>
            <a:off x="12266592" y="3321217"/>
            <a:ext cx="2298701" cy="2298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pic>
        <p:nvPicPr>
          <p:cNvPr id="717" name="Снимок экрана 2024-10-14 в 13.49.25.png" descr="Снимок экрана 2024-10-14 в 13.49.25.png"/>
          <p:cNvPicPr>
            <a:picLocks noChangeAspect="1"/>
          </p:cNvPicPr>
          <p:nvPr/>
        </p:nvPicPr>
        <p:blipFill>
          <a:blip r:embed="rId5">
            <a:extLst/>
          </a:blip>
          <a:srcRect l="0" t="0" r="7" b="7"/>
          <a:stretch>
            <a:fillRect/>
          </a:stretch>
        </p:blipFill>
        <p:spPr>
          <a:xfrm>
            <a:off x="1586402" y="3316308"/>
            <a:ext cx="2303463" cy="230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pic>
        <p:nvPicPr>
          <p:cNvPr id="718" name="Снимок экрана 2024-10-14 в 14.06.59.png" descr="Снимок экрана 2024-10-14 в 14.06.59.png"/>
          <p:cNvPicPr>
            <a:picLocks noChangeAspect="1"/>
          </p:cNvPicPr>
          <p:nvPr/>
        </p:nvPicPr>
        <p:blipFill>
          <a:blip r:embed="rId6">
            <a:extLst/>
          </a:blip>
          <a:srcRect l="0" t="0" r="1" b="1"/>
          <a:stretch>
            <a:fillRect/>
          </a:stretch>
        </p:blipFill>
        <p:spPr>
          <a:xfrm>
            <a:off x="12266593" y="6478387"/>
            <a:ext cx="2298701" cy="2298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sp>
        <p:nvSpPr>
          <p:cNvPr id="719" name="Google Shape;58;p13"/>
          <p:cNvSpPr txBox="1"/>
          <p:nvPr/>
        </p:nvSpPr>
        <p:spPr>
          <a:xfrm>
            <a:off x="4086419" y="3241498"/>
            <a:ext cx="7044875" cy="106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Семенов Виктор,  </a:t>
            </a:r>
            <a:br/>
            <a:r>
              <a:rPr b="0" sz="1600">
                <a:latin typeface="Segoe UI Semilight"/>
                <a:ea typeface="Segoe UI Semilight"/>
                <a:cs typeface="Segoe UI Semilight"/>
                <a:sym typeface="Segoe UI Semilight"/>
              </a:rPr>
              <a:t>CEO Iambulant</a:t>
            </a:r>
          </a:p>
        </p:txBody>
      </p:sp>
      <p:sp>
        <p:nvSpPr>
          <p:cNvPr id="720" name="Google Shape;58;p13"/>
          <p:cNvSpPr txBox="1"/>
          <p:nvPr/>
        </p:nvSpPr>
        <p:spPr>
          <a:xfrm>
            <a:off x="4086419" y="9331162"/>
            <a:ext cx="4119696" cy="67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>
            <a:lvl1pPr defTabSz="1828800">
              <a:lnSpc>
                <a:spcPct val="15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Шелехов Алексей</a:t>
            </a:r>
          </a:p>
        </p:txBody>
      </p:sp>
      <p:sp>
        <p:nvSpPr>
          <p:cNvPr id="721" name="Google Shape;58;p13"/>
          <p:cNvSpPr txBox="1"/>
          <p:nvPr/>
        </p:nvSpPr>
        <p:spPr>
          <a:xfrm>
            <a:off x="4086419" y="6060089"/>
            <a:ext cx="7471597" cy="142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Журавлев Игорь,  </a:t>
            </a:r>
            <a:br/>
            <a:r>
              <a:rPr b="0" sz="1600">
                <a:latin typeface="Segoe UI Semilight"/>
                <a:ea typeface="Segoe UI Semilight"/>
                <a:cs typeface="Segoe UI Semilight"/>
                <a:sym typeface="Segoe UI Semilight"/>
              </a:rPr>
              <a:t>Куратор мед. направления. Блок управления учреждениями здравоохранения</a:t>
            </a:r>
          </a:p>
        </p:txBody>
      </p:sp>
      <p:sp>
        <p:nvSpPr>
          <p:cNvPr id="722" name="TextBox 1"/>
          <p:cNvSpPr txBox="1"/>
          <p:nvPr/>
        </p:nvSpPr>
        <p:spPr>
          <a:xfrm>
            <a:off x="4208340" y="10034805"/>
            <a:ext cx="36643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/>
            <a:r>
              <a:t>CMO. Руководитель блока взаимодействия с гос структурами</a:t>
            </a:r>
          </a:p>
        </p:txBody>
      </p:sp>
      <p:sp>
        <p:nvSpPr>
          <p:cNvPr id="723" name="TextBox 35"/>
          <p:cNvSpPr txBox="1"/>
          <p:nvPr/>
        </p:nvSpPr>
        <p:spPr>
          <a:xfrm>
            <a:off x="4208340" y="10886602"/>
            <a:ext cx="7900969" cy="142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Эксперт в медицине и организации здравоохранения</a:t>
            </a:r>
            <a:endParaRPr>
              <a:solidFill>
                <a:srgbClr val="535860"/>
              </a:solidFill>
              <a:latin typeface="Graphik Light"/>
              <a:ea typeface="Graphik Light"/>
              <a:cs typeface="Graphik Light"/>
              <a:sym typeface="Graphik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врач хирург, онколог, доктор медицинских наук, профессор</a:t>
            </a:r>
            <a:endParaRPr>
              <a:solidFill>
                <a:srgbClr val="535860"/>
              </a:solidFill>
              <a:latin typeface="Graphik Light"/>
              <a:ea typeface="Graphik Light"/>
              <a:cs typeface="Graphik Light"/>
              <a:sym typeface="Graphik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Ранее: Министр здравоохранения Иркутской области</a:t>
            </a:r>
            <a:endParaRPr>
              <a:solidFill>
                <a:srgbClr val="535860"/>
              </a:solidFill>
              <a:latin typeface="Graphik Light"/>
              <a:ea typeface="Graphik Light"/>
              <a:cs typeface="Graphik Light"/>
              <a:sym typeface="Graphik 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 sz="1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Ранее: Заместитель министра здравоохранения Иркутской области</a:t>
            </a:r>
          </a:p>
        </p:txBody>
      </p:sp>
      <p:sp>
        <p:nvSpPr>
          <p:cNvPr id="724" name="Google Shape;58;p13"/>
          <p:cNvSpPr txBox="1"/>
          <p:nvPr/>
        </p:nvSpPr>
        <p:spPr>
          <a:xfrm>
            <a:off x="4086419" y="4180282"/>
            <a:ext cx="7044875" cy="169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Бизнес образование (диплом Университета Штата Мэриленд, США)</a:t>
            </a: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«Управление организациями и финансовый менеджмент»</a:t>
            </a: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опыт ведения малого и среднего бизнеса (более 15 лет)</a:t>
            </a:r>
            <a:endParaRPr b="1"/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Программист, специалист в нейронных сетях и машинном обучении</a:t>
            </a:r>
          </a:p>
        </p:txBody>
      </p:sp>
      <p:sp>
        <p:nvSpPr>
          <p:cNvPr id="725" name="Google Shape;58;p13"/>
          <p:cNvSpPr txBox="1"/>
          <p:nvPr/>
        </p:nvSpPr>
        <p:spPr>
          <a:xfrm>
            <a:off x="4092514" y="7169053"/>
            <a:ext cx="7712866" cy="169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Эксперт в медицине и организации здравоохранения </a:t>
            </a:r>
            <a:endParaRPr sz="1800">
              <a:latin typeface="Segoe UI"/>
              <a:ea typeface="Segoe UI"/>
              <a:cs typeface="Segoe UI"/>
              <a:sym typeface="Segoe UI"/>
            </a:endParaRP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Главный врач Иркутской станции скорой медицинской помощи</a:t>
            </a:r>
            <a:endParaRPr sz="1800">
              <a:latin typeface="Segoe UI"/>
              <a:ea typeface="Segoe UI"/>
              <a:cs typeface="Segoe UI"/>
              <a:sym typeface="Segoe UI"/>
            </a:endParaRP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Ранее: Главный врач Иркутского областного онокологического диспансера</a:t>
            </a:r>
            <a:endParaRPr sz="1800">
              <a:latin typeface="Segoe UI"/>
              <a:ea typeface="Segoe UI"/>
              <a:cs typeface="Segoe UI"/>
              <a:sym typeface="Segoe UI"/>
            </a:endParaRP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Ранее: Генеральный директор медицинской страховой компании</a:t>
            </a:r>
          </a:p>
        </p:txBody>
      </p:sp>
      <p:pic>
        <p:nvPicPr>
          <p:cNvPr id="726" name="Снимок экрана 2024-10-14 в 14.06.59.png" descr="Снимок экрана 2024-10-14 в 14.06.59.png"/>
          <p:cNvPicPr>
            <a:picLocks noChangeAspect="1"/>
          </p:cNvPicPr>
          <p:nvPr/>
        </p:nvPicPr>
        <p:blipFill>
          <a:blip r:embed="rId7">
            <a:extLst/>
          </a:blip>
          <a:srcRect l="21535" t="6144" r="15093" b="30485"/>
          <a:stretch>
            <a:fillRect/>
          </a:stretch>
        </p:blipFill>
        <p:spPr>
          <a:xfrm>
            <a:off x="12266592" y="9725215"/>
            <a:ext cx="2298701" cy="2282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38100">
            <a:solidFill>
              <a:srgbClr val="DFFF2F"/>
            </a:solidFill>
            <a:miter lim="400000"/>
          </a:ln>
        </p:spPr>
      </p:pic>
      <p:sp>
        <p:nvSpPr>
          <p:cNvPr id="727" name="Google Shape;58;p13"/>
          <p:cNvSpPr txBox="1"/>
          <p:nvPr/>
        </p:nvSpPr>
        <p:spPr>
          <a:xfrm>
            <a:off x="14865255" y="3241498"/>
            <a:ext cx="7044875" cy="106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Андрей Зимин,  </a:t>
            </a:r>
            <a:br/>
            <a:r>
              <a:rPr b="0" sz="1600">
                <a:latin typeface="Segoe UI Semilight"/>
                <a:ea typeface="Segoe UI Semilight"/>
                <a:cs typeface="Segoe UI Semilight"/>
                <a:sym typeface="Segoe UI Semilight"/>
              </a:rPr>
              <a:t>СТО. Руководитель блока ИИ</a:t>
            </a:r>
          </a:p>
        </p:txBody>
      </p:sp>
      <p:sp>
        <p:nvSpPr>
          <p:cNvPr id="728" name="Google Shape;58;p13"/>
          <p:cNvSpPr txBox="1"/>
          <p:nvPr/>
        </p:nvSpPr>
        <p:spPr>
          <a:xfrm>
            <a:off x="14865255" y="4180282"/>
            <a:ext cx="7759219" cy="169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Физик-теоретик. </a:t>
            </a:r>
            <a:endParaRPr sz="1800">
              <a:latin typeface="Segoe UI"/>
              <a:ea typeface="Segoe UI"/>
              <a:cs typeface="Segoe UI"/>
              <a:sym typeface="Segoe UI"/>
            </a:endParaRP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Ранее: Deep Knowledge Analytics, London Лидер группы, занимающейся сбором и анализом данных. Автор статей: «Нейронные сети, графы и эмерджентность»,  «PINN (Physics-informed neural networks) и с чем их едят»</a:t>
            </a:r>
          </a:p>
        </p:txBody>
      </p:sp>
      <p:sp>
        <p:nvSpPr>
          <p:cNvPr id="729" name="Google Shape;58;p13"/>
          <p:cNvSpPr txBox="1"/>
          <p:nvPr/>
        </p:nvSpPr>
        <p:spPr>
          <a:xfrm>
            <a:off x="14865255" y="6199789"/>
            <a:ext cx="7471597" cy="100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Алекс Косик ,  </a:t>
            </a:r>
            <a:br/>
            <a:r>
              <a:rPr b="0" sz="1600">
                <a:latin typeface="Segoe UI Semilight"/>
                <a:ea typeface="Segoe UI Semilight"/>
                <a:cs typeface="Segoe UI Semilight"/>
                <a:sym typeface="Segoe UI Semilight"/>
              </a:rPr>
              <a:t>Эксперт, член Advisory Board проекта</a:t>
            </a:r>
          </a:p>
        </p:txBody>
      </p:sp>
      <p:sp>
        <p:nvSpPr>
          <p:cNvPr id="730" name="Google Shape;58;p13"/>
          <p:cNvSpPr txBox="1"/>
          <p:nvPr/>
        </p:nvSpPr>
        <p:spPr>
          <a:xfrm>
            <a:off x="14871352" y="7169053"/>
            <a:ext cx="7712866" cy="2054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>
            <a:lvl1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/>
            <a:r>
              <a:t>Профессионал в международном венчурном бизнесе с многолетним опытом результативного создания, развития, управления и роста стартапов от посевной стадии до выхода. . Управление портфелями и консультирование в областях биомедицинских технологий, Финтеха, Блокчейна и ИТ.</a:t>
            </a:r>
          </a:p>
        </p:txBody>
      </p:sp>
      <p:sp>
        <p:nvSpPr>
          <p:cNvPr id="731" name="Google Shape;58;p13"/>
          <p:cNvSpPr txBox="1"/>
          <p:nvPr/>
        </p:nvSpPr>
        <p:spPr>
          <a:xfrm>
            <a:off x="14865255" y="9497169"/>
            <a:ext cx="7471597" cy="100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b="1" sz="20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Вадим Вишняков,  </a:t>
            </a:r>
            <a:br/>
            <a:r>
              <a:rPr b="0" sz="1600">
                <a:latin typeface="Segoe UI Semilight"/>
                <a:ea typeface="Segoe UI Semilight"/>
                <a:cs typeface="Segoe UI Semilight"/>
                <a:sym typeface="Segoe UI Semilight"/>
              </a:rPr>
              <a:t>Эксперт, член Advisory Board проекта</a:t>
            </a:r>
          </a:p>
        </p:txBody>
      </p:sp>
      <p:sp>
        <p:nvSpPr>
          <p:cNvPr id="732" name="Google Shape;58;p13"/>
          <p:cNvSpPr txBox="1"/>
          <p:nvPr/>
        </p:nvSpPr>
        <p:spPr>
          <a:xfrm>
            <a:off x="14871352" y="10466434"/>
            <a:ext cx="7712866" cy="133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7" tIns="182847" rIns="182847" bIns="182847">
            <a:spAutoFit/>
          </a:bodyPr>
          <a:lstStyle/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Член Национальной ассоциации управленцев сферы здравоохранения,</a:t>
            </a: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Более 17 лет CFO АО «Медицина»</a:t>
            </a:r>
          </a:p>
          <a:p>
            <a:pPr defTabSz="1828800">
              <a:lnSpc>
                <a:spcPct val="150000"/>
              </a:lnSpc>
              <a:spcBef>
                <a:spcPts val="0"/>
              </a:spcBef>
              <a:defRPr sz="16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Сооснователь «Шагометрика»</a:t>
            </a:r>
          </a:p>
        </p:txBody>
      </p:sp>
      <p:sp>
        <p:nvSpPr>
          <p:cNvPr id="733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Box 13"/>
          <p:cNvSpPr txBox="1"/>
          <p:nvPr/>
        </p:nvSpPr>
        <p:spPr>
          <a:xfrm>
            <a:off x="1478826" y="928372"/>
            <a:ext cx="782483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Контакты</a:t>
            </a:r>
          </a:p>
        </p:txBody>
      </p:sp>
      <p:sp>
        <p:nvSpPr>
          <p:cNvPr id="736" name="Прямая соединительная линия 110"/>
          <p:cNvSpPr/>
          <p:nvPr/>
        </p:nvSpPr>
        <p:spPr>
          <a:xfrm>
            <a:off x="1586403" y="2559638"/>
            <a:ext cx="21260346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7" name="BBE2B31A-94F9-4F84-9E81-9A0BDF975B46.jpeg" descr="BBE2B31A-94F9-4F84-9E81-9A0BDF975B46.jpeg"/>
          <p:cNvPicPr>
            <a:picLocks noChangeAspect="1"/>
          </p:cNvPicPr>
          <p:nvPr/>
        </p:nvPicPr>
        <p:blipFill>
          <a:blip r:embed="rId2">
            <a:extLst/>
          </a:blip>
          <a:srcRect l="11274" t="4979" r="2207" b="13014"/>
          <a:stretch>
            <a:fillRect/>
          </a:stretch>
        </p:blipFill>
        <p:spPr>
          <a:xfrm>
            <a:off x="2081703" y="5178666"/>
            <a:ext cx="3735388" cy="3735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38" name="TextBox 3"/>
          <p:cNvSpPr txBox="1"/>
          <p:nvPr/>
        </p:nvSpPr>
        <p:spPr>
          <a:xfrm>
            <a:off x="6390802" y="6217760"/>
            <a:ext cx="32144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3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/>
            <a:r>
              <a:t>CEO iambulant</a:t>
            </a:r>
          </a:p>
        </p:txBody>
      </p:sp>
      <p:sp>
        <p:nvSpPr>
          <p:cNvPr id="739" name="TextBox 51"/>
          <p:cNvSpPr txBox="1"/>
          <p:nvPr/>
        </p:nvSpPr>
        <p:spPr>
          <a:xfrm>
            <a:off x="6390802" y="7366026"/>
            <a:ext cx="5538639" cy="135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sz="36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Тел: </a:t>
            </a:r>
            <a:r>
              <a:rPr b="1">
                <a:latin typeface="Segoe UI Semibold"/>
                <a:ea typeface="Segoe UI Semibold"/>
                <a:cs typeface="Segoe UI Semibold"/>
                <a:sym typeface="Segoe UI Semibold"/>
              </a:rPr>
              <a:t>+7(950)1-378-009</a:t>
            </a:r>
            <a:br>
              <a:rPr b="1">
                <a:latin typeface="Segoe UI Semibold"/>
                <a:ea typeface="Segoe UI Semibold"/>
                <a:cs typeface="Segoe UI Semibold"/>
                <a:sym typeface="Segoe UI Semibold"/>
              </a:rPr>
            </a:br>
            <a:r>
              <a:t>Email: </a:t>
            </a:r>
            <a:r>
              <a:rPr b="1">
                <a:latin typeface="Segoe UI Semibold"/>
                <a:ea typeface="Segoe UI Semibold"/>
                <a:cs typeface="Segoe UI Semibold"/>
                <a:sym typeface="Segoe UI Semibold"/>
              </a:rPr>
              <a:t>info@iambulant.ru</a:t>
            </a:r>
          </a:p>
        </p:txBody>
      </p:sp>
      <p:pic>
        <p:nvPicPr>
          <p:cNvPr id="740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94645" y="5135683"/>
            <a:ext cx="3680656" cy="3680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59366" y="5135683"/>
            <a:ext cx="3680656" cy="3680656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TextBox 57"/>
          <p:cNvSpPr txBox="1"/>
          <p:nvPr/>
        </p:nvSpPr>
        <p:spPr>
          <a:xfrm>
            <a:off x="19494549" y="8715778"/>
            <a:ext cx="2680842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defRPr b="1" sz="24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Подробнее о нас</a:t>
            </a:r>
            <a:endParaRPr>
              <a:solidFill>
                <a:srgbClr val="535860"/>
              </a:solidFill>
              <a:latin typeface="Graphik"/>
              <a:ea typeface="Graphik"/>
              <a:cs typeface="Graphik"/>
              <a:sym typeface="Graphik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defRPr b="1" sz="2400">
                <a:solidFill>
                  <a:srgbClr val="3399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Iambulant.ru</a:t>
            </a:r>
          </a:p>
        </p:txBody>
      </p:sp>
      <p:sp>
        <p:nvSpPr>
          <p:cNvPr id="743" name="TextBox 58"/>
          <p:cNvSpPr txBox="1"/>
          <p:nvPr/>
        </p:nvSpPr>
        <p:spPr>
          <a:xfrm>
            <a:off x="14585620" y="8715778"/>
            <a:ext cx="2428132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defRPr b="1" sz="2400">
                <a:solidFill>
                  <a:srgbClr val="151515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Telegram</a:t>
            </a:r>
            <a:br/>
            <a:r>
              <a:t>@victor1378009</a:t>
            </a:r>
          </a:p>
        </p:txBody>
      </p:sp>
      <p:pic>
        <p:nvPicPr>
          <p:cNvPr id="744" name="Google Shape;57;p13" descr="Google Shape;57;p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17770" y="1228069"/>
            <a:ext cx="4034405" cy="707094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TextBox 60"/>
          <p:cNvSpPr txBox="1"/>
          <p:nvPr/>
        </p:nvSpPr>
        <p:spPr>
          <a:xfrm>
            <a:off x="6390802" y="5485203"/>
            <a:ext cx="40451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b="1" sz="36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Семенов Виктор,</a:t>
            </a:r>
          </a:p>
        </p:txBody>
      </p:sp>
      <p:sp>
        <p:nvSpPr>
          <p:cNvPr id="746" name="Номер слайда"/>
          <p:cNvSpPr txBox="1"/>
          <p:nvPr>
            <p:ph type="sldNum" sz="quarter" idx="4294967295"/>
          </p:nvPr>
        </p:nvSpPr>
        <p:spPr>
          <a:xfrm>
            <a:off x="23905907" y="13088085"/>
            <a:ext cx="478098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Скругленный прямоугольник 6"/>
          <p:cNvSpPr/>
          <p:nvPr/>
        </p:nvSpPr>
        <p:spPr>
          <a:xfrm>
            <a:off x="4339752" y="5559426"/>
            <a:ext cx="2523216" cy="2501587"/>
          </a:xfrm>
          <a:prstGeom prst="roundRect">
            <a:avLst>
              <a:gd name="adj" fmla="val 14921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7" name="Скругленный прямоугольник 88"/>
          <p:cNvSpPr/>
          <p:nvPr/>
        </p:nvSpPr>
        <p:spPr>
          <a:xfrm>
            <a:off x="6862967" y="5559426"/>
            <a:ext cx="2499298" cy="2501587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Скругленный прямоугольник 89"/>
          <p:cNvSpPr/>
          <p:nvPr/>
        </p:nvSpPr>
        <p:spPr>
          <a:xfrm>
            <a:off x="9359714" y="5559426"/>
            <a:ext cx="2533610" cy="2501587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TextBox 1"/>
          <p:cNvSpPr txBox="1"/>
          <p:nvPr/>
        </p:nvSpPr>
        <p:spPr>
          <a:xfrm>
            <a:off x="13939725" y="8140513"/>
            <a:ext cx="8673021" cy="317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Автоматические аннотации и выдержки из ИБ, формируемые ИИ, позволяют врачу успеть проанализировать всю медкарту за 2-5 минут, что дает резкое повышение качества работы</a:t>
            </a:r>
          </a:p>
        </p:txBody>
      </p:sp>
      <p:sp>
        <p:nvSpPr>
          <p:cNvPr id="210" name="Скругленный прямоугольник 36"/>
          <p:cNvSpPr/>
          <p:nvPr/>
        </p:nvSpPr>
        <p:spPr>
          <a:xfrm>
            <a:off x="14519783" y="4801313"/>
            <a:ext cx="5422849" cy="1111173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1" name="TextBox 13"/>
          <p:cNvSpPr txBox="1"/>
          <p:nvPr/>
        </p:nvSpPr>
        <p:spPr>
          <a:xfrm>
            <a:off x="1485952" y="941172"/>
            <a:ext cx="11033570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Проблематика</a:t>
            </a:r>
            <a:r>
              <a:t> гос. клиник</a:t>
            </a:r>
          </a:p>
        </p:txBody>
      </p:sp>
      <p:sp>
        <p:nvSpPr>
          <p:cNvPr id="212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TextBox 1"/>
          <p:cNvSpPr txBox="1"/>
          <p:nvPr/>
        </p:nvSpPr>
        <p:spPr>
          <a:xfrm>
            <a:off x="4541963" y="5782646"/>
            <a:ext cx="2087437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D9D9D9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Изучение </a:t>
            </a:r>
            <a:br/>
            <a:r>
              <a:t>медкарты</a:t>
            </a:r>
          </a:p>
        </p:txBody>
      </p:sp>
      <p:sp>
        <p:nvSpPr>
          <p:cNvPr id="214" name="TextBox 1"/>
          <p:cNvSpPr txBox="1"/>
          <p:nvPr/>
        </p:nvSpPr>
        <p:spPr>
          <a:xfrm>
            <a:off x="4752480" y="4872168"/>
            <a:ext cx="162626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215" name="TextBox 1"/>
          <p:cNvSpPr txBox="1"/>
          <p:nvPr/>
        </p:nvSpPr>
        <p:spPr>
          <a:xfrm>
            <a:off x="7033163" y="5830776"/>
            <a:ext cx="2136155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Общение </a:t>
            </a:r>
            <a:br/>
            <a:r>
              <a:t>с пациентом</a:t>
            </a:r>
          </a:p>
        </p:txBody>
      </p:sp>
      <p:sp>
        <p:nvSpPr>
          <p:cNvPr id="216" name="Прямая соединительная линия 5"/>
          <p:cNvSpPr/>
          <p:nvPr/>
        </p:nvSpPr>
        <p:spPr>
          <a:xfrm flipH="1">
            <a:off x="4339749" y="5248634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Прямая соединительная линия 37"/>
          <p:cNvSpPr/>
          <p:nvPr/>
        </p:nvSpPr>
        <p:spPr>
          <a:xfrm>
            <a:off x="6860295" y="5248634"/>
            <a:ext cx="1" cy="2812379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TextBox 1"/>
          <p:cNvSpPr txBox="1"/>
          <p:nvPr/>
        </p:nvSpPr>
        <p:spPr>
          <a:xfrm>
            <a:off x="6923492" y="4905735"/>
            <a:ext cx="245698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219" name="TextBox 1"/>
          <p:cNvSpPr txBox="1"/>
          <p:nvPr/>
        </p:nvSpPr>
        <p:spPr>
          <a:xfrm>
            <a:off x="1407198" y="6042041"/>
            <a:ext cx="2502039" cy="1353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Прием пациента стандартно</a:t>
            </a:r>
          </a:p>
        </p:txBody>
      </p:sp>
      <p:pic>
        <p:nvPicPr>
          <p:cNvPr id="220" name="Рисунок 7" descr="Рисунок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003" y="10699721"/>
            <a:ext cx="2438470" cy="60961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1"/>
          <p:cNvSpPr txBox="1"/>
          <p:nvPr/>
        </p:nvSpPr>
        <p:spPr>
          <a:xfrm>
            <a:off x="718876" y="10257996"/>
            <a:ext cx="31776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Прием пациента с </a:t>
            </a:r>
          </a:p>
        </p:txBody>
      </p:sp>
      <p:sp>
        <p:nvSpPr>
          <p:cNvPr id="222" name="TextBox 1"/>
          <p:cNvSpPr txBox="1"/>
          <p:nvPr/>
        </p:nvSpPr>
        <p:spPr>
          <a:xfrm>
            <a:off x="14447212" y="3151843"/>
            <a:ext cx="7658049" cy="124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b="1" sz="36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Число медицинских работников остается недостаточным</a:t>
            </a:r>
          </a:p>
        </p:txBody>
      </p:sp>
      <p:sp>
        <p:nvSpPr>
          <p:cNvPr id="223" name="Овал 74"/>
          <p:cNvSpPr/>
          <p:nvPr/>
        </p:nvSpPr>
        <p:spPr>
          <a:xfrm>
            <a:off x="13294596" y="3309261"/>
            <a:ext cx="911865" cy="911865"/>
          </a:xfrm>
          <a:prstGeom prst="ellipse">
            <a:avLst/>
          </a:prstGeom>
          <a:ln w="25400">
            <a:solidFill>
              <a:srgbClr val="1780D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TextBox 1"/>
          <p:cNvSpPr txBox="1"/>
          <p:nvPr/>
        </p:nvSpPr>
        <p:spPr>
          <a:xfrm>
            <a:off x="13250361" y="3412247"/>
            <a:ext cx="10003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25" name="Прямая соединительная линия 76"/>
          <p:cNvSpPr/>
          <p:nvPr/>
        </p:nvSpPr>
        <p:spPr>
          <a:xfrm flipH="1" flipV="1">
            <a:off x="12519520" y="3241121"/>
            <a:ext cx="21414" cy="9066995"/>
          </a:xfrm>
          <a:prstGeom prst="line">
            <a:avLst/>
          </a:prstGeom>
          <a:ln w="25400">
            <a:solidFill>
              <a:srgbClr val="F2F2F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TextBox 1"/>
          <p:cNvSpPr txBox="1"/>
          <p:nvPr/>
        </p:nvSpPr>
        <p:spPr>
          <a:xfrm>
            <a:off x="14751687" y="4963307"/>
            <a:ext cx="576508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 b="1" sz="43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- </a:t>
            </a:r>
            <a:r>
              <a:t>28 000</a:t>
            </a:r>
            <a:r>
              <a:t> врачей</a:t>
            </a:r>
          </a:p>
        </p:txBody>
      </p:sp>
      <p:sp>
        <p:nvSpPr>
          <p:cNvPr id="227" name="TextBox 1"/>
          <p:cNvSpPr txBox="1"/>
          <p:nvPr/>
        </p:nvSpPr>
        <p:spPr>
          <a:xfrm>
            <a:off x="20174534" y="4630566"/>
            <a:ext cx="2623453" cy="142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2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Составляет дефицит врачей</a:t>
            </a:r>
          </a:p>
        </p:txBody>
      </p:sp>
      <p:pic>
        <p:nvPicPr>
          <p:cNvPr id="228" name="Рисунок 51" descr="Рисунок 51"/>
          <p:cNvPicPr>
            <a:picLocks noChangeAspect="1"/>
          </p:cNvPicPr>
          <p:nvPr/>
        </p:nvPicPr>
        <p:blipFill>
          <a:blip r:embed="rId4">
            <a:extLst/>
          </a:blip>
          <a:srcRect l="0" t="0" r="78512" b="0"/>
          <a:stretch>
            <a:fillRect/>
          </a:stretch>
        </p:blipFill>
        <p:spPr>
          <a:xfrm>
            <a:off x="22492885" y="8040074"/>
            <a:ext cx="697408" cy="81140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Скругленный прямоугольник 2"/>
          <p:cNvSpPr/>
          <p:nvPr/>
        </p:nvSpPr>
        <p:spPr>
          <a:xfrm>
            <a:off x="18633188" y="974806"/>
            <a:ext cx="4309940" cy="1229559"/>
          </a:xfrm>
          <a:prstGeom prst="roundRect">
            <a:avLst>
              <a:gd name="adj" fmla="val 14841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30" name="Рисунок 3" descr="Рисунок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31675" y="1258475"/>
            <a:ext cx="573264" cy="57326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1"/>
          <p:cNvSpPr txBox="1"/>
          <p:nvPr/>
        </p:nvSpPr>
        <p:spPr>
          <a:xfrm>
            <a:off x="19891788" y="919794"/>
            <a:ext cx="2699038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b="1" sz="18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Эффект экономии времени на просмотре медицинской карты</a:t>
            </a:r>
          </a:p>
        </p:txBody>
      </p:sp>
      <p:sp>
        <p:nvSpPr>
          <p:cNvPr id="232" name="TextBox 1"/>
          <p:cNvSpPr txBox="1"/>
          <p:nvPr/>
        </p:nvSpPr>
        <p:spPr>
          <a:xfrm>
            <a:off x="2916641" y="3161246"/>
            <a:ext cx="9223423" cy="124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 b="1" sz="36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Ограниченное время</a:t>
            </a:r>
            <a:r>
              <a:t> </a:t>
            </a:r>
            <a:br/>
            <a:r>
              <a:t>приема пациента. </a:t>
            </a:r>
          </a:p>
        </p:txBody>
      </p:sp>
      <p:sp>
        <p:nvSpPr>
          <p:cNvPr id="233" name="Овал 61"/>
          <p:cNvSpPr/>
          <p:nvPr/>
        </p:nvSpPr>
        <p:spPr>
          <a:xfrm>
            <a:off x="1625109" y="3309261"/>
            <a:ext cx="911865" cy="911865"/>
          </a:xfrm>
          <a:prstGeom prst="ellipse">
            <a:avLst/>
          </a:prstGeom>
          <a:ln w="25400">
            <a:solidFill>
              <a:srgbClr val="1780D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4" name="TextBox 1"/>
          <p:cNvSpPr txBox="1"/>
          <p:nvPr/>
        </p:nvSpPr>
        <p:spPr>
          <a:xfrm>
            <a:off x="1566360" y="3426761"/>
            <a:ext cx="10003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35" name="Прямая соединительная линия 38"/>
          <p:cNvSpPr/>
          <p:nvPr/>
        </p:nvSpPr>
        <p:spPr>
          <a:xfrm>
            <a:off x="11907836" y="5248634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Прямая соединительная линия 81"/>
          <p:cNvSpPr/>
          <p:nvPr/>
        </p:nvSpPr>
        <p:spPr>
          <a:xfrm>
            <a:off x="9370106" y="5248633"/>
            <a:ext cx="1" cy="2826665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Скругленный прямоугольник 104"/>
          <p:cNvSpPr/>
          <p:nvPr/>
        </p:nvSpPr>
        <p:spPr>
          <a:xfrm>
            <a:off x="4684743" y="6725145"/>
            <a:ext cx="1761741" cy="1193072"/>
          </a:xfrm>
          <a:prstGeom prst="roundRect">
            <a:avLst>
              <a:gd name="adj" fmla="val 33671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8" name="TextBox 1"/>
          <p:cNvSpPr txBox="1"/>
          <p:nvPr/>
        </p:nvSpPr>
        <p:spPr>
          <a:xfrm>
            <a:off x="9744240" y="4872167"/>
            <a:ext cx="17771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239" name="Скругленный прямоугольник 58"/>
          <p:cNvSpPr/>
          <p:nvPr/>
        </p:nvSpPr>
        <p:spPr>
          <a:xfrm>
            <a:off x="4430938" y="6706775"/>
            <a:ext cx="2355427" cy="1176751"/>
          </a:xfrm>
          <a:prstGeom prst="roundRect">
            <a:avLst>
              <a:gd name="adj" fmla="val 25645"/>
            </a:avLst>
          </a:prstGeom>
          <a:ln w="25400">
            <a:solidFill>
              <a:srgbClr val="7D7D7D"/>
            </a:solidFill>
            <a:prstDash val="sysDot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0" name="TextBox 1"/>
          <p:cNvSpPr txBox="1"/>
          <p:nvPr/>
        </p:nvSpPr>
        <p:spPr>
          <a:xfrm>
            <a:off x="9601200" y="5830776"/>
            <a:ext cx="2085354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Оформление</a:t>
            </a:r>
            <a:br/>
            <a:r>
              <a:t>бумаг</a:t>
            </a:r>
          </a:p>
        </p:txBody>
      </p:sp>
      <p:sp>
        <p:nvSpPr>
          <p:cNvPr id="241" name="TextBox 1"/>
          <p:cNvSpPr txBox="1"/>
          <p:nvPr/>
        </p:nvSpPr>
        <p:spPr>
          <a:xfrm>
            <a:off x="4520458" y="6751684"/>
            <a:ext cx="207478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 sz="21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Просмотр </a:t>
            </a:r>
            <a:br/>
            <a:r>
              <a:rPr b="1"/>
              <a:t>≈</a:t>
            </a:r>
            <a:r>
              <a:t>2-х протоколов</a:t>
            </a:r>
          </a:p>
        </p:txBody>
      </p:sp>
      <p:sp>
        <p:nvSpPr>
          <p:cNvPr id="242" name="Скругленный прямоугольник 91"/>
          <p:cNvSpPr/>
          <p:nvPr/>
        </p:nvSpPr>
        <p:spPr>
          <a:xfrm>
            <a:off x="4339752" y="9556752"/>
            <a:ext cx="1896130" cy="2501586"/>
          </a:xfrm>
          <a:prstGeom prst="roundRect">
            <a:avLst>
              <a:gd name="adj" fmla="val 24049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Скругленный прямоугольник 92"/>
          <p:cNvSpPr/>
          <p:nvPr/>
        </p:nvSpPr>
        <p:spPr>
          <a:xfrm>
            <a:off x="6235882" y="9556752"/>
            <a:ext cx="3126382" cy="2501586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Скругленный прямоугольник 93"/>
          <p:cNvSpPr/>
          <p:nvPr/>
        </p:nvSpPr>
        <p:spPr>
          <a:xfrm>
            <a:off x="9359714" y="9556752"/>
            <a:ext cx="2533610" cy="2501586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5" name="TextBox 1"/>
          <p:cNvSpPr txBox="1"/>
          <p:nvPr/>
        </p:nvSpPr>
        <p:spPr>
          <a:xfrm>
            <a:off x="4435483" y="9828100"/>
            <a:ext cx="1659653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D9D9D9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Изучение </a:t>
            </a:r>
            <a:br/>
            <a:r>
              <a:t>медкарты</a:t>
            </a:r>
          </a:p>
        </p:txBody>
      </p:sp>
      <p:sp>
        <p:nvSpPr>
          <p:cNvPr id="246" name="TextBox 1"/>
          <p:cNvSpPr txBox="1"/>
          <p:nvPr/>
        </p:nvSpPr>
        <p:spPr>
          <a:xfrm>
            <a:off x="4421106" y="8869492"/>
            <a:ext cx="162626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3 мин</a:t>
            </a:r>
          </a:p>
        </p:txBody>
      </p:sp>
      <p:sp>
        <p:nvSpPr>
          <p:cNvPr id="247" name="TextBox 1"/>
          <p:cNvSpPr txBox="1"/>
          <p:nvPr/>
        </p:nvSpPr>
        <p:spPr>
          <a:xfrm>
            <a:off x="6728930" y="9828100"/>
            <a:ext cx="2136155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Общение </a:t>
            </a:r>
            <a:br/>
            <a:r>
              <a:t>с пациентом</a:t>
            </a:r>
          </a:p>
        </p:txBody>
      </p:sp>
      <p:sp>
        <p:nvSpPr>
          <p:cNvPr id="248" name="Прямая соединительная линия 97"/>
          <p:cNvSpPr/>
          <p:nvPr/>
        </p:nvSpPr>
        <p:spPr>
          <a:xfrm flipH="1">
            <a:off x="4339749" y="9212393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9" name="Прямая соединительная линия 98"/>
          <p:cNvSpPr/>
          <p:nvPr/>
        </p:nvSpPr>
        <p:spPr>
          <a:xfrm flipH="1">
            <a:off x="6221114" y="9212392"/>
            <a:ext cx="1" cy="2845945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TextBox 1"/>
          <p:cNvSpPr txBox="1"/>
          <p:nvPr/>
        </p:nvSpPr>
        <p:spPr>
          <a:xfrm>
            <a:off x="6571664" y="8869492"/>
            <a:ext cx="245698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5 мин</a:t>
            </a:r>
          </a:p>
        </p:txBody>
      </p:sp>
      <p:sp>
        <p:nvSpPr>
          <p:cNvPr id="251" name="Прямая соединительная линия 100"/>
          <p:cNvSpPr/>
          <p:nvPr/>
        </p:nvSpPr>
        <p:spPr>
          <a:xfrm>
            <a:off x="11907836" y="9212393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Прямая соединительная линия 101"/>
          <p:cNvSpPr/>
          <p:nvPr/>
        </p:nvSpPr>
        <p:spPr>
          <a:xfrm>
            <a:off x="9370106" y="9212392"/>
            <a:ext cx="1" cy="2826664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3" name="TextBox 1"/>
          <p:cNvSpPr txBox="1"/>
          <p:nvPr/>
        </p:nvSpPr>
        <p:spPr>
          <a:xfrm>
            <a:off x="9744240" y="8835926"/>
            <a:ext cx="17771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0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254" name="TextBox 1"/>
          <p:cNvSpPr txBox="1"/>
          <p:nvPr/>
        </p:nvSpPr>
        <p:spPr>
          <a:xfrm>
            <a:off x="9601200" y="9828100"/>
            <a:ext cx="2085354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Оформление</a:t>
            </a:r>
            <a:br/>
            <a:r>
              <a:t>бумаг</a:t>
            </a:r>
          </a:p>
        </p:txBody>
      </p:sp>
      <p:sp>
        <p:nvSpPr>
          <p:cNvPr id="255" name="Скругленный прямоугольник 104"/>
          <p:cNvSpPr/>
          <p:nvPr/>
        </p:nvSpPr>
        <p:spPr>
          <a:xfrm>
            <a:off x="4384439" y="10780439"/>
            <a:ext cx="1761741" cy="1193072"/>
          </a:xfrm>
          <a:prstGeom prst="roundRect">
            <a:avLst>
              <a:gd name="adj" fmla="val 33671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TextBox 1"/>
          <p:cNvSpPr txBox="1"/>
          <p:nvPr/>
        </p:nvSpPr>
        <p:spPr>
          <a:xfrm>
            <a:off x="4236642" y="10899830"/>
            <a:ext cx="1810731" cy="99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Полный</a:t>
            </a:r>
            <a:br/>
            <a:r>
              <a:t>анализ медкарты</a:t>
            </a:r>
          </a:p>
        </p:txBody>
      </p:sp>
      <p:sp>
        <p:nvSpPr>
          <p:cNvPr id="257" name="Скругленный прямоугольник 108"/>
          <p:cNvSpPr/>
          <p:nvPr/>
        </p:nvSpPr>
        <p:spPr>
          <a:xfrm>
            <a:off x="9006840" y="3308255"/>
            <a:ext cx="2878094" cy="970022"/>
          </a:xfrm>
          <a:prstGeom prst="roundRect">
            <a:avLst>
              <a:gd name="adj" fmla="val 21892"/>
            </a:avLst>
          </a:prstGeom>
          <a:ln w="25400">
            <a:solidFill>
              <a:srgbClr val="959AA2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TextBox 1"/>
          <p:cNvSpPr txBox="1"/>
          <p:nvPr/>
        </p:nvSpPr>
        <p:spPr>
          <a:xfrm>
            <a:off x="9914696" y="3454047"/>
            <a:ext cx="215532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b="1" sz="3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12 мин</a:t>
            </a:r>
          </a:p>
        </p:txBody>
      </p:sp>
      <p:pic>
        <p:nvPicPr>
          <p:cNvPr id="259" name="Рисунок 8" descr="Рисунок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17045" y="3543282"/>
            <a:ext cx="528175" cy="52817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extBox 1"/>
          <p:cNvSpPr txBox="1"/>
          <p:nvPr/>
        </p:nvSpPr>
        <p:spPr>
          <a:xfrm>
            <a:off x="4777594" y="12209570"/>
            <a:ext cx="66886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Высокое качество работы врача</a:t>
            </a:r>
          </a:p>
        </p:txBody>
      </p:sp>
      <p:sp>
        <p:nvSpPr>
          <p:cNvPr id="261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Скругленный прямоугольник 134"/>
          <p:cNvSpPr/>
          <p:nvPr/>
        </p:nvSpPr>
        <p:spPr>
          <a:xfrm>
            <a:off x="19438711" y="5386449"/>
            <a:ext cx="2735193" cy="1111173"/>
          </a:xfrm>
          <a:prstGeom prst="roundRect">
            <a:avLst>
              <a:gd name="adj" fmla="val 21892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4" name="Скругленный прямоугольник 133"/>
          <p:cNvSpPr/>
          <p:nvPr/>
        </p:nvSpPr>
        <p:spPr>
          <a:xfrm>
            <a:off x="14257844" y="5400738"/>
            <a:ext cx="4294561" cy="1111173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5" name="Скругленный прямоугольник 69"/>
          <p:cNvSpPr/>
          <p:nvPr/>
        </p:nvSpPr>
        <p:spPr>
          <a:xfrm>
            <a:off x="5476749" y="9556752"/>
            <a:ext cx="2617480" cy="2501586"/>
          </a:xfrm>
          <a:prstGeom prst="roundRect">
            <a:avLst>
              <a:gd name="adj" fmla="val 15144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Скругленный прямоугольник 6"/>
          <p:cNvSpPr/>
          <p:nvPr/>
        </p:nvSpPr>
        <p:spPr>
          <a:xfrm>
            <a:off x="4382615" y="5616576"/>
            <a:ext cx="3691741" cy="2501587"/>
          </a:xfrm>
          <a:prstGeom prst="roundRect">
            <a:avLst>
              <a:gd name="adj" fmla="val 14600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7" name="Скругленный прямоугольник 88"/>
          <p:cNvSpPr/>
          <p:nvPr/>
        </p:nvSpPr>
        <p:spPr>
          <a:xfrm>
            <a:off x="8031491" y="5559426"/>
            <a:ext cx="2617480" cy="2501587"/>
          </a:xfrm>
          <a:prstGeom prst="roundRect">
            <a:avLst>
              <a:gd name="adj" fmla="val 16667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8" name="Скругленный прямоугольник 89"/>
          <p:cNvSpPr/>
          <p:nvPr/>
        </p:nvSpPr>
        <p:spPr>
          <a:xfrm>
            <a:off x="10648970" y="5559426"/>
            <a:ext cx="1244354" cy="2501587"/>
          </a:xfrm>
          <a:prstGeom prst="roundRect">
            <a:avLst>
              <a:gd name="adj" fmla="val 30956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TextBox 13"/>
          <p:cNvSpPr txBox="1"/>
          <p:nvPr/>
        </p:nvSpPr>
        <p:spPr>
          <a:xfrm>
            <a:off x="1485952" y="941172"/>
            <a:ext cx="11033570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Проблематика</a:t>
            </a:r>
            <a:r>
              <a:t> частных клиник</a:t>
            </a:r>
          </a:p>
        </p:txBody>
      </p:sp>
      <p:sp>
        <p:nvSpPr>
          <p:cNvPr id="270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1" name="TextBox 1"/>
          <p:cNvSpPr txBox="1"/>
          <p:nvPr/>
        </p:nvSpPr>
        <p:spPr>
          <a:xfrm>
            <a:off x="5437304" y="5799694"/>
            <a:ext cx="1484197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Изучение </a:t>
            </a:r>
            <a:br/>
            <a:r>
              <a:t>медкарты</a:t>
            </a:r>
          </a:p>
        </p:txBody>
      </p:sp>
      <p:sp>
        <p:nvSpPr>
          <p:cNvPr id="272" name="TextBox 1"/>
          <p:cNvSpPr txBox="1"/>
          <p:nvPr/>
        </p:nvSpPr>
        <p:spPr>
          <a:xfrm>
            <a:off x="4571334" y="4916618"/>
            <a:ext cx="32008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15 мин</a:t>
            </a:r>
          </a:p>
        </p:txBody>
      </p:sp>
      <p:sp>
        <p:nvSpPr>
          <p:cNvPr id="273" name="TextBox 1"/>
          <p:cNvSpPr txBox="1"/>
          <p:nvPr/>
        </p:nvSpPr>
        <p:spPr>
          <a:xfrm>
            <a:off x="8318500" y="5799694"/>
            <a:ext cx="2136155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Общение </a:t>
            </a:r>
            <a:br/>
            <a:r>
              <a:t>с пациентом</a:t>
            </a:r>
          </a:p>
        </p:txBody>
      </p:sp>
      <p:sp>
        <p:nvSpPr>
          <p:cNvPr id="274" name="Прямая соединительная линия 5"/>
          <p:cNvSpPr/>
          <p:nvPr/>
        </p:nvSpPr>
        <p:spPr>
          <a:xfrm flipH="1">
            <a:off x="4358799" y="5248634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5" name="Прямая соединительная линия 37"/>
          <p:cNvSpPr/>
          <p:nvPr/>
        </p:nvSpPr>
        <p:spPr>
          <a:xfrm>
            <a:off x="8027361" y="5215067"/>
            <a:ext cx="1" cy="2845945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TextBox 1"/>
          <p:cNvSpPr txBox="1"/>
          <p:nvPr/>
        </p:nvSpPr>
        <p:spPr>
          <a:xfrm>
            <a:off x="8118629" y="4916618"/>
            <a:ext cx="24569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11 мин</a:t>
            </a:r>
          </a:p>
        </p:txBody>
      </p:sp>
      <p:sp>
        <p:nvSpPr>
          <p:cNvPr id="277" name="TextBox 1"/>
          <p:cNvSpPr txBox="1"/>
          <p:nvPr/>
        </p:nvSpPr>
        <p:spPr>
          <a:xfrm>
            <a:off x="1257300" y="6042041"/>
            <a:ext cx="2651937" cy="1353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Прием пациента стандартно</a:t>
            </a:r>
          </a:p>
        </p:txBody>
      </p:sp>
      <p:sp>
        <p:nvSpPr>
          <p:cNvPr id="278" name="TextBox 1"/>
          <p:cNvSpPr txBox="1"/>
          <p:nvPr/>
        </p:nvSpPr>
        <p:spPr>
          <a:xfrm>
            <a:off x="14199562" y="3166134"/>
            <a:ext cx="7658049" cy="124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b="1" sz="36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Прибыль зависит от количества пациентов</a:t>
            </a:r>
          </a:p>
        </p:txBody>
      </p:sp>
      <p:sp>
        <p:nvSpPr>
          <p:cNvPr id="279" name="Овал 74"/>
          <p:cNvSpPr/>
          <p:nvPr/>
        </p:nvSpPr>
        <p:spPr>
          <a:xfrm>
            <a:off x="12974374" y="3309261"/>
            <a:ext cx="911865" cy="911865"/>
          </a:xfrm>
          <a:prstGeom prst="ellipse">
            <a:avLst/>
          </a:prstGeom>
          <a:ln w="25400">
            <a:solidFill>
              <a:srgbClr val="1780D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TextBox 1"/>
          <p:cNvSpPr txBox="1"/>
          <p:nvPr/>
        </p:nvSpPr>
        <p:spPr>
          <a:xfrm>
            <a:off x="12930140" y="3412247"/>
            <a:ext cx="10003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81" name="Прямая соединительная линия 76"/>
          <p:cNvSpPr/>
          <p:nvPr/>
        </p:nvSpPr>
        <p:spPr>
          <a:xfrm flipH="1" flipV="1">
            <a:off x="12519520" y="3241121"/>
            <a:ext cx="21414" cy="9066995"/>
          </a:xfrm>
          <a:prstGeom prst="line">
            <a:avLst/>
          </a:prstGeom>
          <a:ln w="25400">
            <a:solidFill>
              <a:srgbClr val="F2F2F2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2" name="Скругленный прямоугольник 2"/>
          <p:cNvSpPr/>
          <p:nvPr/>
        </p:nvSpPr>
        <p:spPr>
          <a:xfrm>
            <a:off x="18633188" y="974806"/>
            <a:ext cx="4309940" cy="1229559"/>
          </a:xfrm>
          <a:prstGeom prst="roundRect">
            <a:avLst>
              <a:gd name="adj" fmla="val 14841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3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31675" y="1258475"/>
            <a:ext cx="573264" cy="573264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Box 1"/>
          <p:cNvSpPr txBox="1"/>
          <p:nvPr/>
        </p:nvSpPr>
        <p:spPr>
          <a:xfrm>
            <a:off x="19891788" y="919794"/>
            <a:ext cx="2699038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b="1" sz="18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Эффект экономии времени на просмотре медицинской карты</a:t>
            </a:r>
          </a:p>
        </p:txBody>
      </p:sp>
      <p:sp>
        <p:nvSpPr>
          <p:cNvPr id="285" name="TextBox 1"/>
          <p:cNvSpPr txBox="1"/>
          <p:nvPr/>
        </p:nvSpPr>
        <p:spPr>
          <a:xfrm>
            <a:off x="2916641" y="3161246"/>
            <a:ext cx="9223423" cy="1248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 b="1" sz="3600">
                <a:solidFill>
                  <a:srgbClr val="151515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Не оптимальное распределение</a:t>
            </a:r>
            <a:br/>
            <a:r>
              <a:t>времени на прием</a:t>
            </a:r>
          </a:p>
        </p:txBody>
      </p:sp>
      <p:sp>
        <p:nvSpPr>
          <p:cNvPr id="286" name="Овал 61"/>
          <p:cNvSpPr/>
          <p:nvPr/>
        </p:nvSpPr>
        <p:spPr>
          <a:xfrm>
            <a:off x="1625109" y="3309261"/>
            <a:ext cx="911865" cy="911865"/>
          </a:xfrm>
          <a:prstGeom prst="ellipse">
            <a:avLst/>
          </a:prstGeom>
          <a:ln w="25400">
            <a:solidFill>
              <a:srgbClr val="1780D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TextBox 1"/>
          <p:cNvSpPr txBox="1"/>
          <p:nvPr/>
        </p:nvSpPr>
        <p:spPr>
          <a:xfrm>
            <a:off x="1566360" y="3426761"/>
            <a:ext cx="10003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36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8" name="Прямая соединительная линия 38"/>
          <p:cNvSpPr/>
          <p:nvPr/>
        </p:nvSpPr>
        <p:spPr>
          <a:xfrm>
            <a:off x="11907836" y="5248634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Прямая соединительная линия 81"/>
          <p:cNvSpPr/>
          <p:nvPr/>
        </p:nvSpPr>
        <p:spPr>
          <a:xfrm>
            <a:off x="10652806" y="5248633"/>
            <a:ext cx="1" cy="2826665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TextBox 1"/>
          <p:cNvSpPr txBox="1"/>
          <p:nvPr/>
        </p:nvSpPr>
        <p:spPr>
          <a:xfrm>
            <a:off x="10408647" y="4885168"/>
            <a:ext cx="177715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291" name="Скругленный прямоугольник 58"/>
          <p:cNvSpPr/>
          <p:nvPr/>
        </p:nvSpPr>
        <p:spPr>
          <a:xfrm>
            <a:off x="4430938" y="6770275"/>
            <a:ext cx="3505159" cy="1176751"/>
          </a:xfrm>
          <a:prstGeom prst="roundRect">
            <a:avLst>
              <a:gd name="adj" fmla="val 38596"/>
            </a:avLst>
          </a:prstGeom>
          <a:ln w="25400">
            <a:solidFill>
              <a:srgbClr val="7D7D7D"/>
            </a:solidFill>
            <a:prstDash val="sysDot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Скругленный прямоугольник 104"/>
          <p:cNvSpPr/>
          <p:nvPr/>
        </p:nvSpPr>
        <p:spPr>
          <a:xfrm>
            <a:off x="4633943" y="6788645"/>
            <a:ext cx="3087484" cy="1193072"/>
          </a:xfrm>
          <a:prstGeom prst="roundRect">
            <a:avLst>
              <a:gd name="adj" fmla="val 33671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TextBox 1"/>
          <p:cNvSpPr txBox="1"/>
          <p:nvPr/>
        </p:nvSpPr>
        <p:spPr>
          <a:xfrm>
            <a:off x="10261600" y="5799694"/>
            <a:ext cx="2085354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Оформление</a:t>
            </a:r>
            <a:br/>
            <a:r>
              <a:t>бумаг</a:t>
            </a:r>
          </a:p>
        </p:txBody>
      </p:sp>
      <p:sp>
        <p:nvSpPr>
          <p:cNvPr id="294" name="TextBox 1"/>
          <p:cNvSpPr txBox="1"/>
          <p:nvPr/>
        </p:nvSpPr>
        <p:spPr>
          <a:xfrm>
            <a:off x="4571601" y="6939038"/>
            <a:ext cx="3105604" cy="82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 sz="2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Просмотр </a:t>
            </a:r>
            <a:br/>
            <a:r>
              <a:rPr b="1"/>
              <a:t>≈</a:t>
            </a:r>
            <a:r>
              <a:t>5 протоколов</a:t>
            </a:r>
          </a:p>
        </p:txBody>
      </p:sp>
      <p:sp>
        <p:nvSpPr>
          <p:cNvPr id="295" name="TextBox 1"/>
          <p:cNvSpPr txBox="1"/>
          <p:nvPr/>
        </p:nvSpPr>
        <p:spPr>
          <a:xfrm>
            <a:off x="5716006" y="9885250"/>
            <a:ext cx="2136155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Общение </a:t>
            </a:r>
            <a:br/>
            <a:r>
              <a:t>с пациентом</a:t>
            </a:r>
          </a:p>
        </p:txBody>
      </p:sp>
      <p:sp>
        <p:nvSpPr>
          <p:cNvPr id="296" name="Прямая соединительная линия 97"/>
          <p:cNvSpPr/>
          <p:nvPr/>
        </p:nvSpPr>
        <p:spPr>
          <a:xfrm flipH="1">
            <a:off x="4339749" y="9212393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Прямая соединительная линия 98"/>
          <p:cNvSpPr/>
          <p:nvPr/>
        </p:nvSpPr>
        <p:spPr>
          <a:xfrm flipH="1">
            <a:off x="5471145" y="9212392"/>
            <a:ext cx="1" cy="2845945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TextBox 1"/>
          <p:cNvSpPr txBox="1"/>
          <p:nvPr/>
        </p:nvSpPr>
        <p:spPr>
          <a:xfrm>
            <a:off x="5551894" y="8913943"/>
            <a:ext cx="24569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11 мин</a:t>
            </a:r>
          </a:p>
        </p:txBody>
      </p:sp>
      <p:sp>
        <p:nvSpPr>
          <p:cNvPr id="299" name="Прямая соединительная линия 100"/>
          <p:cNvSpPr/>
          <p:nvPr/>
        </p:nvSpPr>
        <p:spPr>
          <a:xfrm>
            <a:off x="9360031" y="9235476"/>
            <a:ext cx="1" cy="2812379"/>
          </a:xfrm>
          <a:prstGeom prst="line">
            <a:avLst/>
          </a:prstGeom>
          <a:ln w="38100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TextBox 1"/>
          <p:cNvSpPr txBox="1"/>
          <p:nvPr/>
        </p:nvSpPr>
        <p:spPr>
          <a:xfrm>
            <a:off x="8119764" y="8913942"/>
            <a:ext cx="12419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4 мин</a:t>
            </a:r>
          </a:p>
        </p:txBody>
      </p:sp>
      <p:sp>
        <p:nvSpPr>
          <p:cNvPr id="301" name="Скругленный прямоугольник 57"/>
          <p:cNvSpPr/>
          <p:nvPr/>
        </p:nvSpPr>
        <p:spPr>
          <a:xfrm>
            <a:off x="4339752" y="9556752"/>
            <a:ext cx="1136998" cy="2501586"/>
          </a:xfrm>
          <a:prstGeom prst="roundRect">
            <a:avLst>
              <a:gd name="adj" fmla="val 31421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2" name="TextBox 1"/>
          <p:cNvSpPr txBox="1"/>
          <p:nvPr/>
        </p:nvSpPr>
        <p:spPr>
          <a:xfrm>
            <a:off x="4087905" y="9885250"/>
            <a:ext cx="1659653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D9D9D9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Изучение </a:t>
            </a:r>
            <a:br/>
            <a:r>
              <a:t>медкарты</a:t>
            </a:r>
          </a:p>
        </p:txBody>
      </p:sp>
      <p:sp>
        <p:nvSpPr>
          <p:cNvPr id="303" name="Скругленный прямоугольник 64"/>
          <p:cNvSpPr/>
          <p:nvPr/>
        </p:nvSpPr>
        <p:spPr>
          <a:xfrm>
            <a:off x="4413486" y="10787064"/>
            <a:ext cx="990307" cy="1193072"/>
          </a:xfrm>
          <a:prstGeom prst="roundRect">
            <a:avLst>
              <a:gd name="adj" fmla="val 32902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4" name="TextBox 1"/>
          <p:cNvSpPr txBox="1"/>
          <p:nvPr/>
        </p:nvSpPr>
        <p:spPr>
          <a:xfrm>
            <a:off x="4416271" y="10876902"/>
            <a:ext cx="993929" cy="102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 sz="1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Полный</a:t>
            </a:r>
            <a:br/>
            <a:r>
              <a:t>анализ медкарты</a:t>
            </a:r>
          </a:p>
        </p:txBody>
      </p:sp>
      <p:sp>
        <p:nvSpPr>
          <p:cNvPr id="305" name="TextBox 1"/>
          <p:cNvSpPr txBox="1"/>
          <p:nvPr/>
        </p:nvSpPr>
        <p:spPr>
          <a:xfrm>
            <a:off x="3877178" y="8949209"/>
            <a:ext cx="206642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3 мин</a:t>
            </a:r>
          </a:p>
        </p:txBody>
      </p:sp>
      <p:sp>
        <p:nvSpPr>
          <p:cNvPr id="306" name="Скругленный прямоугольник 78"/>
          <p:cNvSpPr/>
          <p:nvPr/>
        </p:nvSpPr>
        <p:spPr>
          <a:xfrm>
            <a:off x="8095877" y="9556752"/>
            <a:ext cx="1244354" cy="2501586"/>
          </a:xfrm>
          <a:prstGeom prst="roundRect">
            <a:avLst>
              <a:gd name="adj" fmla="val 31976"/>
            </a:avLst>
          </a:prstGeom>
          <a:blipFill>
            <a:blip r:embed="rId2"/>
          </a:blipFill>
          <a:ln w="12700">
            <a:solidFill>
              <a:srgbClr val="A6A6A6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Скругленный прямоугольник 1"/>
          <p:cNvSpPr/>
          <p:nvPr/>
        </p:nvSpPr>
        <p:spPr>
          <a:xfrm>
            <a:off x="10153647" y="10117107"/>
            <a:ext cx="1406983" cy="532391"/>
          </a:xfrm>
          <a:prstGeom prst="roundRect">
            <a:avLst>
              <a:gd name="adj" fmla="val 50000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8" name="TextBox 1"/>
          <p:cNvSpPr txBox="1"/>
          <p:nvPr/>
        </p:nvSpPr>
        <p:spPr>
          <a:xfrm>
            <a:off x="10081007" y="10122951"/>
            <a:ext cx="14939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3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12 мин</a:t>
            </a:r>
          </a:p>
        </p:txBody>
      </p:sp>
      <p:sp>
        <p:nvSpPr>
          <p:cNvPr id="309" name="TextBox 1"/>
          <p:cNvSpPr txBox="1"/>
          <p:nvPr/>
        </p:nvSpPr>
        <p:spPr>
          <a:xfrm>
            <a:off x="7693452" y="9872550"/>
            <a:ext cx="2085354" cy="57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Оформление</a:t>
            </a:r>
            <a:br/>
            <a:r>
              <a:t>бумаг</a:t>
            </a:r>
          </a:p>
        </p:txBody>
      </p:sp>
      <p:sp>
        <p:nvSpPr>
          <p:cNvPr id="310" name="Прямая соединительная линия 101"/>
          <p:cNvSpPr/>
          <p:nvPr/>
        </p:nvSpPr>
        <p:spPr>
          <a:xfrm>
            <a:off x="8104433" y="9212392"/>
            <a:ext cx="1" cy="2826664"/>
          </a:xfrm>
          <a:prstGeom prst="line">
            <a:avLst/>
          </a:prstGeom>
          <a:ln w="12700">
            <a:solidFill>
              <a:srgbClr val="2A2A2A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1" name="TextBox 1"/>
          <p:cNvSpPr txBox="1"/>
          <p:nvPr/>
        </p:nvSpPr>
        <p:spPr>
          <a:xfrm>
            <a:off x="9814462" y="10786526"/>
            <a:ext cx="20853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Экономия</a:t>
            </a:r>
          </a:p>
        </p:txBody>
      </p:sp>
      <p:sp>
        <p:nvSpPr>
          <p:cNvPr id="312" name="TextBox 14"/>
          <p:cNvSpPr txBox="1"/>
          <p:nvPr/>
        </p:nvSpPr>
        <p:spPr>
          <a:xfrm>
            <a:off x="14244690" y="5639102"/>
            <a:ext cx="109899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spcBef>
                <a:spcPts val="800"/>
              </a:spcBef>
              <a:defRPr sz="1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Приемы </a:t>
            </a:r>
            <a:br/>
            <a:r>
              <a:t>в день </a:t>
            </a:r>
          </a:p>
        </p:txBody>
      </p:sp>
      <p:pic>
        <p:nvPicPr>
          <p:cNvPr id="313" name="Рисунок 106" descr="Рисунок 10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42426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Рисунок 107" descr="Рисунок 10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69803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Рисунок 110" descr="Рисунок 1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97178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Рисунок 111" descr="Рисунок 1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24555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Рисунок 112" descr="Рисунок 1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51931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Box 14"/>
          <p:cNvSpPr txBox="1"/>
          <p:nvPr/>
        </p:nvSpPr>
        <p:spPr>
          <a:xfrm>
            <a:off x="14178343" y="6745015"/>
            <a:ext cx="898614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Дополнительные 5 пациентов в день могут приносить клинике</a:t>
            </a:r>
            <a:r>
              <a:t> …</a:t>
            </a:r>
          </a:p>
        </p:txBody>
      </p:sp>
      <p:pic>
        <p:nvPicPr>
          <p:cNvPr id="319" name="Рисунок 127" descr="Рисунок 1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79306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Рисунок 128" descr="Рисунок 1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06683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Рисунок 129" descr="Рисунок 1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34058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Рисунок 132" descr="Рисунок 1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61438" y="5624496"/>
            <a:ext cx="118478" cy="66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Рисунок 135" descr="Рисунок 1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4000" y="5610211"/>
            <a:ext cx="118478" cy="66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Рисунок 136" descr="Рисунок 13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91377" y="5610211"/>
            <a:ext cx="118478" cy="66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Рисунок 137" descr="Рисунок 13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18752" y="5610211"/>
            <a:ext cx="118478" cy="66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Рисунок 138" descr="Рисунок 13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6129" y="5610211"/>
            <a:ext cx="118478" cy="66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Рисунок 139" descr="Рисунок 1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73508" y="5610211"/>
            <a:ext cx="118478" cy="66347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Box 14"/>
          <p:cNvSpPr txBox="1"/>
          <p:nvPr/>
        </p:nvSpPr>
        <p:spPr>
          <a:xfrm>
            <a:off x="19667405" y="5486910"/>
            <a:ext cx="56856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800"/>
              </a:spcBef>
              <a:defRPr b="1" sz="5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29" name="Скругленный прямоугольник 141"/>
          <p:cNvSpPr/>
          <p:nvPr/>
        </p:nvSpPr>
        <p:spPr>
          <a:xfrm>
            <a:off x="14257844" y="8149925"/>
            <a:ext cx="4626182" cy="1111173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0" name="TextBox 1"/>
          <p:cNvSpPr txBox="1"/>
          <p:nvPr/>
        </p:nvSpPr>
        <p:spPr>
          <a:xfrm>
            <a:off x="14489749" y="8250984"/>
            <a:ext cx="5503319" cy="85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defRPr b="1"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+ 5</a:t>
            </a:r>
            <a:r>
              <a:t> 000</a:t>
            </a:r>
            <a:r>
              <a:t> 000 ₽</a:t>
            </a:r>
          </a:p>
        </p:txBody>
      </p:sp>
      <p:sp>
        <p:nvSpPr>
          <p:cNvPr id="331" name="TextBox 1"/>
          <p:cNvSpPr txBox="1"/>
          <p:nvPr/>
        </p:nvSpPr>
        <p:spPr>
          <a:xfrm>
            <a:off x="18735865" y="5466780"/>
            <a:ext cx="5152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b="1" sz="4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32" name="TextBox 14"/>
          <p:cNvSpPr txBox="1"/>
          <p:nvPr/>
        </p:nvSpPr>
        <p:spPr>
          <a:xfrm>
            <a:off x="14159293" y="10506067"/>
            <a:ext cx="8925939" cy="221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80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Заработная плата врачей,</a:t>
            </a:r>
            <a:r>
              <a:t> </a:t>
            </a:r>
            <a:r>
              <a:rPr>
                <a:solidFill>
                  <a:srgbClr val="2A2A2A"/>
                </a:solidFill>
              </a:rPr>
              <a:t>крупнейшая статья текущих расходов (до 50% затрат). </a:t>
            </a:r>
            <a:r>
              <a:rPr b="1">
                <a:solidFill>
                  <a:srgbClr val="2A2A2A"/>
                </a:solidFill>
              </a:rPr>
              <a:t>П</a:t>
            </a:r>
            <a:r>
              <a:rPr b="1"/>
              <a:t>ри увеличении количества пациентов растет значительно медленнее</a:t>
            </a:r>
          </a:p>
        </p:txBody>
      </p:sp>
      <p:sp>
        <p:nvSpPr>
          <p:cNvPr id="333" name="TextBox 14"/>
          <p:cNvSpPr txBox="1"/>
          <p:nvPr/>
        </p:nvSpPr>
        <p:spPr>
          <a:xfrm>
            <a:off x="14178343" y="9425985"/>
            <a:ext cx="97554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80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дополнительного годового дохода на одного врача.</a:t>
            </a:r>
          </a:p>
        </p:txBody>
      </p:sp>
      <p:sp>
        <p:nvSpPr>
          <p:cNvPr id="334" name="Прямая соединительная линия 10"/>
          <p:cNvSpPr/>
          <p:nvPr/>
        </p:nvSpPr>
        <p:spPr>
          <a:xfrm>
            <a:off x="14257844" y="10429353"/>
            <a:ext cx="882738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TextBox 1"/>
          <p:cNvSpPr txBox="1"/>
          <p:nvPr/>
        </p:nvSpPr>
        <p:spPr>
          <a:xfrm>
            <a:off x="3572912" y="12209570"/>
            <a:ext cx="668868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b="1"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Высокое качество работы врача</a:t>
            </a:r>
          </a:p>
        </p:txBody>
      </p:sp>
      <p:pic>
        <p:nvPicPr>
          <p:cNvPr id="336" name="Рисунок 92" descr="Рисунок 9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2003" y="10699721"/>
            <a:ext cx="2438470" cy="60961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xtBox 1"/>
          <p:cNvSpPr txBox="1"/>
          <p:nvPr/>
        </p:nvSpPr>
        <p:spPr>
          <a:xfrm>
            <a:off x="718876" y="10257996"/>
            <a:ext cx="31776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0000"/>
              </a:lnSpc>
              <a:spcBef>
                <a:spcPts val="600"/>
              </a:spcBef>
              <a:defRPr sz="24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Прием пациента с </a:t>
            </a:r>
          </a:p>
        </p:txBody>
      </p:sp>
      <p:pic>
        <p:nvPicPr>
          <p:cNvPr id="338" name="Рисунок 94" descr="Рисунок 9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42982" y="4833804"/>
            <a:ext cx="2015266" cy="50381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Box 13"/>
          <p:cNvSpPr txBox="1"/>
          <p:nvPr/>
        </p:nvSpPr>
        <p:spPr>
          <a:xfrm>
            <a:off x="1478826" y="928372"/>
            <a:ext cx="782483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Продукт</a:t>
            </a:r>
          </a:p>
        </p:txBody>
      </p:sp>
      <p:sp>
        <p:nvSpPr>
          <p:cNvPr id="342" name="TextBox 12"/>
          <p:cNvSpPr txBox="1"/>
          <p:nvPr/>
        </p:nvSpPr>
        <p:spPr>
          <a:xfrm>
            <a:off x="5029266" y="869008"/>
            <a:ext cx="17922084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lnSpc>
                <a:spcPct val="130000"/>
              </a:lnSpc>
              <a:spcBef>
                <a:spcPts val="1600"/>
              </a:spcBef>
              <a:defRPr sz="54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/>
            <a:r>
              <a:t>Сжатие и переработка медицинских карт</a:t>
            </a:r>
          </a:p>
        </p:txBody>
      </p:sp>
      <p:sp>
        <p:nvSpPr>
          <p:cNvPr id="343" name="TextBox 13"/>
          <p:cNvSpPr txBox="1"/>
          <p:nvPr/>
        </p:nvSpPr>
        <p:spPr>
          <a:xfrm>
            <a:off x="3292095" y="3343623"/>
            <a:ext cx="8115118" cy="138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36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Сервис читает все протоколы вместо врача:</a:t>
            </a:r>
          </a:p>
        </p:txBody>
      </p:sp>
      <p:sp>
        <p:nvSpPr>
          <p:cNvPr id="344" name="TextBox 50"/>
          <p:cNvSpPr txBox="1"/>
          <p:nvPr/>
        </p:nvSpPr>
        <p:spPr>
          <a:xfrm>
            <a:off x="3974265" y="4876883"/>
            <a:ext cx="890601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Извлекает все смысловые сущности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Извлекает все взаимосвязи</a:t>
            </a:r>
          </a:p>
        </p:txBody>
      </p:sp>
      <p:sp>
        <p:nvSpPr>
          <p:cNvPr id="345" name="TextBox 57"/>
          <p:cNvSpPr txBox="1"/>
          <p:nvPr/>
        </p:nvSpPr>
        <p:spPr>
          <a:xfrm>
            <a:off x="3974265" y="8506809"/>
            <a:ext cx="8906013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Структурирует анамнез</a:t>
            </a:r>
            <a:endParaRPr>
              <a:latin typeface="Segoe UI Semilight"/>
              <a:ea typeface="Segoe UI Semilight"/>
              <a:cs typeface="Segoe UI Semilight"/>
              <a:sym typeface="Segoe UI Semiligh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 sz="28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Реструктурирует разобщенные данные</a:t>
            </a:r>
          </a:p>
        </p:txBody>
      </p:sp>
      <p:sp>
        <p:nvSpPr>
          <p:cNvPr id="346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7" name="TextBox 13"/>
          <p:cNvSpPr txBox="1"/>
          <p:nvPr/>
        </p:nvSpPr>
        <p:spPr>
          <a:xfrm>
            <a:off x="3292092" y="6916117"/>
            <a:ext cx="7897406" cy="138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20000"/>
              </a:lnSpc>
              <a:spcBef>
                <a:spcPts val="600"/>
              </a:spcBef>
              <a:defRPr b="1" sz="36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Собирает информацию </a:t>
            </a:r>
            <a:br/>
            <a:r>
              <a:t>в интуитивный портрет пациента</a:t>
            </a:r>
          </a:p>
        </p:txBody>
      </p:sp>
      <p:pic>
        <p:nvPicPr>
          <p:cNvPr id="348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364" y="7142306"/>
            <a:ext cx="1025246" cy="1025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893" y="3470097"/>
            <a:ext cx="1132188" cy="113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Рисунок 28" descr="Рисунок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307" y="5090064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Рисунок 28" descr="Рисунок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6566" y="5721436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Рисунок 28" descr="Рисунок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052" y="8727708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Рисунок 28" descr="Рисунок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311" y="9359079"/>
            <a:ext cx="121955" cy="196743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Скругленный прямоугольник 49"/>
          <p:cNvSpPr/>
          <p:nvPr/>
        </p:nvSpPr>
        <p:spPr>
          <a:xfrm>
            <a:off x="1593125" y="11086075"/>
            <a:ext cx="11268100" cy="1469258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5" name="TextBox 25"/>
          <p:cNvSpPr txBox="1"/>
          <p:nvPr/>
        </p:nvSpPr>
        <p:spPr>
          <a:xfrm>
            <a:off x="2818589" y="11272862"/>
            <a:ext cx="4908730" cy="1029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30000"/>
              </a:lnSpc>
              <a:spcBef>
                <a:spcPts val="0"/>
              </a:spcBef>
              <a:defRPr b="1" sz="240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Прозрачность</a:t>
            </a:r>
            <a:r>
              <a:t> </a:t>
            </a:r>
            <a:br/>
            <a:r>
              <a:t>и доверие </a:t>
            </a:r>
          </a:p>
        </p:txBody>
      </p:sp>
      <p:sp>
        <p:nvSpPr>
          <p:cNvPr id="356" name="TextBox 49"/>
          <p:cNvSpPr txBox="1"/>
          <p:nvPr/>
        </p:nvSpPr>
        <p:spPr>
          <a:xfrm>
            <a:off x="5213318" y="11306449"/>
            <a:ext cx="8032696" cy="91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sz="2300">
                <a:solidFill>
                  <a:srgbClr val="BABAB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Каждый найденный маркер связан с конкретным протоколом, все данные легко проверить</a:t>
            </a:r>
            <a:r>
              <a:t> </a:t>
            </a:r>
          </a:p>
        </p:txBody>
      </p:sp>
      <p:pic>
        <p:nvPicPr>
          <p:cNvPr id="357" name="Рисунок 1" descr="Рисунок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7936" y="11389984"/>
            <a:ext cx="773615" cy="77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052837" y="2844799"/>
            <a:ext cx="10573745" cy="105737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" name="Группа 3"/>
          <p:cNvGrpSpPr/>
          <p:nvPr/>
        </p:nvGrpSpPr>
        <p:grpSpPr>
          <a:xfrm>
            <a:off x="17136682" y="11086075"/>
            <a:ext cx="5814668" cy="1448826"/>
            <a:chOff x="0" y="0"/>
            <a:chExt cx="5814667" cy="1448825"/>
          </a:xfrm>
        </p:grpSpPr>
        <p:sp>
          <p:nvSpPr>
            <p:cNvPr id="359" name="Скругленный прямоугольник 47"/>
            <p:cNvSpPr/>
            <p:nvPr/>
          </p:nvSpPr>
          <p:spPr>
            <a:xfrm>
              <a:off x="0" y="0"/>
              <a:ext cx="5814668" cy="1448826"/>
            </a:xfrm>
            <a:prstGeom prst="roundRect">
              <a:avLst>
                <a:gd name="adj" fmla="val 21892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60" name="TextBox 13"/>
            <p:cNvSpPr/>
            <p:nvPr/>
          </p:nvSpPr>
          <p:spPr>
            <a:xfrm>
              <a:off x="1652228" y="21500"/>
              <a:ext cx="36942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/>
            <a:p>
              <a:pPr defTabSz="1828800">
                <a:lnSpc>
                  <a:spcPct val="120000"/>
                </a:lnSpc>
                <a:spcBef>
                  <a:spcPts val="1600"/>
                </a:spcBef>
                <a:defRPr b="1" sz="2400">
                  <a:solidFill>
                    <a:srgbClr val="151515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pPr>
              <a:r>
                <a:t>Усиление интеллекта</a:t>
              </a:r>
              <a:br/>
              <a:r>
                <a:t>Intelligence amplification</a:t>
              </a:r>
            </a:p>
          </p:txBody>
        </p:sp>
        <p:sp>
          <p:nvSpPr>
            <p:cNvPr id="361" name="TextBox 13"/>
            <p:cNvSpPr/>
            <p:nvPr/>
          </p:nvSpPr>
          <p:spPr>
            <a:xfrm>
              <a:off x="225573" y="129217"/>
              <a:ext cx="13875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algn="ctr" defTabSz="1828800">
                <a:spcBef>
                  <a:spcPts val="1600"/>
                </a:spcBef>
                <a:defRPr b="1" sz="6000">
                  <a:solidFill>
                    <a:srgbClr val="151515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/>
              <a:r>
                <a:t>IA</a:t>
              </a:r>
            </a:p>
          </p:txBody>
        </p:sp>
      </p:grpSp>
      <p:sp>
        <p:nvSpPr>
          <p:cNvPr id="363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Ромб 1"/>
          <p:cNvSpPr/>
          <p:nvPr/>
        </p:nvSpPr>
        <p:spPr>
          <a:xfrm>
            <a:off x="2171250" y="6531643"/>
            <a:ext cx="3507578" cy="2167472"/>
          </a:xfrm>
          <a:prstGeom prst="diamond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6" name="Прямоугольник 2"/>
          <p:cNvSpPr/>
          <p:nvPr/>
        </p:nvSpPr>
        <p:spPr>
          <a:xfrm>
            <a:off x="6906690" y="6775484"/>
            <a:ext cx="3075096" cy="167979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7" name="Прямоугольник 16"/>
          <p:cNvSpPr/>
          <p:nvPr/>
        </p:nvSpPr>
        <p:spPr>
          <a:xfrm>
            <a:off x="10756954" y="6775484"/>
            <a:ext cx="3075096" cy="167979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8" name="Прямоугольник 19"/>
          <p:cNvSpPr/>
          <p:nvPr/>
        </p:nvSpPr>
        <p:spPr>
          <a:xfrm>
            <a:off x="14731384" y="6775484"/>
            <a:ext cx="3239719" cy="167979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9" name="Прямоугольник: скругленные углы 3"/>
          <p:cNvSpPr/>
          <p:nvPr/>
        </p:nvSpPr>
        <p:spPr>
          <a:xfrm>
            <a:off x="18683183" y="6775484"/>
            <a:ext cx="3278298" cy="1679790"/>
          </a:xfrm>
          <a:prstGeom prst="roundRect">
            <a:avLst>
              <a:gd name="adj" fmla="val 0"/>
            </a:avLst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0" name="Прямоугольник 20"/>
          <p:cNvSpPr/>
          <p:nvPr/>
        </p:nvSpPr>
        <p:spPr>
          <a:xfrm>
            <a:off x="14813694" y="10138164"/>
            <a:ext cx="3075096" cy="167979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TextBox 6"/>
          <p:cNvSpPr txBox="1"/>
          <p:nvPr/>
        </p:nvSpPr>
        <p:spPr>
          <a:xfrm>
            <a:off x="2627944" y="7305657"/>
            <a:ext cx="259419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Протокол приема врача</a:t>
            </a:r>
          </a:p>
        </p:txBody>
      </p:sp>
      <p:sp>
        <p:nvSpPr>
          <p:cNvPr id="372" name="TextBox 21"/>
          <p:cNvSpPr txBox="1"/>
          <p:nvPr/>
        </p:nvSpPr>
        <p:spPr>
          <a:xfrm>
            <a:off x="7147144" y="7215268"/>
            <a:ext cx="259419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Извлечение сущностей</a:t>
            </a:r>
          </a:p>
        </p:txBody>
      </p:sp>
      <p:sp>
        <p:nvSpPr>
          <p:cNvPr id="373" name="TextBox 22"/>
          <p:cNvSpPr txBox="1"/>
          <p:nvPr/>
        </p:nvSpPr>
        <p:spPr>
          <a:xfrm>
            <a:off x="10997406" y="7215268"/>
            <a:ext cx="259419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Унификация сущностей</a:t>
            </a:r>
          </a:p>
        </p:txBody>
      </p:sp>
      <p:sp>
        <p:nvSpPr>
          <p:cNvPr id="374" name="TextBox 23"/>
          <p:cNvSpPr txBox="1"/>
          <p:nvPr/>
        </p:nvSpPr>
        <p:spPr>
          <a:xfrm>
            <a:off x="15054146" y="7215268"/>
            <a:ext cx="259419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Графовое</a:t>
            </a:r>
          </a:p>
          <a:p>
            <a: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представление</a:t>
            </a:r>
          </a:p>
        </p:txBody>
      </p:sp>
      <p:sp>
        <p:nvSpPr>
          <p:cNvPr id="375" name="TextBox 24"/>
          <p:cNvSpPr txBox="1"/>
          <p:nvPr/>
        </p:nvSpPr>
        <p:spPr>
          <a:xfrm>
            <a:off x="18818646" y="6869393"/>
            <a:ext cx="3007368" cy="170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Потенциальные проблемы со здоровьем + история изменений целевых показателей</a:t>
            </a:r>
          </a:p>
        </p:txBody>
      </p:sp>
      <p:sp>
        <p:nvSpPr>
          <p:cNvPr id="376" name="TextBox 25"/>
          <p:cNvSpPr txBox="1"/>
          <p:nvPr/>
        </p:nvSpPr>
        <p:spPr>
          <a:xfrm>
            <a:off x="15054146" y="10553892"/>
            <a:ext cx="2594190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Классификация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симптомов</a:t>
            </a:r>
          </a:p>
        </p:txBody>
      </p:sp>
      <p:sp>
        <p:nvSpPr>
          <p:cNvPr id="377" name="Прямая со стрелкой 8"/>
          <p:cNvSpPr/>
          <p:nvPr/>
        </p:nvSpPr>
        <p:spPr>
          <a:xfrm>
            <a:off x="5678823" y="7612114"/>
            <a:ext cx="1227870" cy="7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8" name="Прямая со стрелкой 31"/>
          <p:cNvSpPr/>
          <p:nvPr/>
        </p:nvSpPr>
        <p:spPr>
          <a:xfrm>
            <a:off x="9981782" y="7612113"/>
            <a:ext cx="775174" cy="6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9" name="Прямая со стрелкой 32"/>
          <p:cNvSpPr/>
          <p:nvPr/>
        </p:nvSpPr>
        <p:spPr>
          <a:xfrm>
            <a:off x="13832050" y="7612115"/>
            <a:ext cx="899337" cy="2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0" name="Прямая со стрелкой 33"/>
          <p:cNvSpPr/>
          <p:nvPr/>
        </p:nvSpPr>
        <p:spPr>
          <a:xfrm>
            <a:off x="17995284" y="7612114"/>
            <a:ext cx="668677" cy="4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1" name="Прямая со стрелкой 34"/>
          <p:cNvSpPr/>
          <p:nvPr/>
        </p:nvSpPr>
        <p:spPr>
          <a:xfrm>
            <a:off x="16321403" y="8895056"/>
            <a:ext cx="2" cy="1243113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2" name="Соединитель: уступ 37"/>
          <p:cNvSpPr/>
          <p:nvPr/>
        </p:nvSpPr>
        <p:spPr>
          <a:xfrm>
            <a:off x="17894300" y="8850630"/>
            <a:ext cx="2506981" cy="212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000000"/>
            </a:solidFill>
            <a:miter/>
            <a:tailEnd type="stealth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383" name="Прямоугольник 19"/>
          <p:cNvSpPr/>
          <p:nvPr/>
        </p:nvSpPr>
        <p:spPr>
          <a:xfrm>
            <a:off x="14707201" y="3711368"/>
            <a:ext cx="3288087" cy="1679789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TextBox 23"/>
          <p:cNvSpPr txBox="1"/>
          <p:nvPr/>
        </p:nvSpPr>
        <p:spPr>
          <a:xfrm>
            <a:off x="15054146" y="3897152"/>
            <a:ext cx="2594190" cy="140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Разметка и очистка классов графового представления</a:t>
            </a:r>
          </a:p>
        </p:txBody>
      </p:sp>
      <p:sp>
        <p:nvSpPr>
          <p:cNvPr id="385" name="Прямая со стрелкой 32"/>
          <p:cNvSpPr/>
          <p:nvPr/>
        </p:nvSpPr>
        <p:spPr>
          <a:xfrm flipV="1">
            <a:off x="16351052" y="5695584"/>
            <a:ext cx="3" cy="1079901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6" name="Прямоугольник 19"/>
          <p:cNvSpPr/>
          <p:nvPr/>
        </p:nvSpPr>
        <p:spPr>
          <a:xfrm>
            <a:off x="10756954" y="3668860"/>
            <a:ext cx="3075096" cy="167979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7" name="TextBox 23"/>
          <p:cNvSpPr txBox="1"/>
          <p:nvPr/>
        </p:nvSpPr>
        <p:spPr>
          <a:xfrm>
            <a:off x="10815856" y="3956244"/>
            <a:ext cx="2775738" cy="109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ctr"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Обновление RAG унифицированных сущностей</a:t>
            </a:r>
          </a:p>
        </p:txBody>
      </p:sp>
      <p:sp>
        <p:nvSpPr>
          <p:cNvPr id="388" name="Прямая со стрелкой 32"/>
          <p:cNvSpPr/>
          <p:nvPr/>
        </p:nvSpPr>
        <p:spPr>
          <a:xfrm flipH="1">
            <a:off x="13871621" y="4500881"/>
            <a:ext cx="835583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9" name="Прямая со стрелкой 32"/>
          <p:cNvSpPr/>
          <p:nvPr/>
        </p:nvSpPr>
        <p:spPr>
          <a:xfrm>
            <a:off x="12268333" y="5311277"/>
            <a:ext cx="2" cy="1464209"/>
          </a:xfrm>
          <a:prstGeom prst="line">
            <a:avLst/>
          </a:prstGeom>
          <a:ln w="12700">
            <a:solidFill>
              <a:srgbClr val="000000"/>
            </a:solidFill>
            <a:miter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93" name="Группа 4"/>
          <p:cNvGrpSpPr/>
          <p:nvPr/>
        </p:nvGrpSpPr>
        <p:grpSpPr>
          <a:xfrm>
            <a:off x="7147141" y="8161635"/>
            <a:ext cx="2675917" cy="613439"/>
            <a:chOff x="-1" y="0"/>
            <a:chExt cx="2675916" cy="613438"/>
          </a:xfrm>
        </p:grpSpPr>
        <p:sp>
          <p:nvSpPr>
            <p:cNvPr id="390" name="Скругленный прямоугольник 1"/>
            <p:cNvSpPr/>
            <p:nvPr/>
          </p:nvSpPr>
          <p:spPr>
            <a:xfrm>
              <a:off x="-2" y="-1"/>
              <a:ext cx="2574318" cy="613440"/>
            </a:xfrm>
            <a:prstGeom prst="roundRect">
              <a:avLst>
                <a:gd name="adj" fmla="val 16667"/>
              </a:avLst>
            </a:pr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1" name="TextBox 25"/>
            <p:cNvSpPr txBox="1"/>
            <p:nvPr/>
          </p:nvSpPr>
          <p:spPr>
            <a:xfrm>
              <a:off x="615613" y="82578"/>
              <a:ext cx="2060303" cy="462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/>
              <a:r>
                <a:t>Fine-tuned LLM</a:t>
              </a:r>
            </a:p>
          </p:txBody>
        </p:sp>
        <p:pic>
          <p:nvPicPr>
            <p:cNvPr id="392" name="Рисунок 2" descr="Рисунок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4771" y="131257"/>
              <a:ext cx="366551" cy="366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6" name="Группа 59"/>
          <p:cNvGrpSpPr/>
          <p:nvPr/>
        </p:nvGrpSpPr>
        <p:grpSpPr>
          <a:xfrm>
            <a:off x="15063223" y="8237897"/>
            <a:ext cx="2675917" cy="613439"/>
            <a:chOff x="-1" y="0"/>
            <a:chExt cx="2675916" cy="613438"/>
          </a:xfrm>
        </p:grpSpPr>
        <p:sp>
          <p:nvSpPr>
            <p:cNvPr id="394" name="Скругленный прямоугольник 60"/>
            <p:cNvSpPr/>
            <p:nvPr/>
          </p:nvSpPr>
          <p:spPr>
            <a:xfrm>
              <a:off x="-2" y="-1"/>
              <a:ext cx="2574318" cy="613440"/>
            </a:xfrm>
            <a:prstGeom prst="roundRect">
              <a:avLst>
                <a:gd name="adj" fmla="val 16667"/>
              </a:avLst>
            </a:pr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5" name="TextBox 25"/>
            <p:cNvSpPr txBox="1"/>
            <p:nvPr/>
          </p:nvSpPr>
          <p:spPr>
            <a:xfrm>
              <a:off x="615613" y="82578"/>
              <a:ext cx="2060303" cy="462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/>
              <a:r>
                <a:t>Модель Изинга</a:t>
              </a:r>
            </a:p>
          </p:txBody>
        </p:sp>
      </p:grpSp>
      <p:grpSp>
        <p:nvGrpSpPr>
          <p:cNvPr id="403" name="Группа 17"/>
          <p:cNvGrpSpPr/>
          <p:nvPr/>
        </p:nvGrpSpPr>
        <p:grpSpPr>
          <a:xfrm>
            <a:off x="15211765" y="8372908"/>
            <a:ext cx="356965" cy="377182"/>
            <a:chOff x="0" y="0"/>
            <a:chExt cx="356964" cy="377181"/>
          </a:xfrm>
        </p:grpSpPr>
        <p:sp>
          <p:nvSpPr>
            <p:cNvPr id="397" name="Овал 9"/>
            <p:cNvSpPr/>
            <p:nvPr/>
          </p:nvSpPr>
          <p:spPr>
            <a:xfrm>
              <a:off x="194609" y="233651"/>
              <a:ext cx="143533" cy="14353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8" name="Овал 68"/>
            <p:cNvSpPr/>
            <p:nvPr/>
          </p:nvSpPr>
          <p:spPr>
            <a:xfrm>
              <a:off x="-1" y="45494"/>
              <a:ext cx="89057" cy="8905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9" name="Овал 69"/>
            <p:cNvSpPr/>
            <p:nvPr/>
          </p:nvSpPr>
          <p:spPr>
            <a:xfrm>
              <a:off x="249171" y="-1"/>
              <a:ext cx="107793" cy="1077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0" name="Прямая соединительная линия 11"/>
            <p:cNvSpPr/>
            <p:nvPr/>
          </p:nvSpPr>
          <p:spPr>
            <a:xfrm flipH="1" flipV="1">
              <a:off x="76011" y="121506"/>
              <a:ext cx="139620" cy="13316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1" name="Прямая соединительная линия 13"/>
            <p:cNvSpPr/>
            <p:nvPr/>
          </p:nvSpPr>
          <p:spPr>
            <a:xfrm flipV="1">
              <a:off x="89052" y="53894"/>
              <a:ext cx="160121" cy="361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2" name="Прямая соединительная линия 75"/>
            <p:cNvSpPr/>
            <p:nvPr/>
          </p:nvSpPr>
          <p:spPr>
            <a:xfrm flipV="1">
              <a:off x="266373" y="107788"/>
              <a:ext cx="36695" cy="12586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06" name="Группа 81"/>
          <p:cNvGrpSpPr/>
          <p:nvPr/>
        </p:nvGrpSpPr>
        <p:grpSpPr>
          <a:xfrm>
            <a:off x="14906011" y="5258739"/>
            <a:ext cx="3087797" cy="653635"/>
            <a:chOff x="0" y="0"/>
            <a:chExt cx="3087796" cy="653634"/>
          </a:xfrm>
        </p:grpSpPr>
        <p:sp>
          <p:nvSpPr>
            <p:cNvPr id="404" name="Скругленный прямоугольник 89"/>
            <p:cNvSpPr/>
            <p:nvPr/>
          </p:nvSpPr>
          <p:spPr>
            <a:xfrm>
              <a:off x="0" y="-1"/>
              <a:ext cx="3078043" cy="653636"/>
            </a:xfrm>
            <a:prstGeom prst="roundRect">
              <a:avLst>
                <a:gd name="adj" fmla="val 16667"/>
              </a:avLst>
            </a:pr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5" name="TextBox 25"/>
            <p:cNvSpPr txBox="1"/>
            <p:nvPr/>
          </p:nvSpPr>
          <p:spPr>
            <a:xfrm>
              <a:off x="613972" y="75208"/>
              <a:ext cx="2473825" cy="462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/>
              <a:r>
                <a:t>Clasterization + RAG</a:t>
              </a:r>
            </a:p>
          </p:txBody>
        </p:sp>
      </p:grpSp>
      <p:pic>
        <p:nvPicPr>
          <p:cNvPr id="407" name="Рисунок 19" descr="Рисунок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53783" y="5356854"/>
            <a:ext cx="355561" cy="3555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Группа 21"/>
          <p:cNvGrpSpPr/>
          <p:nvPr/>
        </p:nvGrpSpPr>
        <p:grpSpPr>
          <a:xfrm>
            <a:off x="19051022" y="8237897"/>
            <a:ext cx="2701321" cy="613441"/>
            <a:chOff x="-1" y="0"/>
            <a:chExt cx="2701319" cy="613440"/>
          </a:xfrm>
        </p:grpSpPr>
        <p:grpSp>
          <p:nvGrpSpPr>
            <p:cNvPr id="410" name="Группа 94"/>
            <p:cNvGrpSpPr/>
            <p:nvPr/>
          </p:nvGrpSpPr>
          <p:grpSpPr>
            <a:xfrm>
              <a:off x="-2" y="-1"/>
              <a:ext cx="2701320" cy="613442"/>
              <a:chOff x="-1" y="0"/>
              <a:chExt cx="2701319" cy="613440"/>
            </a:xfrm>
          </p:grpSpPr>
          <p:sp>
            <p:nvSpPr>
              <p:cNvPr id="408" name="Скругленный прямоугольник 102"/>
              <p:cNvSpPr/>
              <p:nvPr/>
            </p:nvSpPr>
            <p:spPr>
              <a:xfrm>
                <a:off x="-2" y="-1"/>
                <a:ext cx="2574321" cy="613442"/>
              </a:xfrm>
              <a:prstGeom prst="roundRect">
                <a:avLst>
                  <a:gd name="adj" fmla="val 16667"/>
                </a:avLst>
              </a:prstGeom>
              <a:solidFill>
                <a:srgbClr val="2A2A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9" name="TextBox 25"/>
              <p:cNvSpPr txBox="1"/>
              <p:nvPr/>
            </p:nvSpPr>
            <p:spPr>
              <a:xfrm>
                <a:off x="641013" y="82578"/>
                <a:ext cx="2060306" cy="4622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6" tIns="91436" rIns="91436" bIns="91436" numCol="1" anchor="t">
                <a:spAutoFit/>
              </a:bodyPr>
              <a:lstStyle>
                <a:lvl1pPr defTabSz="1828800">
                  <a:spcBef>
                    <a:spcPts val="0"/>
                  </a:spcBef>
                  <a:defRPr b="1" sz="1800">
                    <a:solidFill>
                      <a:srgbClr val="FFFFFF"/>
                    </a:solidFill>
                    <a:latin typeface="Segoe UI Semilight"/>
                    <a:ea typeface="Segoe UI Semilight"/>
                    <a:cs typeface="Segoe UI Semilight"/>
                    <a:sym typeface="Segoe UI Semilight"/>
                  </a:defRPr>
                </a:lvl1pPr>
              </a:lstStyle>
              <a:p>
                <a:pPr/>
                <a:r>
                  <a:t>Proprietary RAG</a:t>
                </a:r>
              </a:p>
            </p:txBody>
          </p:sp>
        </p:grpSp>
        <p:grpSp>
          <p:nvGrpSpPr>
            <p:cNvPr id="413" name="Группа 105"/>
            <p:cNvGrpSpPr/>
            <p:nvPr/>
          </p:nvGrpSpPr>
          <p:grpSpPr>
            <a:xfrm>
              <a:off x="134831" y="106284"/>
              <a:ext cx="405965" cy="405987"/>
              <a:chOff x="0" y="0"/>
              <a:chExt cx="405964" cy="405985"/>
            </a:xfrm>
          </p:grpSpPr>
          <p:sp>
            <p:nvSpPr>
              <p:cNvPr id="411" name="Овал 106"/>
              <p:cNvSpPr/>
              <p:nvPr/>
            </p:nvSpPr>
            <p:spPr>
              <a:xfrm>
                <a:off x="-1" y="-1"/>
                <a:ext cx="405965" cy="405987"/>
              </a:xfrm>
              <a:prstGeom prst="ellipse">
                <a:avLst/>
              </a:prstGeom>
              <a:solidFill>
                <a:srgbClr val="DFFF2F"/>
              </a:solidFill>
              <a:ln w="28575" cap="flat">
                <a:solidFill>
                  <a:srgbClr val="2A2A2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12" name="Google Shape;57;p13" descr="Google Shape;57;p13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6624" t="0" r="88207" b="8170"/>
              <a:stretch>
                <a:fillRect/>
              </a:stretch>
            </p:blipFill>
            <p:spPr>
              <a:xfrm>
                <a:off x="174865" y="52652"/>
                <a:ext cx="110775" cy="3450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17" name="Группа 120"/>
          <p:cNvGrpSpPr/>
          <p:nvPr/>
        </p:nvGrpSpPr>
        <p:grpSpPr>
          <a:xfrm>
            <a:off x="15431525" y="11508351"/>
            <a:ext cx="2675918" cy="613439"/>
            <a:chOff x="-1" y="0"/>
            <a:chExt cx="2675917" cy="613438"/>
          </a:xfrm>
        </p:grpSpPr>
        <p:sp>
          <p:nvSpPr>
            <p:cNvPr id="415" name="Скругленный прямоугольник 128"/>
            <p:cNvSpPr/>
            <p:nvPr/>
          </p:nvSpPr>
          <p:spPr>
            <a:xfrm>
              <a:off x="-2" y="-1"/>
              <a:ext cx="1941460" cy="613440"/>
            </a:xfrm>
            <a:prstGeom prst="roundRect">
              <a:avLst>
                <a:gd name="adj" fmla="val 16667"/>
              </a:avLst>
            </a:pr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6" name="TextBox 25"/>
            <p:cNvSpPr txBox="1"/>
            <p:nvPr/>
          </p:nvSpPr>
          <p:spPr>
            <a:xfrm>
              <a:off x="615613" y="82578"/>
              <a:ext cx="2060304" cy="462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/>
              <a:r>
                <a:t>Classifier</a:t>
              </a:r>
            </a:p>
          </p:txBody>
        </p:sp>
      </p:grpSp>
      <p:grpSp>
        <p:nvGrpSpPr>
          <p:cNvPr id="424" name="Группа 131"/>
          <p:cNvGrpSpPr/>
          <p:nvPr/>
        </p:nvGrpSpPr>
        <p:grpSpPr>
          <a:xfrm>
            <a:off x="11021346" y="8237897"/>
            <a:ext cx="2701321" cy="613441"/>
            <a:chOff x="-1" y="0"/>
            <a:chExt cx="2701319" cy="613440"/>
          </a:xfrm>
        </p:grpSpPr>
        <p:grpSp>
          <p:nvGrpSpPr>
            <p:cNvPr id="420" name="Группа 132"/>
            <p:cNvGrpSpPr/>
            <p:nvPr/>
          </p:nvGrpSpPr>
          <p:grpSpPr>
            <a:xfrm>
              <a:off x="-2" y="-1"/>
              <a:ext cx="2701320" cy="613442"/>
              <a:chOff x="-1" y="0"/>
              <a:chExt cx="2701319" cy="613440"/>
            </a:xfrm>
          </p:grpSpPr>
          <p:sp>
            <p:nvSpPr>
              <p:cNvPr id="418" name="Скругленный прямоугольник 136"/>
              <p:cNvSpPr/>
              <p:nvPr/>
            </p:nvSpPr>
            <p:spPr>
              <a:xfrm>
                <a:off x="-2" y="-1"/>
                <a:ext cx="2574321" cy="613442"/>
              </a:xfrm>
              <a:prstGeom prst="roundRect">
                <a:avLst>
                  <a:gd name="adj" fmla="val 16667"/>
                </a:avLst>
              </a:prstGeom>
              <a:solidFill>
                <a:srgbClr val="2A2A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9" name="TextBox 25"/>
              <p:cNvSpPr txBox="1"/>
              <p:nvPr/>
            </p:nvSpPr>
            <p:spPr>
              <a:xfrm>
                <a:off x="641013" y="82578"/>
                <a:ext cx="2060306" cy="4622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6" tIns="91436" rIns="91436" bIns="91436" numCol="1" anchor="t">
                <a:spAutoFit/>
              </a:bodyPr>
              <a:lstStyle>
                <a:lvl1pPr defTabSz="1828800">
                  <a:spcBef>
                    <a:spcPts val="0"/>
                  </a:spcBef>
                  <a:defRPr b="1" sz="1800">
                    <a:solidFill>
                      <a:srgbClr val="FFFFFF"/>
                    </a:solidFill>
                    <a:latin typeface="Segoe UI Semilight"/>
                    <a:ea typeface="Segoe UI Semilight"/>
                    <a:cs typeface="Segoe UI Semilight"/>
                    <a:sym typeface="Segoe UI Semilight"/>
                  </a:defRPr>
                </a:lvl1pPr>
              </a:lstStyle>
              <a:p>
                <a:pPr/>
                <a:r>
                  <a:t>Proprietary RAG</a:t>
                </a:r>
              </a:p>
            </p:txBody>
          </p:sp>
        </p:grpSp>
        <p:grpSp>
          <p:nvGrpSpPr>
            <p:cNvPr id="423" name="Группа 133"/>
            <p:cNvGrpSpPr/>
            <p:nvPr/>
          </p:nvGrpSpPr>
          <p:grpSpPr>
            <a:xfrm>
              <a:off x="134831" y="106284"/>
              <a:ext cx="405965" cy="405987"/>
              <a:chOff x="0" y="0"/>
              <a:chExt cx="405964" cy="405985"/>
            </a:xfrm>
          </p:grpSpPr>
          <p:sp>
            <p:nvSpPr>
              <p:cNvPr id="421" name="Овал 134"/>
              <p:cNvSpPr/>
              <p:nvPr/>
            </p:nvSpPr>
            <p:spPr>
              <a:xfrm>
                <a:off x="-1" y="-1"/>
                <a:ext cx="405965" cy="405987"/>
              </a:xfrm>
              <a:prstGeom prst="ellipse">
                <a:avLst/>
              </a:prstGeom>
              <a:solidFill>
                <a:srgbClr val="DFFF2F"/>
              </a:solidFill>
              <a:ln w="28575" cap="flat">
                <a:solidFill>
                  <a:srgbClr val="2A2A2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422" name="Google Shape;57;p13" descr="Google Shape;57;p13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6624" t="0" r="88207" b="8170"/>
              <a:stretch>
                <a:fillRect/>
              </a:stretch>
            </p:blipFill>
            <p:spPr>
              <a:xfrm>
                <a:off x="174865" y="52652"/>
                <a:ext cx="110775" cy="3450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28" name="Группа 25"/>
          <p:cNvGrpSpPr/>
          <p:nvPr/>
        </p:nvGrpSpPr>
        <p:grpSpPr>
          <a:xfrm>
            <a:off x="15589986" y="11658600"/>
            <a:ext cx="330097" cy="297610"/>
            <a:chOff x="0" y="0"/>
            <a:chExt cx="330096" cy="297609"/>
          </a:xfrm>
        </p:grpSpPr>
        <p:sp>
          <p:nvSpPr>
            <p:cNvPr id="425" name="Овал 22"/>
            <p:cNvSpPr/>
            <p:nvPr/>
          </p:nvSpPr>
          <p:spPr>
            <a:xfrm>
              <a:off x="0" y="0"/>
              <a:ext cx="138594" cy="13859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6" name="Прямоугольник 23"/>
            <p:cNvSpPr/>
            <p:nvPr/>
          </p:nvSpPr>
          <p:spPr>
            <a:xfrm>
              <a:off x="204752" y="30888"/>
              <a:ext cx="125345" cy="1253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7" name="Равнобедренный треугольник 24"/>
            <p:cNvSpPr/>
            <p:nvPr/>
          </p:nvSpPr>
          <p:spPr>
            <a:xfrm>
              <a:off x="93649" y="167957"/>
              <a:ext cx="150396" cy="129653"/>
            </a:xfrm>
            <a:prstGeom prst="triangl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29" name="TextBox 13"/>
          <p:cNvSpPr txBox="1"/>
          <p:nvPr/>
        </p:nvSpPr>
        <p:spPr>
          <a:xfrm>
            <a:off x="1478826" y="928372"/>
            <a:ext cx="782483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Архитектура системы</a:t>
            </a:r>
          </a:p>
        </p:txBody>
      </p:sp>
      <p:sp>
        <p:nvSpPr>
          <p:cNvPr id="430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34" name="Группа 73"/>
          <p:cNvGrpSpPr/>
          <p:nvPr/>
        </p:nvGrpSpPr>
        <p:grpSpPr>
          <a:xfrm>
            <a:off x="1478826" y="10984475"/>
            <a:ext cx="5814668" cy="1448826"/>
            <a:chOff x="0" y="0"/>
            <a:chExt cx="5814667" cy="1448825"/>
          </a:xfrm>
        </p:grpSpPr>
        <p:sp>
          <p:nvSpPr>
            <p:cNvPr id="431" name="Скругленный прямоугольник 74"/>
            <p:cNvSpPr/>
            <p:nvPr/>
          </p:nvSpPr>
          <p:spPr>
            <a:xfrm>
              <a:off x="0" y="0"/>
              <a:ext cx="5814668" cy="1448826"/>
            </a:xfrm>
            <a:prstGeom prst="roundRect">
              <a:avLst>
                <a:gd name="adj" fmla="val 21892"/>
              </a:avLst>
            </a:prstGeom>
            <a:solidFill>
              <a:srgbClr val="DFFF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2" name="TextBox 13"/>
            <p:cNvSpPr/>
            <p:nvPr/>
          </p:nvSpPr>
          <p:spPr>
            <a:xfrm>
              <a:off x="1652228" y="59600"/>
              <a:ext cx="36942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/>
            <a:p>
              <a:pPr defTabSz="1828800">
                <a:lnSpc>
                  <a:spcPct val="120000"/>
                </a:lnSpc>
                <a:spcBef>
                  <a:spcPts val="1600"/>
                </a:spcBef>
                <a:defRPr b="1" sz="2400">
                  <a:solidFill>
                    <a:srgbClr val="151515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pPr>
              <a:r>
                <a:t>Усиление интеллекта</a:t>
              </a:r>
              <a:br/>
              <a:r>
                <a:t>Intelligence amplification</a:t>
              </a:r>
            </a:p>
          </p:txBody>
        </p:sp>
        <p:sp>
          <p:nvSpPr>
            <p:cNvPr id="433" name="TextBox 13"/>
            <p:cNvSpPr/>
            <p:nvPr/>
          </p:nvSpPr>
          <p:spPr>
            <a:xfrm>
              <a:off x="225573" y="129217"/>
              <a:ext cx="13875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6" tIns="91436" rIns="91436" bIns="91436" numCol="1" anchor="t">
              <a:spAutoFit/>
            </a:bodyPr>
            <a:lstStyle>
              <a:lvl1pPr algn="ctr" defTabSz="1828800">
                <a:spcBef>
                  <a:spcPts val="1600"/>
                </a:spcBef>
                <a:defRPr b="1" sz="6000">
                  <a:solidFill>
                    <a:srgbClr val="151515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/>
              <a:r>
                <a:t>IA</a:t>
              </a:r>
            </a:p>
          </p:txBody>
        </p:sp>
      </p:grpSp>
      <p:sp>
        <p:nvSpPr>
          <p:cNvPr id="435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Box 27"/>
          <p:cNvSpPr txBox="1"/>
          <p:nvPr/>
        </p:nvSpPr>
        <p:spPr>
          <a:xfrm>
            <a:off x="2465059" y="3315653"/>
            <a:ext cx="8250567" cy="530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Единая графовая структура</a:t>
            </a:r>
          </a:p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Систематический взгляд на болезни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Быстрый поиск по симптомам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Онтологическая система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Нет аналогов (онтологической репрезентации)</a:t>
            </a:r>
          </a:p>
          <a:p>
            <a:pPr defTabSz="1828800">
              <a:lnSpc>
                <a:spcPct val="130000"/>
              </a:lnSpc>
              <a:spcBef>
                <a:spcPts val="1200"/>
              </a:spcBef>
              <a:defRPr sz="3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Динамическое обновление структуры</a:t>
            </a:r>
          </a:p>
        </p:txBody>
      </p:sp>
      <p:pic>
        <p:nvPicPr>
          <p:cNvPr id="438" name="Рисунок 28" descr="Рисунок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3613948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Рисунок 30" descr="Рисунок 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4418021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Рисунок 35" descr="Рисунок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5244064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Рисунок 36" descr="Рисунок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5984380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Рисунок 39" descr="Рисунок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6796154"/>
            <a:ext cx="121955" cy="19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Рисунок 41" descr="Рисунок 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086" y="8145047"/>
            <a:ext cx="121955" cy="196743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Google Shape;336;p32"/>
          <p:cNvSpPr/>
          <p:nvPr/>
        </p:nvSpPr>
        <p:spPr>
          <a:xfrm>
            <a:off x="14683601" y="11922600"/>
            <a:ext cx="4921308" cy="105114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5400">
            <a:solidFill>
              <a:srgbClr val="595959"/>
            </a:solidFill>
          </a:ln>
        </p:spPr>
        <p:txBody>
          <a:bodyPr lIns="50800" tIns="50800" rIns="50800" bIns="50800" anchor="ctr"/>
          <a:lstStyle/>
          <a:p>
            <a:pPr algn="ctr" defTabSz="2438400"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45" name="Google Shape;338;p32" descr="Google Shape;338;p32"/>
          <p:cNvPicPr>
            <a:picLocks noChangeAspect="1"/>
          </p:cNvPicPr>
          <p:nvPr/>
        </p:nvPicPr>
        <p:blipFill>
          <a:blip r:embed="rId3">
            <a:extLst/>
          </a:blip>
          <a:srcRect l="0" t="0" r="0" b="56186"/>
          <a:stretch>
            <a:fillRect/>
          </a:stretch>
        </p:blipFill>
        <p:spPr>
          <a:xfrm>
            <a:off x="13066151" y="3315653"/>
            <a:ext cx="7067933" cy="9882993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Google Shape;339;p32"/>
          <p:cNvSpPr txBox="1"/>
          <p:nvPr/>
        </p:nvSpPr>
        <p:spPr>
          <a:xfrm>
            <a:off x="15171024" y="11975927"/>
            <a:ext cx="4174057" cy="97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b="1" sz="3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Пациент Иванов</a:t>
            </a:r>
          </a:p>
        </p:txBody>
      </p:sp>
      <p:pic>
        <p:nvPicPr>
          <p:cNvPr id="447" name="Google Shape;340;p32" descr="Google Shape;340;p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15625" y="3810689"/>
            <a:ext cx="11922791" cy="7185643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TextBox 13"/>
          <p:cNvSpPr txBox="1"/>
          <p:nvPr/>
        </p:nvSpPr>
        <p:spPr>
          <a:xfrm>
            <a:off x="1478826" y="928372"/>
            <a:ext cx="10694124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Графовая репрезентация</a:t>
            </a:r>
          </a:p>
        </p:txBody>
      </p:sp>
      <p:sp>
        <p:nvSpPr>
          <p:cNvPr id="449" name="Прямая соединительная линия 56"/>
          <p:cNvSpPr/>
          <p:nvPr/>
        </p:nvSpPr>
        <p:spPr>
          <a:xfrm>
            <a:off x="1586399" y="2559638"/>
            <a:ext cx="21356730" cy="1"/>
          </a:xfrm>
          <a:prstGeom prst="line">
            <a:avLst/>
          </a:prstGeom>
          <a:ln w="25400">
            <a:solidFill>
              <a:srgbClr val="EDEDED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0" name="TextBox 12"/>
          <p:cNvSpPr txBox="1"/>
          <p:nvPr/>
        </p:nvSpPr>
        <p:spPr>
          <a:xfrm>
            <a:off x="10248900" y="869008"/>
            <a:ext cx="12702451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800">
              <a:lnSpc>
                <a:spcPct val="130000"/>
              </a:lnSpc>
              <a:spcBef>
                <a:spcPts val="1600"/>
              </a:spcBef>
              <a:defRPr sz="5400">
                <a:solidFill>
                  <a:srgbClr val="00000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/>
            <a:r>
              <a:t>Технология</a:t>
            </a:r>
          </a:p>
        </p:txBody>
      </p:sp>
      <p:sp>
        <p:nvSpPr>
          <p:cNvPr id="451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17" descr="Рисунок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5908" y="6199208"/>
            <a:ext cx="2377594" cy="192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Рисунок 18" descr="Рисунок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24107" y="10422266"/>
            <a:ext cx="897534" cy="82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Рисунок 19" descr="Рисунок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1578" y="6163264"/>
            <a:ext cx="4754887" cy="386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Рисунок 21" descr="Рисунок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08178" y="2822748"/>
            <a:ext cx="3070360" cy="2633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Рисунок 22" descr="Рисунок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37822" y="9470386"/>
            <a:ext cx="342822" cy="287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Рисунок 23" descr="Рисунок 2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35795" y="1664784"/>
            <a:ext cx="479398" cy="437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Рисунок 24" descr="Рисунок 2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0722" y="5309725"/>
            <a:ext cx="2352434" cy="1627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Рисунок 25" descr="Рисунок 25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32200" y="797394"/>
            <a:ext cx="526184" cy="441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Рисунок 26" descr="Рисунок 2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179300" y="6845300"/>
            <a:ext cx="91438" cy="91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Рисунок 27" descr="Рисунок 27"/>
          <p:cNvPicPr>
            <a:picLocks noChangeAspect="1"/>
          </p:cNvPicPr>
          <p:nvPr/>
        </p:nvPicPr>
        <p:blipFill>
          <a:blip r:embed="rId11">
            <a:extLst/>
          </a:blip>
          <a:srcRect l="0" t="0" r="0" b="30929"/>
          <a:stretch>
            <a:fillRect/>
          </a:stretch>
        </p:blipFill>
        <p:spPr>
          <a:xfrm>
            <a:off x="20116874" y="3108331"/>
            <a:ext cx="3431002" cy="1926767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Скругленный прямоугольник 28"/>
          <p:cNvSpPr/>
          <p:nvPr/>
        </p:nvSpPr>
        <p:spPr>
          <a:xfrm>
            <a:off x="14043356" y="10661063"/>
            <a:ext cx="9289092" cy="205780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4" name="TextBox 18"/>
          <p:cNvSpPr txBox="1"/>
          <p:nvPr/>
        </p:nvSpPr>
        <p:spPr>
          <a:xfrm>
            <a:off x="15934419" y="13113678"/>
            <a:ext cx="7615437" cy="48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r" defTabSz="1828754">
              <a:lnSpc>
                <a:spcPct val="130000"/>
              </a:lnSpc>
              <a:spcBef>
                <a:spcPts val="1000"/>
              </a:spcBef>
              <a:defRPr sz="2000">
                <a:solidFill>
                  <a:srgbClr val="A6A6A6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Savanamed, 2024</a:t>
            </a:r>
          </a:p>
        </p:txBody>
      </p:sp>
      <p:sp>
        <p:nvSpPr>
          <p:cNvPr id="465" name="TextBox 18"/>
          <p:cNvSpPr txBox="1"/>
          <p:nvPr/>
        </p:nvSpPr>
        <p:spPr>
          <a:xfrm>
            <a:off x="15076926" y="11682975"/>
            <a:ext cx="7615437" cy="52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754">
              <a:lnSpc>
                <a:spcPct val="130000"/>
              </a:lnSpc>
              <a:spcBef>
                <a:spcPts val="1000"/>
              </a:spcBef>
              <a:defRPr sz="2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 свободном анализе текста технологиями NLP</a:t>
            </a:r>
          </a:p>
        </p:txBody>
      </p:sp>
      <p:sp>
        <p:nvSpPr>
          <p:cNvPr id="466" name="Овал 29"/>
          <p:cNvSpPr/>
          <p:nvPr/>
        </p:nvSpPr>
        <p:spPr>
          <a:xfrm>
            <a:off x="14599918" y="11834947"/>
            <a:ext cx="274331" cy="274331"/>
          </a:xfrm>
          <a:prstGeom prst="ellipse">
            <a:avLst/>
          </a:prstGeom>
          <a:solidFill>
            <a:srgbClr val="DFFF2F"/>
          </a:solidFill>
          <a:ln w="25400">
            <a:solidFill>
              <a:srgbClr val="808080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Овал 41"/>
          <p:cNvSpPr/>
          <p:nvPr/>
        </p:nvSpPr>
        <p:spPr>
          <a:xfrm>
            <a:off x="14599918" y="11210107"/>
            <a:ext cx="274331" cy="274331"/>
          </a:xfrm>
          <a:prstGeom prst="ellipse">
            <a:avLst/>
          </a:prstGeom>
          <a:solidFill>
            <a:srgbClr val="DDDDDD"/>
          </a:solidFill>
          <a:ln w="25400">
            <a:solidFill>
              <a:srgbClr val="989898"/>
            </a:solidFill>
            <a:miter/>
          </a:ln>
        </p:spPr>
        <p:txBody>
          <a:bodyPr lIns="50800" tIns="50800" rIns="50800" bIns="50800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TextBox 18"/>
          <p:cNvSpPr txBox="1"/>
          <p:nvPr/>
        </p:nvSpPr>
        <p:spPr>
          <a:xfrm>
            <a:off x="15076926" y="11058193"/>
            <a:ext cx="7615437" cy="52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754">
              <a:lnSpc>
                <a:spcPct val="130000"/>
              </a:lnSpc>
              <a:spcBef>
                <a:spcPts val="1000"/>
              </a:spcBef>
              <a:defRPr sz="2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Состояния по кодам МКБ10 </a:t>
            </a:r>
          </a:p>
        </p:txBody>
      </p:sp>
      <p:sp>
        <p:nvSpPr>
          <p:cNvPr id="469" name="TextBox 13"/>
          <p:cNvSpPr txBox="1"/>
          <p:nvPr/>
        </p:nvSpPr>
        <p:spPr>
          <a:xfrm>
            <a:off x="1478826" y="928371"/>
            <a:ext cx="14344858" cy="298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80% клинической информации находится в свободном тексте протоколов</a:t>
            </a:r>
          </a:p>
        </p:txBody>
      </p:sp>
      <p:sp>
        <p:nvSpPr>
          <p:cNvPr id="470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1" name="TextBox 60"/>
          <p:cNvSpPr txBox="1"/>
          <p:nvPr/>
        </p:nvSpPr>
        <p:spPr>
          <a:xfrm>
            <a:off x="19977248" y="5015858"/>
            <a:ext cx="54135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Преждевременные роды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Скругленный прямоугольник 76"/>
          <p:cNvSpPr/>
          <p:nvPr/>
        </p:nvSpPr>
        <p:spPr>
          <a:xfrm>
            <a:off x="1586399" y="7790708"/>
            <a:ext cx="21476801" cy="4211584"/>
          </a:xfrm>
          <a:prstGeom prst="roundRect">
            <a:avLst>
              <a:gd name="adj" fmla="val 9061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4" name="Скругленный прямоугольник 2"/>
          <p:cNvSpPr/>
          <p:nvPr/>
        </p:nvSpPr>
        <p:spPr>
          <a:xfrm>
            <a:off x="1586399" y="2569031"/>
            <a:ext cx="21476802" cy="4767905"/>
          </a:xfrm>
          <a:prstGeom prst="roundRect">
            <a:avLst>
              <a:gd name="adj" fmla="val 9061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5" name="Скругленный прямоугольник 69"/>
          <p:cNvSpPr/>
          <p:nvPr/>
        </p:nvSpPr>
        <p:spPr>
          <a:xfrm>
            <a:off x="2027502" y="5128597"/>
            <a:ext cx="20718578" cy="1298238"/>
          </a:xfrm>
          <a:prstGeom prst="roundRect">
            <a:avLst>
              <a:gd name="adj" fmla="val 21892"/>
            </a:avLst>
          </a:prstGeom>
          <a:solidFill>
            <a:srgbClr val="F2F2F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6" name="Скругленный прямоугольник 68"/>
          <p:cNvSpPr/>
          <p:nvPr/>
        </p:nvSpPr>
        <p:spPr>
          <a:xfrm>
            <a:off x="4056348" y="8600779"/>
            <a:ext cx="3827979" cy="1298238"/>
          </a:xfrm>
          <a:prstGeom prst="roundRect">
            <a:avLst>
              <a:gd name="adj" fmla="val 21892"/>
            </a:avLst>
          </a:prstGeom>
          <a:solidFill>
            <a:srgbClr val="FFFFF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7" name="Скругленный прямоугольник 66"/>
          <p:cNvSpPr/>
          <p:nvPr/>
        </p:nvSpPr>
        <p:spPr>
          <a:xfrm>
            <a:off x="16536289" y="3900165"/>
            <a:ext cx="5702176" cy="1298238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8" name="Скругленный прямоугольник 3"/>
          <p:cNvSpPr/>
          <p:nvPr/>
        </p:nvSpPr>
        <p:spPr>
          <a:xfrm>
            <a:off x="2423884" y="5588000"/>
            <a:ext cx="19814582" cy="1046232"/>
          </a:xfrm>
          <a:prstGeom prst="roundRect">
            <a:avLst>
              <a:gd name="adj" fmla="val 16667"/>
            </a:avLst>
          </a:prstGeom>
          <a:solidFill>
            <a:srgbClr val="DFFF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9" name="Скругленный прямоугольник 64"/>
          <p:cNvSpPr/>
          <p:nvPr/>
        </p:nvSpPr>
        <p:spPr>
          <a:xfrm>
            <a:off x="8553111" y="3900165"/>
            <a:ext cx="6690415" cy="1298238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0" name="Скругленный прямоугольник 51"/>
          <p:cNvSpPr/>
          <p:nvPr/>
        </p:nvSpPr>
        <p:spPr>
          <a:xfrm>
            <a:off x="2423884" y="3900165"/>
            <a:ext cx="4881296" cy="1298238"/>
          </a:xfrm>
          <a:prstGeom prst="roundRect">
            <a:avLst>
              <a:gd name="adj" fmla="val 21892"/>
            </a:avLst>
          </a:prstGeom>
          <a:solidFill>
            <a:srgbClr val="2A2A2A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1" name="TextBox 13"/>
          <p:cNvSpPr txBox="1"/>
          <p:nvPr/>
        </p:nvSpPr>
        <p:spPr>
          <a:xfrm>
            <a:off x="1478826" y="928372"/>
            <a:ext cx="6440346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Экономика ЛПУ</a:t>
            </a:r>
          </a:p>
        </p:txBody>
      </p:sp>
      <p:sp>
        <p:nvSpPr>
          <p:cNvPr id="482" name="TextBox 59"/>
          <p:cNvSpPr txBox="1"/>
          <p:nvPr/>
        </p:nvSpPr>
        <p:spPr>
          <a:xfrm>
            <a:off x="2668935" y="4114563"/>
            <a:ext cx="2864472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b="1" sz="47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168 </a:t>
            </a:r>
            <a:r>
              <a:t>000</a:t>
            </a:r>
          </a:p>
        </p:txBody>
      </p:sp>
      <p:sp>
        <p:nvSpPr>
          <p:cNvPr id="483" name="TextBox 107"/>
          <p:cNvSpPr txBox="1"/>
          <p:nvPr/>
        </p:nvSpPr>
        <p:spPr>
          <a:xfrm>
            <a:off x="5649737" y="4141233"/>
            <a:ext cx="1982063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b="1" sz="20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посещений </a:t>
            </a:r>
            <a:br/>
            <a:r>
              <a:t>ЛПУ в год </a:t>
            </a:r>
            <a:r>
              <a:rPr>
                <a:solidFill>
                  <a:srgbClr val="FF5050"/>
                </a:solidFill>
              </a:rPr>
              <a:t>*</a:t>
            </a:r>
          </a:p>
        </p:txBody>
      </p:sp>
      <p:sp>
        <p:nvSpPr>
          <p:cNvPr id="484" name="TextBox 107"/>
          <p:cNvSpPr txBox="1"/>
          <p:nvPr/>
        </p:nvSpPr>
        <p:spPr>
          <a:xfrm>
            <a:off x="8516984" y="10138657"/>
            <a:ext cx="5169987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3E3E3E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Средняя стоимость посещения клиники</a:t>
            </a:r>
            <a:r>
              <a:t> </a:t>
            </a:r>
            <a:r>
              <a:t>в России</a:t>
            </a:r>
            <a:r>
              <a:t> </a:t>
            </a:r>
            <a:r>
              <a:rPr>
                <a:solidFill>
                  <a:srgbClr val="FF5050"/>
                </a:solidFill>
              </a:rPr>
              <a:t>**</a:t>
            </a:r>
          </a:p>
        </p:txBody>
      </p:sp>
      <p:sp>
        <p:nvSpPr>
          <p:cNvPr id="485" name="TextBox 107"/>
          <p:cNvSpPr txBox="1"/>
          <p:nvPr/>
        </p:nvSpPr>
        <p:spPr>
          <a:xfrm>
            <a:off x="12831222" y="4163374"/>
            <a:ext cx="3116444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b="1" sz="20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дополнительных</a:t>
            </a:r>
            <a:br/>
            <a:r>
              <a:t>пациентов в год</a:t>
            </a:r>
          </a:p>
        </p:txBody>
      </p:sp>
      <p:pic>
        <p:nvPicPr>
          <p:cNvPr id="486" name="Google Shape;57;p13" descr="Google Shape;57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2478" y="3186545"/>
            <a:ext cx="2242239" cy="3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TextBox 59"/>
          <p:cNvSpPr txBox="1"/>
          <p:nvPr/>
        </p:nvSpPr>
        <p:spPr>
          <a:xfrm>
            <a:off x="8555235" y="4076187"/>
            <a:ext cx="433573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b="1" sz="51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Более 10%</a:t>
            </a:r>
          </a:p>
        </p:txBody>
      </p:sp>
      <p:sp>
        <p:nvSpPr>
          <p:cNvPr id="488" name="Умножение 13"/>
          <p:cNvSpPr/>
          <p:nvPr/>
        </p:nvSpPr>
        <p:spPr>
          <a:xfrm>
            <a:off x="7748130" y="4349751"/>
            <a:ext cx="392723" cy="39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49"/>
                </a:moveTo>
                <a:lnTo>
                  <a:pt x="4449" y="0"/>
                </a:lnTo>
                <a:lnTo>
                  <a:pt x="10800" y="6351"/>
                </a:lnTo>
                <a:lnTo>
                  <a:pt x="17151" y="0"/>
                </a:lnTo>
                <a:lnTo>
                  <a:pt x="21600" y="4449"/>
                </a:lnTo>
                <a:lnTo>
                  <a:pt x="15249" y="10800"/>
                </a:lnTo>
                <a:lnTo>
                  <a:pt x="21600" y="17151"/>
                </a:lnTo>
                <a:lnTo>
                  <a:pt x="17151" y="21600"/>
                </a:lnTo>
                <a:lnTo>
                  <a:pt x="10800" y="15249"/>
                </a:lnTo>
                <a:lnTo>
                  <a:pt x="4449" y="21600"/>
                </a:lnTo>
                <a:lnTo>
                  <a:pt x="0" y="17151"/>
                </a:lnTo>
                <a:lnTo>
                  <a:pt x="6351" y="10800"/>
                </a:lnTo>
                <a:close/>
              </a:path>
            </a:pathLst>
          </a:custGeom>
          <a:solidFill>
            <a:srgbClr val="15151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9" name="Равно 1"/>
          <p:cNvSpPr/>
          <p:nvPr/>
        </p:nvSpPr>
        <p:spPr>
          <a:xfrm>
            <a:off x="15713033" y="4395734"/>
            <a:ext cx="411810" cy="28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0" name="TextBox 59"/>
          <p:cNvSpPr txBox="1"/>
          <p:nvPr/>
        </p:nvSpPr>
        <p:spPr>
          <a:xfrm>
            <a:off x="16559582" y="4076187"/>
            <a:ext cx="263805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b="1" sz="51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16 800</a:t>
            </a:r>
          </a:p>
        </p:txBody>
      </p:sp>
      <p:sp>
        <p:nvSpPr>
          <p:cNvPr id="491" name="TextBox 107"/>
          <p:cNvSpPr txBox="1"/>
          <p:nvPr/>
        </p:nvSpPr>
        <p:spPr>
          <a:xfrm>
            <a:off x="19299200" y="4141233"/>
            <a:ext cx="3116443" cy="7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2000">
                <a:solidFill>
                  <a:srgbClr val="989898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дополнительных посещений один ЛПУ</a:t>
            </a:r>
          </a:p>
        </p:txBody>
      </p:sp>
      <p:sp>
        <p:nvSpPr>
          <p:cNvPr id="492" name="TextBox 107"/>
          <p:cNvSpPr txBox="1"/>
          <p:nvPr/>
        </p:nvSpPr>
        <p:spPr>
          <a:xfrm>
            <a:off x="2245211" y="3099129"/>
            <a:ext cx="57275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b="1" sz="2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Среднее число посещений</a:t>
            </a:r>
          </a:p>
        </p:txBody>
      </p:sp>
      <p:sp>
        <p:nvSpPr>
          <p:cNvPr id="493" name="TextBox 107"/>
          <p:cNvSpPr txBox="1"/>
          <p:nvPr/>
        </p:nvSpPr>
        <p:spPr>
          <a:xfrm>
            <a:off x="8695412" y="3089897"/>
            <a:ext cx="42242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b="1" sz="2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Прирост с </a:t>
            </a:r>
          </a:p>
        </p:txBody>
      </p:sp>
      <p:sp>
        <p:nvSpPr>
          <p:cNvPr id="494" name="TextBox 107"/>
          <p:cNvSpPr txBox="1"/>
          <p:nvPr/>
        </p:nvSpPr>
        <p:spPr>
          <a:xfrm>
            <a:off x="17299630" y="3162088"/>
            <a:ext cx="42242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b="1" sz="28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Итого в сумме</a:t>
            </a:r>
          </a:p>
        </p:txBody>
      </p:sp>
      <p:sp>
        <p:nvSpPr>
          <p:cNvPr id="495" name="Скругленный прямоугольник 80"/>
          <p:cNvSpPr/>
          <p:nvPr/>
        </p:nvSpPr>
        <p:spPr>
          <a:xfrm>
            <a:off x="14601739" y="8600779"/>
            <a:ext cx="6414946" cy="1298238"/>
          </a:xfrm>
          <a:prstGeom prst="roundRect">
            <a:avLst>
              <a:gd name="adj" fmla="val 21892"/>
            </a:avLst>
          </a:prstGeom>
          <a:solidFill>
            <a:srgbClr val="DFFF2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6" name="TextBox 1"/>
          <p:cNvSpPr txBox="1"/>
          <p:nvPr/>
        </p:nvSpPr>
        <p:spPr>
          <a:xfrm>
            <a:off x="6946096" y="5809920"/>
            <a:ext cx="1199945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b="1" sz="32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Увеличение пропускной способности</a:t>
            </a:r>
          </a:p>
        </p:txBody>
      </p:sp>
      <p:sp>
        <p:nvSpPr>
          <p:cNvPr id="497" name="TextBox 59"/>
          <p:cNvSpPr txBox="1"/>
          <p:nvPr/>
        </p:nvSpPr>
        <p:spPr>
          <a:xfrm>
            <a:off x="4043648" y="8613203"/>
            <a:ext cx="385337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b="1" sz="7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16</a:t>
            </a:r>
            <a:r>
              <a:t> </a:t>
            </a:r>
            <a:r>
              <a:t>8</a:t>
            </a:r>
            <a:r>
              <a:t>00	</a:t>
            </a:r>
          </a:p>
        </p:txBody>
      </p:sp>
      <p:sp>
        <p:nvSpPr>
          <p:cNvPr id="498" name="TextBox 59"/>
          <p:cNvSpPr txBox="1"/>
          <p:nvPr/>
        </p:nvSpPr>
        <p:spPr>
          <a:xfrm>
            <a:off x="14973024" y="8612492"/>
            <a:ext cx="6705196" cy="123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b="1" sz="7200">
                <a:solidFill>
                  <a:srgbClr val="151515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58 800 000 ₽</a:t>
            </a:r>
          </a:p>
        </p:txBody>
      </p:sp>
      <p:sp>
        <p:nvSpPr>
          <p:cNvPr id="499" name="TextBox 107"/>
          <p:cNvSpPr txBox="1"/>
          <p:nvPr/>
        </p:nvSpPr>
        <p:spPr>
          <a:xfrm>
            <a:off x="3711071" y="10138657"/>
            <a:ext cx="4518529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3E3E3E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Количество дополнительных посещений</a:t>
            </a:r>
          </a:p>
        </p:txBody>
      </p:sp>
      <p:sp>
        <p:nvSpPr>
          <p:cNvPr id="500" name="Равно 73"/>
          <p:cNvSpPr/>
          <p:nvPr/>
        </p:nvSpPr>
        <p:spPr>
          <a:xfrm>
            <a:off x="13581460" y="9135740"/>
            <a:ext cx="411810" cy="28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A2A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1" name="Умножение 13"/>
          <p:cNvSpPr/>
          <p:nvPr/>
        </p:nvSpPr>
        <p:spPr>
          <a:xfrm>
            <a:off x="8386447" y="9081899"/>
            <a:ext cx="392723" cy="39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49"/>
                </a:moveTo>
                <a:lnTo>
                  <a:pt x="4449" y="0"/>
                </a:lnTo>
                <a:lnTo>
                  <a:pt x="10800" y="6351"/>
                </a:lnTo>
                <a:lnTo>
                  <a:pt x="17151" y="0"/>
                </a:lnTo>
                <a:lnTo>
                  <a:pt x="21600" y="4449"/>
                </a:lnTo>
                <a:lnTo>
                  <a:pt x="15249" y="10800"/>
                </a:lnTo>
                <a:lnTo>
                  <a:pt x="21600" y="17151"/>
                </a:lnTo>
                <a:lnTo>
                  <a:pt x="17151" y="21600"/>
                </a:lnTo>
                <a:lnTo>
                  <a:pt x="10800" y="15249"/>
                </a:lnTo>
                <a:lnTo>
                  <a:pt x="4449" y="21600"/>
                </a:lnTo>
                <a:lnTo>
                  <a:pt x="0" y="17151"/>
                </a:lnTo>
                <a:lnTo>
                  <a:pt x="6351" y="10800"/>
                </a:lnTo>
                <a:close/>
              </a:path>
            </a:pathLst>
          </a:custGeom>
          <a:solidFill>
            <a:srgbClr val="15151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2" name="TextBox 107"/>
          <p:cNvSpPr txBox="1"/>
          <p:nvPr/>
        </p:nvSpPr>
        <p:spPr>
          <a:xfrm>
            <a:off x="14873036" y="10138657"/>
            <a:ext cx="599214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3E3E3E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Дополнительный доход с одного ЛПУ</a:t>
            </a:r>
          </a:p>
        </p:txBody>
      </p:sp>
      <p:sp>
        <p:nvSpPr>
          <p:cNvPr id="503" name="TextBox 107"/>
          <p:cNvSpPr txBox="1"/>
          <p:nvPr/>
        </p:nvSpPr>
        <p:spPr>
          <a:xfrm>
            <a:off x="20164851" y="12671173"/>
            <a:ext cx="325305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505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**</a:t>
            </a:r>
            <a:r>
              <a:t> </a:t>
            </a:r>
            <a:r>
              <a:rPr>
                <a:solidFill>
                  <a:srgbClr val="2A2A2A"/>
                </a:solidFill>
              </a:rPr>
              <a:t>ВСК страховой дом</a:t>
            </a:r>
          </a:p>
        </p:txBody>
      </p:sp>
      <p:sp>
        <p:nvSpPr>
          <p:cNvPr id="504" name="TextBox 107"/>
          <p:cNvSpPr txBox="1"/>
          <p:nvPr/>
        </p:nvSpPr>
        <p:spPr>
          <a:xfrm>
            <a:off x="17262388" y="12671173"/>
            <a:ext cx="22422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505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* </a:t>
            </a:r>
            <a:r>
              <a:rPr>
                <a:solidFill>
                  <a:srgbClr val="2A2A2A"/>
                </a:solidFill>
              </a:rPr>
              <a:t>Медвестник</a:t>
            </a:r>
          </a:p>
        </p:txBody>
      </p:sp>
      <p:sp>
        <p:nvSpPr>
          <p:cNvPr id="505" name="Скругленный прямоугольник 77"/>
          <p:cNvSpPr/>
          <p:nvPr/>
        </p:nvSpPr>
        <p:spPr>
          <a:xfrm>
            <a:off x="9296003" y="8600779"/>
            <a:ext cx="3728065" cy="1298238"/>
          </a:xfrm>
          <a:prstGeom prst="roundRect">
            <a:avLst>
              <a:gd name="adj" fmla="val 21892"/>
            </a:avLst>
          </a:prstGeom>
          <a:solidFill>
            <a:srgbClr val="FFFFFF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6" name="TextBox 59"/>
          <p:cNvSpPr txBox="1"/>
          <p:nvPr/>
        </p:nvSpPr>
        <p:spPr>
          <a:xfrm>
            <a:off x="9496563" y="8588079"/>
            <a:ext cx="3876924" cy="123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b="1" sz="7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35</a:t>
            </a:r>
            <a:r>
              <a:t>00 ₽ </a:t>
            </a:r>
          </a:p>
        </p:txBody>
      </p:sp>
      <p:sp>
        <p:nvSpPr>
          <p:cNvPr id="507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Скругленный прямоугольник 64"/>
          <p:cNvSpPr/>
          <p:nvPr/>
        </p:nvSpPr>
        <p:spPr>
          <a:xfrm>
            <a:off x="1586399" y="2569031"/>
            <a:ext cx="21356729" cy="8540699"/>
          </a:xfrm>
          <a:prstGeom prst="roundRect">
            <a:avLst>
              <a:gd name="adj" fmla="val 4191"/>
            </a:avLst>
          </a:prstGeom>
          <a:solidFill>
            <a:srgbClr val="F2F2F2"/>
          </a:solidFill>
          <a:ln w="25400">
            <a:solidFill>
              <a:srgbClr val="EDEDED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0" name="Скругленный прямоугольник 82"/>
          <p:cNvSpPr/>
          <p:nvPr/>
        </p:nvSpPr>
        <p:spPr>
          <a:xfrm>
            <a:off x="19123282" y="9776228"/>
            <a:ext cx="3165462" cy="790282"/>
          </a:xfrm>
          <a:prstGeom prst="roundRect">
            <a:avLst>
              <a:gd name="adj" fmla="val 16667"/>
            </a:avLst>
          </a:prstGeom>
          <a:solidFill>
            <a:srgbClr val="DFFF2F"/>
          </a:solidFill>
          <a:ln w="12700">
            <a:solidFill>
              <a:srgbClr val="CCEE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pPr>
          </a:p>
        </p:txBody>
      </p:sp>
      <p:sp>
        <p:nvSpPr>
          <p:cNvPr id="511" name="Скругленный прямоугольник 82"/>
          <p:cNvSpPr/>
          <p:nvPr/>
        </p:nvSpPr>
        <p:spPr>
          <a:xfrm>
            <a:off x="11855691" y="9776228"/>
            <a:ext cx="3165462" cy="790282"/>
          </a:xfrm>
          <a:prstGeom prst="roundRect">
            <a:avLst>
              <a:gd name="adj" fmla="val 16667"/>
            </a:avLst>
          </a:prstGeom>
          <a:solidFill>
            <a:srgbClr val="DFFF2F"/>
          </a:solidFill>
          <a:ln w="12700">
            <a:solidFill>
              <a:srgbClr val="CCEE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pPr>
          </a:p>
        </p:txBody>
      </p:sp>
      <p:sp>
        <p:nvSpPr>
          <p:cNvPr id="512" name="Скругленный прямоугольник 8"/>
          <p:cNvSpPr/>
          <p:nvPr/>
        </p:nvSpPr>
        <p:spPr>
          <a:xfrm>
            <a:off x="2193276" y="6816229"/>
            <a:ext cx="1837704" cy="869967"/>
          </a:xfrm>
          <a:prstGeom prst="roundRect">
            <a:avLst>
              <a:gd name="adj" fmla="val 1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3" name="Скругленный прямоугольник 82"/>
          <p:cNvSpPr/>
          <p:nvPr/>
        </p:nvSpPr>
        <p:spPr>
          <a:xfrm>
            <a:off x="4706354" y="9766706"/>
            <a:ext cx="2877693" cy="790282"/>
          </a:xfrm>
          <a:prstGeom prst="roundRect">
            <a:avLst>
              <a:gd name="adj" fmla="val 16667"/>
            </a:avLst>
          </a:prstGeom>
          <a:solidFill>
            <a:srgbClr val="DFFF2F"/>
          </a:solidFill>
          <a:ln w="12700">
            <a:solidFill>
              <a:srgbClr val="CCEE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pPr>
          </a:p>
        </p:txBody>
      </p:sp>
      <p:sp>
        <p:nvSpPr>
          <p:cNvPr id="514" name="TextBox 13"/>
          <p:cNvSpPr txBox="1"/>
          <p:nvPr/>
        </p:nvSpPr>
        <p:spPr>
          <a:xfrm>
            <a:off x="1478826" y="928372"/>
            <a:ext cx="3136717" cy="1008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lnSpc>
                <a:spcPct val="120000"/>
              </a:lnSpc>
              <a:spcBef>
                <a:spcPts val="600"/>
              </a:spcBef>
              <a:defRPr b="1" sz="5400">
                <a:solidFill>
                  <a:srgbClr val="000000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Рынок</a:t>
            </a:r>
          </a:p>
        </p:txBody>
      </p:sp>
      <p:sp>
        <p:nvSpPr>
          <p:cNvPr id="515" name="TextBox 60"/>
          <p:cNvSpPr txBox="1"/>
          <p:nvPr/>
        </p:nvSpPr>
        <p:spPr>
          <a:xfrm>
            <a:off x="4517606" y="3087952"/>
            <a:ext cx="3487832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Реально достижимый объем рынка</a:t>
            </a:r>
          </a:p>
        </p:txBody>
      </p:sp>
      <p:sp>
        <p:nvSpPr>
          <p:cNvPr id="516" name="TextBox 60"/>
          <p:cNvSpPr txBox="1"/>
          <p:nvPr/>
        </p:nvSpPr>
        <p:spPr>
          <a:xfrm>
            <a:off x="2177428" y="4536397"/>
            <a:ext cx="4081926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ЦА: Частная медицина ЦФО</a:t>
            </a:r>
          </a:p>
        </p:txBody>
      </p:sp>
      <p:sp>
        <p:nvSpPr>
          <p:cNvPr id="517" name="TextBox 31"/>
          <p:cNvSpPr txBox="1"/>
          <p:nvPr/>
        </p:nvSpPr>
        <p:spPr>
          <a:xfrm>
            <a:off x="1743912" y="9748938"/>
            <a:ext cx="5863216" cy="124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b="1" sz="3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58,8</a:t>
            </a:r>
            <a:r>
              <a:t> </a:t>
            </a:r>
            <a:r>
              <a:t>x </a:t>
            </a:r>
            <a:r>
              <a:t>724</a:t>
            </a:r>
            <a:r>
              <a:t> </a:t>
            </a:r>
            <a:r>
              <a:t>=</a:t>
            </a:r>
            <a:r>
              <a:t> </a:t>
            </a:r>
            <a:r>
              <a:t>  </a:t>
            </a:r>
            <a:r>
              <a:t>42 571,2 млн</a:t>
            </a:r>
          </a:p>
        </p:txBody>
      </p:sp>
      <p:sp>
        <p:nvSpPr>
          <p:cNvPr id="518" name="TextBox 60"/>
          <p:cNvSpPr txBox="1"/>
          <p:nvPr/>
        </p:nvSpPr>
        <p:spPr>
          <a:xfrm>
            <a:off x="2162916" y="2928095"/>
            <a:ext cx="245262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7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SOM</a:t>
            </a:r>
          </a:p>
        </p:txBody>
      </p:sp>
      <p:sp>
        <p:nvSpPr>
          <p:cNvPr id="519" name="TextBox 60"/>
          <p:cNvSpPr txBox="1"/>
          <p:nvPr/>
        </p:nvSpPr>
        <p:spPr>
          <a:xfrm>
            <a:off x="11432369" y="3073665"/>
            <a:ext cx="3081349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Достижимый объем рынка</a:t>
            </a:r>
          </a:p>
        </p:txBody>
      </p:sp>
      <p:sp>
        <p:nvSpPr>
          <p:cNvPr id="520" name="TextBox 60"/>
          <p:cNvSpPr txBox="1"/>
          <p:nvPr/>
        </p:nvSpPr>
        <p:spPr>
          <a:xfrm>
            <a:off x="9119636" y="2928095"/>
            <a:ext cx="245262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7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SAM</a:t>
            </a:r>
          </a:p>
        </p:txBody>
      </p:sp>
      <p:sp>
        <p:nvSpPr>
          <p:cNvPr id="521" name="TextBox 60"/>
          <p:cNvSpPr txBox="1"/>
          <p:nvPr/>
        </p:nvSpPr>
        <p:spPr>
          <a:xfrm>
            <a:off x="18651570" y="3089085"/>
            <a:ext cx="2223672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Общий объем рынка</a:t>
            </a:r>
          </a:p>
        </p:txBody>
      </p:sp>
      <p:sp>
        <p:nvSpPr>
          <p:cNvPr id="522" name="TextBox 60"/>
          <p:cNvSpPr txBox="1"/>
          <p:nvPr/>
        </p:nvSpPr>
        <p:spPr>
          <a:xfrm>
            <a:off x="16327724" y="2928095"/>
            <a:ext cx="245262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7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TAM</a:t>
            </a:r>
          </a:p>
        </p:txBody>
      </p:sp>
      <p:sp>
        <p:nvSpPr>
          <p:cNvPr id="523" name="TextBox 80"/>
          <p:cNvSpPr txBox="1"/>
          <p:nvPr/>
        </p:nvSpPr>
        <p:spPr>
          <a:xfrm>
            <a:off x="2301731" y="6814592"/>
            <a:ext cx="17649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b="1" sz="4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724</a:t>
            </a:r>
          </a:p>
        </p:txBody>
      </p:sp>
      <p:sp>
        <p:nvSpPr>
          <p:cNvPr id="524" name="TextBox 71"/>
          <p:cNvSpPr txBox="1"/>
          <p:nvPr/>
        </p:nvSpPr>
        <p:spPr>
          <a:xfrm>
            <a:off x="2180929" y="7873218"/>
            <a:ext cx="5569700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Частных многопрофильных </a:t>
            </a:r>
            <a:br/>
            <a:r>
              <a:t>центров в ЦФО</a:t>
            </a:r>
          </a:p>
        </p:txBody>
      </p:sp>
      <p:sp>
        <p:nvSpPr>
          <p:cNvPr id="525" name="TextBox 60"/>
          <p:cNvSpPr txBox="1"/>
          <p:nvPr/>
        </p:nvSpPr>
        <p:spPr>
          <a:xfrm>
            <a:off x="9103004" y="4776463"/>
            <a:ext cx="5413543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ЦА</a:t>
            </a:r>
            <a:r>
              <a:rPr b="1"/>
              <a:t>: </a:t>
            </a:r>
            <a:r>
              <a:t>Частная медицина крупные города РФ</a:t>
            </a:r>
          </a:p>
        </p:txBody>
      </p:sp>
      <p:sp>
        <p:nvSpPr>
          <p:cNvPr id="526" name="TextBox 60"/>
          <p:cNvSpPr txBox="1"/>
          <p:nvPr/>
        </p:nvSpPr>
        <p:spPr>
          <a:xfrm>
            <a:off x="16354927" y="4719380"/>
            <a:ext cx="5968039" cy="94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ЦА: ОМС, ДМС, комм. медицина крупные города РФ</a:t>
            </a:r>
          </a:p>
        </p:txBody>
      </p:sp>
      <p:sp>
        <p:nvSpPr>
          <p:cNvPr id="527" name="Прямая соединительная линия 112"/>
          <p:cNvSpPr/>
          <p:nvPr/>
        </p:nvSpPr>
        <p:spPr>
          <a:xfrm>
            <a:off x="16405113" y="4466931"/>
            <a:ext cx="5917853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8" name="Прямая соединительная линия 133"/>
          <p:cNvSpPr/>
          <p:nvPr/>
        </p:nvSpPr>
        <p:spPr>
          <a:xfrm flipH="1">
            <a:off x="8476339" y="2569031"/>
            <a:ext cx="1" cy="8540698"/>
          </a:xfrm>
          <a:prstGeom prst="line">
            <a:avLst/>
          </a:prstGeom>
          <a:ln w="127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9" name="TextBox 31"/>
          <p:cNvSpPr txBox="1"/>
          <p:nvPr/>
        </p:nvSpPr>
        <p:spPr>
          <a:xfrm>
            <a:off x="8927148" y="9769878"/>
            <a:ext cx="6192283" cy="124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b="1" sz="3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58,8</a:t>
            </a:r>
            <a:r>
              <a:t> </a:t>
            </a:r>
            <a:r>
              <a:t>x</a:t>
            </a:r>
            <a:r>
              <a:t> 2948 </a:t>
            </a:r>
            <a:r>
              <a:t>=</a:t>
            </a:r>
            <a:r>
              <a:t>   </a:t>
            </a:r>
            <a:r>
              <a:t>173 342,4 </a:t>
            </a:r>
            <a:r>
              <a:t>млн</a:t>
            </a:r>
          </a:p>
        </p:txBody>
      </p:sp>
      <p:sp>
        <p:nvSpPr>
          <p:cNvPr id="530" name="TextBox 31"/>
          <p:cNvSpPr txBox="1"/>
          <p:nvPr/>
        </p:nvSpPr>
        <p:spPr>
          <a:xfrm>
            <a:off x="16242805" y="9748938"/>
            <a:ext cx="6192283" cy="124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defRPr b="1" sz="3200">
                <a:solidFill>
                  <a:srgbClr val="2A2A2A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58,8</a:t>
            </a:r>
            <a:r>
              <a:t> </a:t>
            </a:r>
            <a:r>
              <a:t>x</a:t>
            </a:r>
            <a:r>
              <a:t> 8312 </a:t>
            </a:r>
            <a:r>
              <a:t>=</a:t>
            </a:r>
            <a:r>
              <a:t>   </a:t>
            </a:r>
            <a:r>
              <a:t>488 745,6 </a:t>
            </a:r>
            <a:r>
              <a:t>млн</a:t>
            </a:r>
          </a:p>
        </p:txBody>
      </p:sp>
      <p:sp>
        <p:nvSpPr>
          <p:cNvPr id="531" name="TextBox 107"/>
          <p:cNvSpPr txBox="1"/>
          <p:nvPr/>
        </p:nvSpPr>
        <p:spPr>
          <a:xfrm>
            <a:off x="20323385" y="12069546"/>
            <a:ext cx="26197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FF505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*** </a:t>
            </a:r>
            <a:r>
              <a:rPr>
                <a:solidFill>
                  <a:srgbClr val="2A2A2A"/>
                </a:solidFill>
              </a:rPr>
              <a:t>Statprivat.ru</a:t>
            </a:r>
          </a:p>
        </p:txBody>
      </p:sp>
      <p:sp>
        <p:nvSpPr>
          <p:cNvPr id="532" name="TextBox 107"/>
          <p:cNvSpPr txBox="1"/>
          <p:nvPr/>
        </p:nvSpPr>
        <p:spPr>
          <a:xfrm>
            <a:off x="3424992" y="6919073"/>
            <a:ext cx="61842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sz="1800">
                <a:solidFill>
                  <a:srgbClr val="FF505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**</a:t>
            </a:r>
            <a:r>
              <a:t>*</a:t>
            </a:r>
          </a:p>
        </p:txBody>
      </p:sp>
      <p:sp>
        <p:nvSpPr>
          <p:cNvPr id="533" name="Прямая соединительная линия 138"/>
          <p:cNvSpPr/>
          <p:nvPr/>
        </p:nvSpPr>
        <p:spPr>
          <a:xfrm flipH="1">
            <a:off x="15728664" y="2569031"/>
            <a:ext cx="6838" cy="8540698"/>
          </a:xfrm>
          <a:prstGeom prst="line">
            <a:avLst/>
          </a:prstGeom>
          <a:ln w="127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4" name="Прямая соединительная линия 68"/>
          <p:cNvSpPr/>
          <p:nvPr/>
        </p:nvSpPr>
        <p:spPr>
          <a:xfrm>
            <a:off x="9200585" y="4466931"/>
            <a:ext cx="5917853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5" name="Прямая соединительная линия 69"/>
          <p:cNvSpPr/>
          <p:nvPr/>
        </p:nvSpPr>
        <p:spPr>
          <a:xfrm>
            <a:off x="2268203" y="4466931"/>
            <a:ext cx="5584027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6" name="Скругленный прямоугольник 82"/>
          <p:cNvSpPr/>
          <p:nvPr/>
        </p:nvSpPr>
        <p:spPr>
          <a:xfrm>
            <a:off x="9135496" y="6816229"/>
            <a:ext cx="1837705" cy="869967"/>
          </a:xfrm>
          <a:prstGeom prst="roundRect">
            <a:avLst>
              <a:gd name="adj" fmla="val 1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7" name="TextBox 80"/>
          <p:cNvSpPr txBox="1"/>
          <p:nvPr/>
        </p:nvSpPr>
        <p:spPr>
          <a:xfrm>
            <a:off x="9282052" y="6814591"/>
            <a:ext cx="17649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b="1" sz="4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2948</a:t>
            </a:r>
          </a:p>
        </p:txBody>
      </p:sp>
      <p:sp>
        <p:nvSpPr>
          <p:cNvPr id="538" name="TextBox 71"/>
          <p:cNvSpPr txBox="1"/>
          <p:nvPr/>
        </p:nvSpPr>
        <p:spPr>
          <a:xfrm>
            <a:off x="9123150" y="7873218"/>
            <a:ext cx="5569700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Частных многопрофильных </a:t>
            </a:r>
            <a:br/>
            <a:r>
              <a:t>центров в крупных городах РФ</a:t>
            </a:r>
          </a:p>
        </p:txBody>
      </p:sp>
      <p:sp>
        <p:nvSpPr>
          <p:cNvPr id="539" name="Скругленный прямоугольник 89"/>
          <p:cNvSpPr/>
          <p:nvPr/>
        </p:nvSpPr>
        <p:spPr>
          <a:xfrm>
            <a:off x="16412596" y="6816229"/>
            <a:ext cx="1837705" cy="869967"/>
          </a:xfrm>
          <a:prstGeom prst="roundRect">
            <a:avLst>
              <a:gd name="adj" fmla="val 1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0" name="TextBox 80"/>
          <p:cNvSpPr txBox="1"/>
          <p:nvPr/>
        </p:nvSpPr>
        <p:spPr>
          <a:xfrm>
            <a:off x="16559153" y="6801891"/>
            <a:ext cx="17649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b="1" sz="4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8312</a:t>
            </a:r>
          </a:p>
        </p:txBody>
      </p:sp>
      <p:sp>
        <p:nvSpPr>
          <p:cNvPr id="541" name="TextBox 71"/>
          <p:cNvSpPr txBox="1"/>
          <p:nvPr/>
        </p:nvSpPr>
        <p:spPr>
          <a:xfrm>
            <a:off x="16400250" y="7873218"/>
            <a:ext cx="5569700" cy="91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2400">
                <a:solidFill>
                  <a:srgbClr val="2A2A2A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/>
            <a:r>
              <a:t>Частных и государственных многопрофильных центров в РФ</a:t>
            </a:r>
          </a:p>
        </p:txBody>
      </p:sp>
      <p:sp>
        <p:nvSpPr>
          <p:cNvPr id="542" name="Прямая соединительная линия 104"/>
          <p:cNvSpPr/>
          <p:nvPr/>
        </p:nvSpPr>
        <p:spPr>
          <a:xfrm>
            <a:off x="16405113" y="9267531"/>
            <a:ext cx="5917853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3" name="Прямая соединительная линия 105"/>
          <p:cNvSpPr/>
          <p:nvPr/>
        </p:nvSpPr>
        <p:spPr>
          <a:xfrm>
            <a:off x="9200585" y="9267531"/>
            <a:ext cx="5917853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4" name="Прямая соединительная линия 106"/>
          <p:cNvSpPr/>
          <p:nvPr/>
        </p:nvSpPr>
        <p:spPr>
          <a:xfrm>
            <a:off x="2268203" y="9267531"/>
            <a:ext cx="5584027" cy="1"/>
          </a:xfrm>
          <a:prstGeom prst="line">
            <a:avLst/>
          </a:prstGeom>
          <a:ln w="25400">
            <a:solidFill>
              <a:srgbClr val="DCDCDC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45" name="Номер слайда"/>
          <p:cNvSpPr txBox="1"/>
          <p:nvPr>
            <p:ph type="sldNum" sz="quarter" idx="4294967295"/>
          </p:nvPr>
        </p:nvSpPr>
        <p:spPr>
          <a:xfrm>
            <a:off x="24047169" y="13088085"/>
            <a:ext cx="336836" cy="466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 anchor="ctr"/>
          <a:lstStyle>
            <a:lvl1pPr defTabSz="1828800">
              <a:defRPr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DFFF2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