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sldIdLst>
    <p:sldId id="269" r:id="rId2"/>
    <p:sldId id="268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58" r:id="rId13"/>
    <p:sldId id="257" r:id="rId14"/>
    <p:sldId id="256" r:id="rId15"/>
  </p:sldIdLst>
  <p:sldSz cx="18288000" cy="10287000"/>
  <p:notesSz cx="10287000" cy="18288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-354" y="-11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062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-14-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-5-5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3.png"/><Relationship Id="rId5" Type="http://schemas.openxmlformats.org/officeDocument/2006/relationships/image" Target="../media/image-5-3.sv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-4-6.svg"/><Relationship Id="rId13" Type="http://schemas.openxmlformats.org/officeDocument/2006/relationships/image" Target="../media/image-4-12.svg"/><Relationship Id="rId18" Type="http://schemas.openxmlformats.org/officeDocument/2006/relationships/image" Target="../media/image-4-18.svg"/><Relationship Id="rId3" Type="http://schemas.openxmlformats.org/officeDocument/2006/relationships/image" Target="../media/image1.jpeg"/><Relationship Id="rId21" Type="http://schemas.openxmlformats.org/officeDocument/2006/relationships/image" Target="../media/image35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-4-16.sv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1.png"/><Relationship Id="rId5" Type="http://schemas.openxmlformats.org/officeDocument/2006/relationships/image" Target="../media/image-4-3.svg"/><Relationship Id="rId10" Type="http://schemas.openxmlformats.org/officeDocument/2006/relationships/image" Target="../media/image-4-9.svg"/><Relationship Id="rId19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0.png"/><Relationship Id="rId14" Type="http://schemas.openxmlformats.org/officeDocument/2006/relationships/image" Target="../media/image-4-14.svg"/><Relationship Id="rId2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-3-6.svg"/><Relationship Id="rId13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12" Type="http://schemas.openxmlformats.org/officeDocument/2006/relationships/image" Target="../media/image-3-1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-3-3.svg"/><Relationship Id="rId10" Type="http://schemas.openxmlformats.org/officeDocument/2006/relationships/image" Target="../media/image-3-8.svg"/><Relationship Id="rId4" Type="http://schemas.openxmlformats.org/officeDocument/2006/relationships/image" Target="../media/image3.png"/><Relationship Id="rId9" Type="http://schemas.openxmlformats.org/officeDocument/2006/relationships/image" Target="../media/image38.png"/><Relationship Id="rId14" Type="http://schemas.openxmlformats.org/officeDocument/2006/relationships/image" Target="../media/image-3-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-2-5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-2-3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rtimate.ru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.me/artimat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rtimate.ru" TargetMode="External"/><Relationship Id="rId5" Type="http://schemas.openxmlformats.org/officeDocument/2006/relationships/image" Target="../media/image-1-3.svg"/><Relationship Id="rId10" Type="http://schemas.openxmlformats.org/officeDocument/2006/relationships/hyperlink" Target="https://t.me/mkrv_daria" TargetMode="External"/><Relationship Id="rId4" Type="http://schemas.openxmlformats.org/officeDocument/2006/relationships/image" Target="../media/image42.png"/><Relationship Id="rId9" Type="http://schemas.openxmlformats.org/officeDocument/2006/relationships/hyperlink" Target="https://t.me/dkoshki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-13-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-13-3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-13-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-12-3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-11-5.svg"/><Relationship Id="rId12" Type="http://schemas.openxmlformats.org/officeDocument/2006/relationships/image" Target="../media/image-11-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-11-3.svg"/><Relationship Id="rId10" Type="http://schemas.openxmlformats.org/officeDocument/2006/relationships/image" Target="../media/image-11-9.svg"/><Relationship Id="rId4" Type="http://schemas.openxmlformats.org/officeDocument/2006/relationships/image" Target="../media/image8.png"/><Relationship Id="rId9" Type="http://schemas.openxmlformats.org/officeDocument/2006/relationships/image" Target="../media/image-11-7.svg"/><Relationship Id="rId14" Type="http://schemas.openxmlformats.org/officeDocument/2006/relationships/image" Target="../media/image-11-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-10-6.svg"/><Relationship Id="rId18" Type="http://schemas.openxmlformats.org/officeDocument/2006/relationships/image" Target="../media/image-10-18.sv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12" Type="http://schemas.openxmlformats.org/officeDocument/2006/relationships/image" Target="../media/image-10-12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-10-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-10-3.svg"/><Relationship Id="rId10" Type="http://schemas.openxmlformats.org/officeDocument/2006/relationships/image" Target="../media/image-10-10.svg"/><Relationship Id="rId4" Type="http://schemas.openxmlformats.org/officeDocument/2006/relationships/image" Target="../media/image3.png"/><Relationship Id="rId9" Type="http://schemas.openxmlformats.org/officeDocument/2006/relationships/image" Target="../media/image-10-8.svg"/><Relationship Id="rId14" Type="http://schemas.openxmlformats.org/officeDocument/2006/relationships/image" Target="../media/image-10-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-9-6.svg"/><Relationship Id="rId18" Type="http://schemas.openxmlformats.org/officeDocument/2006/relationships/image" Target="../media/image-9-18.sv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12" Type="http://schemas.openxmlformats.org/officeDocument/2006/relationships/image" Target="../media/image-9-12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-9-16.svg"/><Relationship Id="rId20" Type="http://schemas.openxmlformats.org/officeDocument/2006/relationships/image" Target="../media/image-9-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24" Type="http://schemas.openxmlformats.org/officeDocument/2006/relationships/image" Target="../media/image-9-24.svg"/><Relationship Id="rId5" Type="http://schemas.openxmlformats.org/officeDocument/2006/relationships/image" Target="../media/image-9-3.svg"/><Relationship Id="rId10" Type="http://schemas.openxmlformats.org/officeDocument/2006/relationships/image" Target="../media/image-9-10.svg"/><Relationship Id="rId4" Type="http://schemas.openxmlformats.org/officeDocument/2006/relationships/image" Target="../media/image3.png"/><Relationship Id="rId9" Type="http://schemas.openxmlformats.org/officeDocument/2006/relationships/image" Target="../media/image-9-8.svg"/><Relationship Id="rId14" Type="http://schemas.openxmlformats.org/officeDocument/2006/relationships/image" Target="../media/image-9-14.svg"/><Relationship Id="rId22" Type="http://schemas.openxmlformats.org/officeDocument/2006/relationships/image" Target="../media/image-9-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-8-6.sv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-8-3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-7-5.svg"/><Relationship Id="rId12" Type="http://schemas.openxmlformats.org/officeDocument/2006/relationships/image" Target="../media/image-7-11.svg"/><Relationship Id="rId17" Type="http://schemas.openxmlformats.org/officeDocument/2006/relationships/image" Target="../media/image-7-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-7-3.svg"/><Relationship Id="rId15" Type="http://schemas.openxmlformats.org/officeDocument/2006/relationships/image" Target="../media/image18.png"/><Relationship Id="rId10" Type="http://schemas.openxmlformats.org/officeDocument/2006/relationships/image" Target="../media/image-7-8.sv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-7-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-6-3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ro-background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Logo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049500" y="9048750"/>
            <a:ext cx="1690688" cy="381000"/>
          </a:xfrm>
          <a:prstGeom prst="rect">
            <a:avLst/>
          </a:prstGeom>
        </p:spPr>
      </p:pic>
      <p:sp>
        <p:nvSpPr>
          <p:cNvPr id="4" name="artimate"/>
          <p:cNvSpPr/>
          <p:nvPr/>
        </p:nvSpPr>
        <p:spPr>
          <a:xfrm>
            <a:off x="-190500" y="866775"/>
            <a:ext cx="18784216" cy="60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9525"/>
              </a:lnSpc>
              <a:buNone/>
            </a:pPr>
            <a:r>
              <a:rPr lang="en-US" sz="32640" b="1" kern="0" spc="-900" dirty="0">
                <a:solidFill>
                  <a:srgbClr val="FFFFFF">
                    <a:alpha val="10000"/>
                  </a:srgbClr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artimate</a:t>
            </a:r>
            <a:endParaRPr lang="en-US" sz="3264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IOps-      IT-"/>
          <p:cNvSpPr/>
          <p:nvPr/>
        </p:nvSpPr>
        <p:spPr>
          <a:xfrm>
            <a:off x="1590675" y="5276850"/>
            <a:ext cx="15420068" cy="1646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530"/>
              </a:lnSpc>
              <a:buNone/>
            </a:pPr>
            <a:r>
              <a:rPr lang="en-US" sz="5218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аналитическая </a:t>
            </a:r>
            <a:r>
              <a:rPr lang="en-US" sz="5218" b="1" dirty="0">
                <a:solidFill>
                  <a:srgbClr val="87CBCB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AIOps</a:t>
            </a:r>
            <a:r>
              <a:rPr lang="en-US" sz="5218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-платформа для полного контроля над сложной IT-инфраструктурой</a:t>
            </a:r>
            <a:endParaRPr lang="en-US" sz="521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581150" y="7191375"/>
            <a:ext cx="15211425" cy="1609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382"/>
              </a:lnSpc>
              <a:buNone/>
            </a:pPr>
            <a:r>
              <a:rPr lang="en-US" sz="255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От </a:t>
            </a:r>
            <a:r>
              <a:rPr lang="en-US" sz="2550" dirty="0" err="1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сырых</a:t>
            </a:r>
            <a:r>
              <a:rPr lang="en-US" sz="255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 </a:t>
            </a:r>
            <a:r>
              <a:rPr lang="en-US" sz="2550" dirty="0" err="1" smtClean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данных</a:t>
            </a:r>
            <a:r>
              <a:rPr lang="en-US" sz="2550" dirty="0" smtClean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 </a:t>
            </a:r>
            <a:r>
              <a:rPr lang="en-US" sz="255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к четко сформулированным инцидентам с помощью </a:t>
            </a:r>
            <a:r>
              <a:rPr lang="en-US" sz="2550" dirty="0" err="1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искусственного</a:t>
            </a:r>
            <a:r>
              <a:rPr lang="en-US" sz="255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 </a:t>
            </a:r>
            <a:r>
              <a:rPr lang="en-US" sz="2550" dirty="0" err="1" smtClean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интеллекта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ro-background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2925" y="523875"/>
            <a:ext cx="17221200" cy="9258300"/>
          </a:xfrm>
          <a:prstGeom prst="rect">
            <a:avLst/>
          </a:prstGeom>
        </p:spPr>
      </p:pic>
      <p:pic>
        <p:nvPicPr>
          <p:cNvPr id="4" name="Logo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049500" y="9048750"/>
            <a:ext cx="1690688" cy="381000"/>
          </a:xfrm>
          <a:prstGeom prst="rect">
            <a:avLst/>
          </a:prstGeom>
        </p:spPr>
      </p:pic>
      <p:pic>
        <p:nvPicPr>
          <p:cNvPr id="5" name="Rectangle 20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476500" y="2838450"/>
            <a:ext cx="2324100" cy="619125"/>
          </a:xfrm>
          <a:prstGeom prst="rect">
            <a:avLst/>
          </a:prstGeom>
        </p:spPr>
      </p:pic>
      <p:pic>
        <p:nvPicPr>
          <p:cNvPr id="6" name="Rectangle 24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019675" y="2838450"/>
            <a:ext cx="2428875" cy="619125"/>
          </a:xfrm>
          <a:prstGeom prst="rect">
            <a:avLst/>
          </a:prstGeom>
        </p:spPr>
      </p:pic>
      <p:pic>
        <p:nvPicPr>
          <p:cNvPr id="7" name="Rectangle 2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658100" y="2838450"/>
            <a:ext cx="2438400" cy="619125"/>
          </a:xfrm>
          <a:prstGeom prst="rect">
            <a:avLst/>
          </a:prstGeom>
        </p:spPr>
      </p:pic>
      <p:pic>
        <p:nvPicPr>
          <p:cNvPr id="8" name="Rectangle 30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315575" y="2838450"/>
            <a:ext cx="2676525" cy="619125"/>
          </a:xfrm>
          <a:prstGeom prst="rect">
            <a:avLst/>
          </a:prstGeom>
        </p:spPr>
      </p:pic>
      <p:pic>
        <p:nvPicPr>
          <p:cNvPr id="9" name="Rectangle 33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3182600" y="2838450"/>
            <a:ext cx="2647950" cy="619125"/>
          </a:xfrm>
          <a:prstGeom prst="rect">
            <a:avLst/>
          </a:prstGeom>
        </p:spPr>
      </p:pic>
      <p:pic>
        <p:nvPicPr>
          <p:cNvPr id="10" name="Arrow 13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800600" y="3060762"/>
            <a:ext cx="219075" cy="164976"/>
          </a:xfrm>
          <a:prstGeom prst="rect">
            <a:avLst/>
          </a:prstGeom>
        </p:spPr>
      </p:pic>
      <p:pic>
        <p:nvPicPr>
          <p:cNvPr id="11" name="Arrow 14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448550" y="3060762"/>
            <a:ext cx="209550" cy="164976"/>
          </a:xfrm>
          <a:prstGeom prst="rect">
            <a:avLst/>
          </a:prstGeom>
        </p:spPr>
      </p:pic>
      <p:pic>
        <p:nvPicPr>
          <p:cNvPr id="12" name="Arrow 15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0096500" y="3060762"/>
            <a:ext cx="219075" cy="164976"/>
          </a:xfrm>
          <a:prstGeom prst="rect">
            <a:avLst/>
          </a:prstGeom>
        </p:spPr>
      </p:pic>
      <p:pic>
        <p:nvPicPr>
          <p:cNvPr id="13" name="Arrow 16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2992100" y="3070287"/>
            <a:ext cx="180975" cy="164976"/>
          </a:xfrm>
          <a:prstGeom prst="rect">
            <a:avLst/>
          </a:prstGeom>
        </p:spPr>
      </p:pic>
      <p:pic>
        <p:nvPicPr>
          <p:cNvPr id="14" name="Без-имени-1 1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2295525" y="3486150"/>
            <a:ext cx="13687425" cy="558165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1485900" y="1028700"/>
            <a:ext cx="15430500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800" b="1" dirty="0">
                <a:solidFill>
                  <a:srgbClr val="A2E0E0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От сырых данных к четко сформулированным инцидентам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"/>
          <p:cNvSpPr/>
          <p:nvPr/>
        </p:nvSpPr>
        <p:spPr>
          <a:xfrm>
            <a:off x="2838450" y="3028950"/>
            <a:ext cx="16097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00" dirty="0">
                <a:solidFill>
                  <a:srgbClr val="016CE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Сырые данные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efault_name"/>
          <p:cNvSpPr/>
          <p:nvPr/>
        </p:nvSpPr>
        <p:spPr>
          <a:xfrm>
            <a:off x="5438775" y="3028950"/>
            <a:ext cx="16097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00" dirty="0">
                <a:solidFill>
                  <a:srgbClr val="FF7C00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Нормализация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"/>
          <p:cNvSpPr/>
          <p:nvPr/>
        </p:nvSpPr>
        <p:spPr>
          <a:xfrm>
            <a:off x="8077200" y="3028950"/>
            <a:ext cx="16097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00" dirty="0">
                <a:solidFill>
                  <a:srgbClr val="FA008A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Обогaщение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4"/>
          <p:cNvSpPr/>
          <p:nvPr/>
        </p:nvSpPr>
        <p:spPr>
          <a:xfrm>
            <a:off x="10848975" y="2905125"/>
            <a:ext cx="16097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00" dirty="0">
                <a:solidFill>
                  <a:srgbClr val="9752E3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Определение шаблонов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5"/>
          <p:cNvSpPr/>
          <p:nvPr/>
        </p:nvSpPr>
        <p:spPr>
          <a:xfrm>
            <a:off x="13706475" y="2905125"/>
            <a:ext cx="16097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00" dirty="0">
                <a:solidFill>
                  <a:srgbClr val="40C1A5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Объединение 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40C1A5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в инциденты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ro-background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2925" y="523875"/>
            <a:ext cx="17221200" cy="9258300"/>
          </a:xfrm>
          <a:prstGeom prst="rect">
            <a:avLst/>
          </a:prstGeom>
        </p:spPr>
      </p:pic>
      <p:pic>
        <p:nvPicPr>
          <p:cNvPr id="4" name="Logo (4) 1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049500" y="9048750"/>
            <a:ext cx="1695450" cy="381000"/>
          </a:xfrm>
          <a:prstGeom prst="rect">
            <a:avLst/>
          </a:prstGeom>
        </p:spPr>
      </p:pic>
      <p:pic>
        <p:nvPicPr>
          <p:cNvPr id="5" name="Rectangle 2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286875" y="2114550"/>
            <a:ext cx="7496175" cy="1990725"/>
          </a:xfrm>
          <a:prstGeom prst="rect">
            <a:avLst/>
          </a:prstGeom>
        </p:spPr>
      </p:pic>
      <p:pic>
        <p:nvPicPr>
          <p:cNvPr id="6" name="3d/Shell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5182850" y="2524125"/>
            <a:ext cx="1189121" cy="1189121"/>
          </a:xfrm>
          <a:prstGeom prst="rect">
            <a:avLst/>
          </a:prstGeom>
        </p:spPr>
      </p:pic>
      <p:pic>
        <p:nvPicPr>
          <p:cNvPr id="7" name="Rectangle 28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485900" y="2114550"/>
            <a:ext cx="7496175" cy="1990725"/>
          </a:xfrm>
          <a:prstGeom prst="rect">
            <a:avLst/>
          </a:prstGeom>
        </p:spPr>
      </p:pic>
      <p:pic>
        <p:nvPicPr>
          <p:cNvPr id="8" name="3d/Spiral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353300" y="2524125"/>
            <a:ext cx="1189121" cy="1189121"/>
          </a:xfrm>
          <a:prstGeom prst="rect">
            <a:avLst/>
          </a:prstGeom>
        </p:spPr>
      </p:pic>
      <p:pic>
        <p:nvPicPr>
          <p:cNvPr id="9" name="Rectangle 2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286875" y="4267200"/>
            <a:ext cx="7496175" cy="2247900"/>
          </a:xfrm>
          <a:prstGeom prst="rect">
            <a:avLst/>
          </a:prstGeom>
        </p:spPr>
      </p:pic>
      <p:pic>
        <p:nvPicPr>
          <p:cNvPr id="10" name="Rectangle 29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485900" y="4267200"/>
            <a:ext cx="7496175" cy="2247900"/>
          </a:xfrm>
          <a:prstGeom prst="rect">
            <a:avLst/>
          </a:prstGeom>
        </p:spPr>
      </p:pic>
      <p:pic>
        <p:nvPicPr>
          <p:cNvPr id="11" name="Rectangle 27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286875" y="6686550"/>
            <a:ext cx="7496175" cy="1990725"/>
          </a:xfrm>
          <a:prstGeom prst="rect">
            <a:avLst/>
          </a:prstGeom>
        </p:spPr>
      </p:pic>
      <p:pic>
        <p:nvPicPr>
          <p:cNvPr id="12" name="Rectangle 30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485900" y="6686550"/>
            <a:ext cx="7496175" cy="1990725"/>
          </a:xfrm>
          <a:prstGeom prst="rect">
            <a:avLst/>
          </a:prstGeom>
        </p:spPr>
      </p:pic>
      <p:pic>
        <p:nvPicPr>
          <p:cNvPr id="13" name="3d/Balls" descr="preencoded.png"/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7353300" y="7096125"/>
            <a:ext cx="1189121" cy="1189121"/>
          </a:xfrm>
          <a:prstGeom prst="rect">
            <a:avLst/>
          </a:prstGeom>
        </p:spPr>
      </p:pic>
      <p:pic>
        <p:nvPicPr>
          <p:cNvPr id="14" name="3d/Funnel" descr="preencoded.png"/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7353300" y="4676775"/>
            <a:ext cx="1189121" cy="1189121"/>
          </a:xfrm>
          <a:prstGeom prst="rect">
            <a:avLst/>
          </a:prstGeom>
        </p:spPr>
      </p:pic>
      <p:pic>
        <p:nvPicPr>
          <p:cNvPr id="15" name="3d/Skittle" descr="preencoded.png"/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5182850" y="4676775"/>
            <a:ext cx="1189121" cy="1189121"/>
          </a:xfrm>
          <a:prstGeom prst="rect">
            <a:avLst/>
          </a:prstGeom>
        </p:spPr>
      </p:pic>
      <p:pic>
        <p:nvPicPr>
          <p:cNvPr id="16" name="3d/Intelligence" descr="preencoded.png"/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15182850" y="7096125"/>
            <a:ext cx="1189121" cy="1189121"/>
          </a:xfrm>
          <a:prstGeom prst="rect">
            <a:avLst/>
          </a:prstGeom>
        </p:spPr>
      </p:pic>
      <p:sp>
        <p:nvSpPr>
          <p:cNvPr id="17" name="Artimate"/>
          <p:cNvSpPr/>
          <p:nvPr/>
        </p:nvSpPr>
        <p:spPr>
          <a:xfrm>
            <a:off x="1485900" y="1028700"/>
            <a:ext cx="126968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4800" b="1" dirty="0">
                <a:solidFill>
                  <a:srgbClr val="5FB2B7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Какие задачи решает Artimate?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timate"/>
          <p:cNvSpPr/>
          <p:nvPr/>
        </p:nvSpPr>
        <p:spPr>
          <a:xfrm>
            <a:off x="1838325" y="2381250"/>
            <a:ext cx="5353050" cy="146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8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Сокращение информационного шума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Artimate анализирует поток данных, отфильтровывает лишние события и объединяет обогащенные полезным контентом оповещения, чтобы ваша команда могла сосредоточиться на решении ключевых инцидентов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2"/>
          <p:cNvSpPr/>
          <p:nvPr/>
        </p:nvSpPr>
        <p:spPr>
          <a:xfrm>
            <a:off x="9610725" y="2381250"/>
            <a:ext cx="535305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8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Единый интерфейс для полного контроля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Интуитивно понятный интерфейс платформы объединяет данные со всех источников и предоставляет инструменты для интеллектуального анализа и управления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L             ML     -"/>
          <p:cNvSpPr/>
          <p:nvPr/>
        </p:nvSpPr>
        <p:spPr>
          <a:xfrm>
            <a:off x="1838325" y="4533900"/>
            <a:ext cx="535305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8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Автоматизация решений инцидентов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с помощью ИИ и ML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Обнаружение, локализация, оценка и прогнозирование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рисков, ручное и автоматическое решение инцидентов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с помощью встроенных ML моделей, сценариев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эскалации и чат-бота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IT-"/>
          <p:cNvSpPr/>
          <p:nvPr/>
        </p:nvSpPr>
        <p:spPr>
          <a:xfrm>
            <a:off x="9610725" y="4533900"/>
            <a:ext cx="5438776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8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Проактивная защита критически важных сервисов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Проактивный мониторинг аварий, изменений, аномалий и автоматизация задач помогают устранить простои и обеспечить надежность IT-сервисов даже при высоких нагрузках
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RTIMATE"/>
          <p:cNvSpPr/>
          <p:nvPr/>
        </p:nvSpPr>
        <p:spPr>
          <a:xfrm>
            <a:off x="1838325" y="6953250"/>
            <a:ext cx="5353050" cy="146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8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Корреляция данных событий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Используя технологии искусственного интеллекта 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и машинного обучения, ARTIMATE определяет взаимосвязи между событиями, что позволяет находить корневые причины и предсказать потенциальные сбои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rtimate"/>
          <p:cNvSpPr/>
          <p:nvPr/>
        </p:nvSpPr>
        <p:spPr>
          <a:xfrm>
            <a:off x="9610724" y="6953250"/>
            <a:ext cx="5353051" cy="1466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8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Системный анализ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Artimate анализирует поток данных, отфильтровывает лишние события и объединяет обогащенные полезным контентом оповещения, чтобы ваша команда могла сосредоточиться на решении ключевых инцидентов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ro-background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2925" y="523875"/>
            <a:ext cx="17221200" cy="9258300"/>
          </a:xfrm>
          <a:prstGeom prst="rect">
            <a:avLst/>
          </a:prstGeom>
        </p:spPr>
      </p:pic>
      <p:pic>
        <p:nvPicPr>
          <p:cNvPr id="4" name="Logo (4) 1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049500" y="9048750"/>
            <a:ext cx="1695450" cy="381000"/>
          </a:xfrm>
          <a:prstGeom prst="rect">
            <a:avLst/>
          </a:prstGeom>
        </p:spPr>
      </p:pic>
      <p:pic>
        <p:nvPicPr>
          <p:cNvPr id="5" name="icon-view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85900" y="2428875"/>
            <a:ext cx="2486025" cy="2505075"/>
          </a:xfrm>
          <a:prstGeom prst="rect">
            <a:avLst/>
          </a:prstGeom>
        </p:spPr>
      </p:pic>
      <p:pic>
        <p:nvPicPr>
          <p:cNvPr id="6" name="icon-view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485900" y="5705475"/>
            <a:ext cx="2486025" cy="2505075"/>
          </a:xfrm>
          <a:prstGeom prst="rect">
            <a:avLst/>
          </a:prstGeom>
        </p:spPr>
      </p:pic>
      <p:pic>
        <p:nvPicPr>
          <p:cNvPr id="7" name="icon-view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525000" y="2428875"/>
            <a:ext cx="2495550" cy="2505075"/>
          </a:xfrm>
          <a:prstGeom prst="rect">
            <a:avLst/>
          </a:prstGeom>
        </p:spPr>
      </p:pic>
      <p:pic>
        <p:nvPicPr>
          <p:cNvPr id="8" name="icon-view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525000" y="5705475"/>
            <a:ext cx="2495550" cy="2505075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485900" y="1028700"/>
            <a:ext cx="126968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4800" b="1" dirty="0">
                <a:solidFill>
                  <a:srgbClr val="5FB2B7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Ключевые результаты внедрения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TTR"/>
          <p:cNvSpPr/>
          <p:nvPr/>
        </p:nvSpPr>
        <p:spPr>
          <a:xfrm>
            <a:off x="4714875" y="2905125"/>
            <a:ext cx="4010025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4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Ускорение обнаружения, локализации и решения инцидентов (MTTR)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-"/>
          <p:cNvSpPr/>
          <p:nvPr/>
        </p:nvSpPr>
        <p:spPr>
          <a:xfrm>
            <a:off x="4714875" y="6181725"/>
            <a:ext cx="4010025" cy="1809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4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Снижение нагрузки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на персонал, повышение эффективности ИТ-служб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A"/>
          <p:cNvSpPr/>
          <p:nvPr/>
        </p:nvSpPr>
        <p:spPr>
          <a:xfrm>
            <a:off x="12744450" y="2905125"/>
            <a:ext cx="4019550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4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Повышение качества ИТ услуг и сервисов, соблюдение SLA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4"/>
          <p:cNvSpPr/>
          <p:nvPr/>
        </p:nvSpPr>
        <p:spPr>
          <a:xfrm>
            <a:off x="12744450" y="6181725"/>
            <a:ext cx="4019550" cy="1809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4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Повышение уровня лояльности внутренних и внешних пользователей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ro-background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2925" y="523875"/>
            <a:ext cx="17221200" cy="9258300"/>
          </a:xfrm>
          <a:prstGeom prst="rect">
            <a:avLst/>
          </a:prstGeom>
        </p:spPr>
      </p:pic>
      <p:pic>
        <p:nvPicPr>
          <p:cNvPr id="4" name="Logo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049500" y="9048750"/>
            <a:ext cx="1690688" cy="381000"/>
          </a:xfrm>
          <a:prstGeom prst="rect">
            <a:avLst/>
          </a:prstGeom>
        </p:spPr>
      </p:pic>
      <p:pic>
        <p:nvPicPr>
          <p:cNvPr id="5" name="Frame 4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495425" y="2305050"/>
            <a:ext cx="15243651" cy="604837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485900" y="1028700"/>
            <a:ext cx="1543050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800" b="1" dirty="0">
                <a:solidFill>
                  <a:srgbClr val="A2E0E0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Почему мы?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timate    15-     IT-"/>
          <p:cNvSpPr/>
          <p:nvPr/>
        </p:nvSpPr>
        <p:spPr>
          <a:xfrm>
            <a:off x="2649775" y="2305050"/>
            <a:ext cx="5991225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59"/>
              </a:lnSpc>
              <a:buNone/>
            </a:pPr>
            <a:r>
              <a:rPr lang="en-US" sz="3007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Artimate создан командой профессионалов с 15-летним  опытом разработки решений для IT-мониторинга</a:t>
            </a:r>
            <a:endParaRPr lang="en-US" sz="3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IOPS"/>
          <p:cNvSpPr/>
          <p:nvPr/>
        </p:nvSpPr>
        <p:spPr>
          <a:xfrm>
            <a:off x="2649775" y="4848225"/>
            <a:ext cx="5991225" cy="962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59"/>
              </a:lnSpc>
              <a:buNone/>
            </a:pPr>
            <a:r>
              <a:rPr lang="en-US" sz="3007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Настоящий AIOPS от российского ИТ вендора</a:t>
            </a:r>
            <a:endParaRPr lang="en-US" sz="3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3"/>
          <p:cNvSpPr/>
          <p:nvPr/>
        </p:nvSpPr>
        <p:spPr>
          <a:xfrm>
            <a:off x="2649775" y="6438900"/>
            <a:ext cx="5991225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59"/>
              </a:lnSpc>
              <a:buNone/>
            </a:pPr>
            <a:r>
              <a:rPr lang="en-US" sz="3007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Используем передовые технологии машинного обучения для решения задач ИТ эксплуатации</a:t>
            </a:r>
            <a:endParaRPr lang="en-US" sz="3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TIMATE"/>
          <p:cNvSpPr/>
          <p:nvPr/>
        </p:nvSpPr>
        <p:spPr>
          <a:xfrm>
            <a:off x="10766901" y="2305050"/>
            <a:ext cx="5991225" cy="962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59"/>
              </a:lnSpc>
              <a:buNone/>
            </a:pPr>
            <a:r>
              <a:rPr lang="en-US" sz="3007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Используем ARTIMATE для контроля своих ИТ сервисов</a:t>
            </a:r>
            <a:endParaRPr lang="en-US" sz="3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10766901" y="3895725"/>
            <a:ext cx="5991225" cy="962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59"/>
              </a:lnSpc>
              <a:buNone/>
            </a:pPr>
            <a:r>
              <a:rPr lang="en-US" sz="3007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Нам доверяют ведущие компании</a:t>
            </a:r>
            <a:endParaRPr lang="en-US" sz="3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0766901" y="5486400"/>
            <a:ext cx="5991225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59"/>
              </a:lnSpc>
              <a:buNone/>
            </a:pPr>
            <a:r>
              <a:rPr lang="en-US" sz="3007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Полная поддержка на этапе внедрения, руководство по эксплуатации, база знаний для клиентов и партнеров</a:t>
            </a:r>
            <a:endParaRPr lang="en-US" sz="3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ro-background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Logo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049500" y="9048750"/>
            <a:ext cx="1690688" cy="381000"/>
          </a:xfrm>
          <a:prstGeom prst="rect">
            <a:avLst/>
          </a:prstGeom>
        </p:spPr>
      </p:pic>
      <p:sp>
        <p:nvSpPr>
          <p:cNvPr id="4" name="artimate"/>
          <p:cNvSpPr/>
          <p:nvPr/>
        </p:nvSpPr>
        <p:spPr>
          <a:xfrm>
            <a:off x="-190500" y="866775"/>
            <a:ext cx="18783300" cy="60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9525"/>
              </a:lnSpc>
              <a:buNone/>
            </a:pPr>
            <a:r>
              <a:rPr lang="en-US" sz="32640" b="1" kern="0" spc="-900" dirty="0">
                <a:solidFill>
                  <a:srgbClr val="FFFFFF">
                    <a:alpha val="10000"/>
                  </a:srgbClr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artimate</a:t>
            </a:r>
            <a:endParaRPr lang="en-US" sz="326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7 499 288-80-42E-mail infoartimateru  httpstmeartimate  artimateru Product Owner   httpstmedkoshkin MarketingPR Lead   httpstmemkrv_daria"/>
          <p:cNvSpPr/>
          <p:nvPr/>
        </p:nvSpPr>
        <p:spPr>
          <a:xfrm>
            <a:off x="1447800" y="6334125"/>
            <a:ext cx="8105775" cy="3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Телефон для связи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+7 499 288-80-42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E-mail: 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Наш телеграм: 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Наш сайт:</a:t>
            </a:r>
            <a:r>
              <a:rPr lang="en-US" sz="2100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 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
</a:t>
            </a: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
Product Owner: </a:t>
            </a:r>
            <a:r>
              <a:rPr lang="en-US" sz="2100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Дмитрий Кошкин 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
</a:t>
            </a: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Marketing&amp;PR Lead: </a:t>
            </a:r>
            <a:r>
              <a:rPr lang="en-US" sz="2100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Дарья Макарова 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2100" b="1" u="sng" dirty="0">
                <a:solidFill>
                  <a:srgbClr val="A2E0E0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fault_name"/>
          <p:cNvSpPr/>
          <p:nvPr/>
        </p:nvSpPr>
        <p:spPr>
          <a:xfrm>
            <a:off x="1485900" y="1028700"/>
            <a:ext cx="1543050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800" b="1" dirty="0">
                <a:solidFill>
                  <a:srgbClr val="A2E0E0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Контакты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ro-background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2925" y="523875"/>
            <a:ext cx="17221200" cy="9258300"/>
          </a:xfrm>
          <a:prstGeom prst="rect">
            <a:avLst/>
          </a:prstGeom>
        </p:spPr>
      </p:pic>
      <p:pic>
        <p:nvPicPr>
          <p:cNvPr id="4" name="Logo (4) 1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049500" y="9048750"/>
            <a:ext cx="1695450" cy="381000"/>
          </a:xfrm>
          <a:prstGeom prst="rect">
            <a:avLst/>
          </a:prstGeom>
        </p:spPr>
      </p:pic>
      <p:pic>
        <p:nvPicPr>
          <p:cNvPr id="5" name="Frame 3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09700" y="2114550"/>
            <a:ext cx="7362825" cy="6610350"/>
          </a:xfrm>
          <a:prstGeom prst="rect">
            <a:avLst/>
          </a:prstGeom>
        </p:spPr>
      </p:pic>
      <p:pic>
        <p:nvPicPr>
          <p:cNvPr id="6" name="Frame 35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525000" y="2114550"/>
            <a:ext cx="7362825" cy="6610350"/>
          </a:xfrm>
          <a:prstGeom prst="rect">
            <a:avLst/>
          </a:prstGeom>
        </p:spPr>
      </p:pic>
      <p:pic>
        <p:nvPicPr>
          <p:cNvPr id="7" name="Arrow 1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038350" y="3529644"/>
            <a:ext cx="238125" cy="274962"/>
          </a:xfrm>
          <a:prstGeom prst="rect">
            <a:avLst/>
          </a:prstGeom>
        </p:spPr>
      </p:pic>
      <p:pic>
        <p:nvPicPr>
          <p:cNvPr id="8" name="Arrow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134600" y="3529644"/>
            <a:ext cx="238125" cy="274962"/>
          </a:xfrm>
          <a:prstGeom prst="rect">
            <a:avLst/>
          </a:prstGeom>
        </p:spPr>
      </p:pic>
      <p:pic>
        <p:nvPicPr>
          <p:cNvPr id="9" name="Arrow 2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038350" y="3948744"/>
            <a:ext cx="238125" cy="274962"/>
          </a:xfrm>
          <a:prstGeom prst="rect">
            <a:avLst/>
          </a:prstGeom>
        </p:spPr>
      </p:pic>
      <p:pic>
        <p:nvPicPr>
          <p:cNvPr id="10" name="Arrow 8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134600" y="4339269"/>
            <a:ext cx="238125" cy="274962"/>
          </a:xfrm>
          <a:prstGeom prst="rect">
            <a:avLst/>
          </a:prstGeom>
        </p:spPr>
      </p:pic>
      <p:pic>
        <p:nvPicPr>
          <p:cNvPr id="11" name="Arrow 3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038350" y="4767894"/>
            <a:ext cx="238125" cy="274962"/>
          </a:xfrm>
          <a:prstGeom prst="rect">
            <a:avLst/>
          </a:prstGeom>
        </p:spPr>
      </p:pic>
      <p:pic>
        <p:nvPicPr>
          <p:cNvPr id="12" name="Arrow 9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134600" y="4767894"/>
            <a:ext cx="238125" cy="274962"/>
          </a:xfrm>
          <a:prstGeom prst="rect">
            <a:avLst/>
          </a:prstGeom>
        </p:spPr>
      </p:pic>
      <p:pic>
        <p:nvPicPr>
          <p:cNvPr id="13" name="Arrow 4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038350" y="5587044"/>
            <a:ext cx="238125" cy="274962"/>
          </a:xfrm>
          <a:prstGeom prst="rect">
            <a:avLst/>
          </a:prstGeom>
        </p:spPr>
      </p:pic>
      <p:pic>
        <p:nvPicPr>
          <p:cNvPr id="14" name="Arrow 10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134600" y="5587044"/>
            <a:ext cx="238125" cy="274962"/>
          </a:xfrm>
          <a:prstGeom prst="rect">
            <a:avLst/>
          </a:prstGeom>
        </p:spPr>
      </p:pic>
      <p:pic>
        <p:nvPicPr>
          <p:cNvPr id="15" name="Arrow 5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038350" y="6825294"/>
            <a:ext cx="238125" cy="274962"/>
          </a:xfrm>
          <a:prstGeom prst="rect">
            <a:avLst/>
          </a:prstGeom>
        </p:spPr>
      </p:pic>
      <p:pic>
        <p:nvPicPr>
          <p:cNvPr id="16" name="Arrow 11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134600" y="6425244"/>
            <a:ext cx="238125" cy="274962"/>
          </a:xfrm>
          <a:prstGeom prst="rect">
            <a:avLst/>
          </a:prstGeom>
        </p:spPr>
      </p:pic>
      <p:pic>
        <p:nvPicPr>
          <p:cNvPr id="17" name="Arrow 6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038350" y="7653969"/>
            <a:ext cx="238125" cy="274963"/>
          </a:xfrm>
          <a:prstGeom prst="rect">
            <a:avLst/>
          </a:prstGeom>
        </p:spPr>
      </p:pic>
      <p:pic>
        <p:nvPicPr>
          <p:cNvPr id="18" name="Arrow 12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134600" y="7653969"/>
            <a:ext cx="238125" cy="274963"/>
          </a:xfrm>
          <a:prstGeom prst="rect">
            <a:avLst/>
          </a:prstGeom>
        </p:spPr>
      </p:pic>
      <p:sp>
        <p:nvSpPr>
          <p:cNvPr id="19" name="-"/>
          <p:cNvSpPr/>
          <p:nvPr/>
        </p:nvSpPr>
        <p:spPr>
          <a:xfrm>
            <a:off x="1485900" y="1028700"/>
            <a:ext cx="126968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4800" b="1" dirty="0">
                <a:solidFill>
                  <a:srgbClr val="5FB2B7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Типовые проблемы ИТ-мониторинга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efault_name"/>
          <p:cNvSpPr/>
          <p:nvPr/>
        </p:nvSpPr>
        <p:spPr>
          <a:xfrm>
            <a:off x="1917699" y="2622550"/>
            <a:ext cx="636587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375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Масштаб:</a:t>
            </a:r>
            <a:endParaRPr lang="en-US" sz="337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-              -"/>
          <p:cNvSpPr/>
          <p:nvPr/>
        </p:nvSpPr>
        <p:spPr>
          <a:xfrm>
            <a:off x="2484664" y="3448050"/>
            <a:ext cx="5798910" cy="495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25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Сложный и меняющийся ИТ-ландшафт
Множество источников различных данных
Слабая связанность между источниками данных
Растет число задач службы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25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ИТ-мониторинга, а штат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25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не увеличивается
Высокий уровень «информационного шума»
Постоянно растут расходы на мониторинг при развитии</a:t>
            </a:r>
            <a:endParaRPr lang="en-US" sz="23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3"/>
          <p:cNvSpPr/>
          <p:nvPr/>
        </p:nvSpPr>
        <p:spPr>
          <a:xfrm>
            <a:off x="10032999" y="2622550"/>
            <a:ext cx="654231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375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Сложность решения проблем:</a:t>
            </a:r>
            <a:endParaRPr lang="en-US" sz="337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IT-"/>
          <p:cNvSpPr/>
          <p:nvPr/>
        </p:nvSpPr>
        <p:spPr>
          <a:xfrm>
            <a:off x="10580914" y="3448050"/>
            <a:ext cx="5817960" cy="5095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25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Слабая автоматизация и ручное решение инцидентов
Сильная зависимость от экспертов
Сложность выявления корневых причин сбоев
Сбои не прогнозируются,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25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а устраняются по факту
Отсутствие возможности интеллектуального анализа большого объема данных
Клиенты узнают о сбоях раньше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25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IT-команды
</a:t>
            </a:r>
            <a:endParaRPr lang="en-US" sz="23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ro-background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2925" y="523875"/>
            <a:ext cx="17221200" cy="92583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848725" y="2466975"/>
            <a:ext cx="8305800" cy="6829425"/>
          </a:xfrm>
          <a:prstGeom prst="rect">
            <a:avLst/>
          </a:prstGeom>
        </p:spPr>
      </p:pic>
      <p:pic>
        <p:nvPicPr>
          <p:cNvPr id="5" name="Logo (4) 1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5049500" y="9048750"/>
            <a:ext cx="1695450" cy="3810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485900" y="1028700"/>
            <a:ext cx="126968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4800" b="1" dirty="0">
                <a:solidFill>
                  <a:srgbClr val="5FB2B7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Пример крупной организации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T-"/>
          <p:cNvSpPr/>
          <p:nvPr/>
        </p:nvSpPr>
        <p:spPr>
          <a:xfrm>
            <a:off x="1447800" y="2057400"/>
            <a:ext cx="154590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75" dirty="0">
                <a:solidFill>
                  <a:srgbClr val="697888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Рассмотрим типового крупного корпоративного заказчика (финансовый сектор, операторы связи) со сложным, динамически изменяющимся IT-ландшафтом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plunk    Log-         -     ATM  API"/>
          <p:cNvSpPr/>
          <p:nvPr/>
        </p:nvSpPr>
        <p:spPr>
          <a:xfrm>
            <a:off x="1447800" y="3133725"/>
            <a:ext cx="7820025" cy="5800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Множество </a:t>
            </a:r>
            <a:r>
              <a:rPr lang="en-US" sz="2100" b="1" dirty="0" err="1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источников</a:t>
            </a:r>
            <a:r>
              <a:rPr lang="en-US" sz="21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событи</a:t>
            </a:r>
            <a:r>
              <a:rPr lang="ru-RU" sz="2100" b="1" dirty="0" smtClean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й</a:t>
            </a:r>
          </a:p>
          <a:p>
            <a:pPr marL="0" indent="0" algn="l">
              <a:lnSpc>
                <a:spcPts val="2550"/>
              </a:lnSpc>
              <a:buNone/>
            </a:pPr>
            <a:r>
              <a:rPr lang="en-US" sz="1875" dirty="0" err="1" smtClean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Платформа</a:t>
            </a:r>
            <a:r>
              <a:rPr lang="en-US" sz="1875" dirty="0" smtClean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 </a:t>
            </a:r>
            <a:r>
              <a:rPr lang="en-US" sz="1875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работы с логами Splunk;
Собственная система мониторинга;
Log-файлы со всех серверов, платформ, БД;
Множество самописных </a:t>
            </a:r>
            <a:r>
              <a:rPr lang="en-US" sz="1875" dirty="0" err="1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систем</a:t>
            </a:r>
            <a:r>
              <a:rPr lang="en-US" sz="1875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 </a:t>
            </a:r>
            <a:r>
              <a:rPr lang="ru-RU" sz="1875" dirty="0" smtClean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—</a:t>
            </a:r>
            <a:r>
              <a:rPr lang="en-US" sz="1875" dirty="0" smtClean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 </a:t>
            </a:r>
            <a:r>
              <a:rPr lang="en-US" sz="1875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журналы ошибок;
Банковские системы, ATM;
Ошибки API;
Облачные сервисы, арендованные мощности, каналы связи
</a:t>
            </a:r>
            <a:r>
              <a:rPr lang="en-US" sz="21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Это влечет </a:t>
            </a:r>
            <a:r>
              <a:rPr lang="en-US" sz="2100" b="1" dirty="0" err="1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за</a:t>
            </a:r>
            <a:r>
              <a:rPr lang="en-US" sz="21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собо</a:t>
            </a:r>
            <a:r>
              <a:rPr lang="ru-RU" sz="2100" b="1" dirty="0" smtClean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й</a:t>
            </a:r>
            <a:r>
              <a:rPr lang="en-US" sz="2100" b="1" dirty="0" smtClean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 </a:t>
            </a:r>
            <a:r>
              <a:rPr lang="en-US" sz="21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проблемы
</a:t>
            </a:r>
            <a:r>
              <a:rPr lang="en-US" sz="1875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Много источников — информационный шум;
Отсутствие полной объективной картины;
Медленный и ручной разбор инцидентов
</a:t>
            </a:r>
            <a:r>
              <a:rPr lang="en-US" sz="21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Потребность изменить ситуацию
</a:t>
            </a:r>
            <a:r>
              <a:rPr lang="en-US" sz="1875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Понимать связи между аномальными событиями;
Быстрый поиск первопричины по всем источникам;
Оперативное обнаружение, локализация и решение инцидентов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ro-background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2925" y="523875"/>
            <a:ext cx="17221200" cy="9258300"/>
          </a:xfrm>
          <a:prstGeom prst="rect">
            <a:avLst/>
          </a:prstGeom>
        </p:spPr>
      </p:pic>
      <p:pic>
        <p:nvPicPr>
          <p:cNvPr id="4" name="Rectangl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086725" y="3076575"/>
            <a:ext cx="8763000" cy="1228725"/>
          </a:xfrm>
          <a:prstGeom prst="rect">
            <a:avLst/>
          </a:prstGeom>
        </p:spPr>
      </p:pic>
      <p:pic>
        <p:nvPicPr>
          <p:cNvPr id="5" name="Rectangle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086725" y="5029200"/>
            <a:ext cx="8763000" cy="457200"/>
          </a:xfrm>
          <a:prstGeom prst="rect">
            <a:avLst/>
          </a:prstGeom>
        </p:spPr>
      </p:pic>
      <p:pic>
        <p:nvPicPr>
          <p:cNvPr id="6" name="Rectangle 6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086725" y="6210300"/>
            <a:ext cx="8763000" cy="457200"/>
          </a:xfrm>
          <a:prstGeom prst="rect">
            <a:avLst/>
          </a:prstGeom>
        </p:spPr>
      </p:pic>
      <p:pic>
        <p:nvPicPr>
          <p:cNvPr id="7" name="Rectangle 8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086725" y="7400925"/>
            <a:ext cx="8763000" cy="1457325"/>
          </a:xfrm>
          <a:prstGeom prst="rect">
            <a:avLst/>
          </a:prstGeom>
        </p:spPr>
      </p:pic>
      <p:pic>
        <p:nvPicPr>
          <p:cNvPr id="8" name="Logo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5049500" y="9048750"/>
            <a:ext cx="1690688" cy="381000"/>
          </a:xfrm>
          <a:prstGeom prst="rect">
            <a:avLst/>
          </a:prstGeom>
        </p:spPr>
      </p:pic>
      <p:sp>
        <p:nvSpPr>
          <p:cNvPr id="9" name="AIOps"/>
          <p:cNvSpPr/>
          <p:nvPr/>
        </p:nvSpPr>
        <p:spPr>
          <a:xfrm>
            <a:off x="1485900" y="1028700"/>
            <a:ext cx="15430500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800" b="1" dirty="0">
                <a:solidFill>
                  <a:srgbClr val="A2E0E0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AIOps: от реактивного контроля к проактивному управлению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-    AIOps AIOps    ML         -                              AIOps"/>
          <p:cNvSpPr/>
          <p:nvPr/>
        </p:nvSpPr>
        <p:spPr>
          <a:xfrm>
            <a:off x="1447800" y="2686050"/>
            <a:ext cx="6124575" cy="6334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Традиционный реактивный подход
</a:t>
            </a:r>
            <a:r>
              <a:rPr lang="en-US" sz="1725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Действия начинаются после возникновения проблемы — система отправляет оповещения при превышении пороговых метрик. Решение инцидентов осуществляется только по факту их влияния на бизнес-сервисы
</a:t>
            </a:r>
            <a:r>
              <a:rPr lang="en-US" sz="1725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
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Проактивный подход с AIOps
</a:t>
            </a:r>
            <a:r>
              <a:rPr lang="en-US" sz="1725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AIOps использует ИИ и ML для автоматизации и оптимизации сбора, обработки, исследования данных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25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ИТ-мониторинга из множества источников,  обогащения их полезным контекстом, детекции аномалий, анализа корреляционных связей, поиска коренных причин, прогнозирования и системного анализа проблем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25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
</a:t>
            </a:r>
            <a:r>
              <a:rPr lang="en-US" sz="1725" dirty="0">
                <a:solidFill>
                  <a:srgbClr val="A2E0E0"/>
                </a:solidFill>
                <a:latin typeface="Arial" panose="020B0604020202020204" pitchFamily="34" charset="0"/>
                <a:ea typeface="SF UI Display Heavy" pitchFamily="34" charset="-122"/>
                <a:cs typeface="Arial" panose="020B0604020202020204" pitchFamily="34" charset="0"/>
              </a:rPr>
              <a:t>Системы мониторинга предоставляют детальные данные о состоянии систем, а AIOps помогает интерпретировать данные, уменьшать информационный шум и прогнозировать возможные сбои
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efault_name"/>
          <p:cNvSpPr/>
          <p:nvPr/>
        </p:nvSpPr>
        <p:spPr>
          <a:xfrm>
            <a:off x="8248650" y="2714625"/>
            <a:ext cx="9525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Критерий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3"/>
          <p:cNvSpPr/>
          <p:nvPr/>
        </p:nvSpPr>
        <p:spPr>
          <a:xfrm>
            <a:off x="8248650" y="3171825"/>
            <a:ext cx="15430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Обнаружение сбоев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4"/>
          <p:cNvSpPr/>
          <p:nvPr/>
        </p:nvSpPr>
        <p:spPr>
          <a:xfrm>
            <a:off x="8248650" y="4419600"/>
            <a:ext cx="15430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Скорость реакции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efault_name"/>
          <p:cNvSpPr/>
          <p:nvPr/>
        </p:nvSpPr>
        <p:spPr>
          <a:xfrm>
            <a:off x="8248650" y="5124450"/>
            <a:ext cx="15525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Автоматизация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6"/>
          <p:cNvSpPr/>
          <p:nvPr/>
        </p:nvSpPr>
        <p:spPr>
          <a:xfrm>
            <a:off x="8248650" y="5600700"/>
            <a:ext cx="15430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Влияние 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на бизнес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7"/>
          <p:cNvSpPr/>
          <p:nvPr/>
        </p:nvSpPr>
        <p:spPr>
          <a:xfrm>
            <a:off x="8248650" y="6305550"/>
            <a:ext cx="21526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Устранение проблем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-"/>
          <p:cNvSpPr/>
          <p:nvPr/>
        </p:nvSpPr>
        <p:spPr>
          <a:xfrm>
            <a:off x="8248650" y="6781800"/>
            <a:ext cx="20097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Нагрузка 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на ИТ-отдел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9"/>
          <p:cNvSpPr/>
          <p:nvPr/>
        </p:nvSpPr>
        <p:spPr>
          <a:xfrm>
            <a:off x="8248650" y="7505700"/>
            <a:ext cx="20097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Риски повторений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0"/>
          <p:cNvSpPr/>
          <p:nvPr/>
        </p:nvSpPr>
        <p:spPr>
          <a:xfrm>
            <a:off x="10553700" y="2714625"/>
            <a:ext cx="19240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Реактивный подход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1"/>
          <p:cNvSpPr/>
          <p:nvPr/>
        </p:nvSpPr>
        <p:spPr>
          <a:xfrm>
            <a:off x="10553700" y="3171825"/>
            <a:ext cx="18954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По факту возникновения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2"/>
          <p:cNvSpPr/>
          <p:nvPr/>
        </p:nvSpPr>
        <p:spPr>
          <a:xfrm>
            <a:off x="10553700" y="4419600"/>
            <a:ext cx="18954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Минуты или часы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efault_name"/>
          <p:cNvSpPr/>
          <p:nvPr/>
        </p:nvSpPr>
        <p:spPr>
          <a:xfrm>
            <a:off x="10553700" y="5124450"/>
            <a:ext cx="18954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Минимальная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-"/>
          <p:cNvSpPr/>
          <p:nvPr/>
        </p:nvSpPr>
        <p:spPr>
          <a:xfrm>
            <a:off x="10553700" y="5600700"/>
            <a:ext cx="18954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Убытки из-за простоев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15"/>
          <p:cNvSpPr/>
          <p:nvPr/>
        </p:nvSpPr>
        <p:spPr>
          <a:xfrm>
            <a:off x="10553700" y="6305550"/>
            <a:ext cx="18954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Ручное, трудоёмкое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efault_name"/>
          <p:cNvSpPr/>
          <p:nvPr/>
        </p:nvSpPr>
        <p:spPr>
          <a:xfrm>
            <a:off x="10553700" y="6781800"/>
            <a:ext cx="18954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Высокая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efault_name"/>
          <p:cNvSpPr/>
          <p:nvPr/>
        </p:nvSpPr>
        <p:spPr>
          <a:xfrm>
            <a:off x="10553700" y="7505700"/>
            <a:ext cx="18954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Высокие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IOps"/>
          <p:cNvSpPr/>
          <p:nvPr/>
        </p:nvSpPr>
        <p:spPr>
          <a:xfrm>
            <a:off x="12887325" y="2714625"/>
            <a:ext cx="5619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AIOps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19"/>
          <p:cNvSpPr/>
          <p:nvPr/>
        </p:nvSpPr>
        <p:spPr>
          <a:xfrm>
            <a:off x="12887325" y="3171825"/>
            <a:ext cx="379095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До момента их возникновения, на ранних этапах за счет предсказания сбоев 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и детекции аномалий, прогнозирования 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и оценке рисков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20"/>
          <p:cNvSpPr/>
          <p:nvPr/>
        </p:nvSpPr>
        <p:spPr>
          <a:xfrm>
            <a:off x="12887325" y="4419600"/>
            <a:ext cx="37909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Секунды за счет автоматизации обнаружения и локализации инцидентов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default_name"/>
          <p:cNvSpPr/>
          <p:nvPr/>
        </p:nvSpPr>
        <p:spPr>
          <a:xfrm>
            <a:off x="12887325" y="5124450"/>
            <a:ext cx="37909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Высокая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22"/>
          <p:cNvSpPr/>
          <p:nvPr/>
        </p:nvSpPr>
        <p:spPr>
          <a:xfrm>
            <a:off x="12887325" y="5600700"/>
            <a:ext cx="37909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Минимизация убытков, ускорение цифровой трансформации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23"/>
          <p:cNvSpPr/>
          <p:nvPr/>
        </p:nvSpPr>
        <p:spPr>
          <a:xfrm>
            <a:off x="12887325" y="6305550"/>
            <a:ext cx="37909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Автоматическое и оптимизированное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24"/>
          <p:cNvSpPr/>
          <p:nvPr/>
        </p:nvSpPr>
        <p:spPr>
          <a:xfrm>
            <a:off x="12887325" y="6781800"/>
            <a:ext cx="37909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Снижается за счет высокого уровня автоматизации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25"/>
          <p:cNvSpPr/>
          <p:nvPr/>
        </p:nvSpPr>
        <p:spPr>
          <a:xfrm>
            <a:off x="12887325" y="7505700"/>
            <a:ext cx="3933825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Минимальные, благодаря интеллектуальному анализу первопричин инцидентов, системному решению проблем и автоматизации (ИИ помощник, база знаний, прогнозирование)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ro-background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2925" y="523875"/>
            <a:ext cx="17221200" cy="9258300"/>
          </a:xfrm>
          <a:prstGeom prst="rect">
            <a:avLst/>
          </a:prstGeom>
        </p:spPr>
      </p:pic>
      <p:pic>
        <p:nvPicPr>
          <p:cNvPr id="4" name="Logo (4) 1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049500" y="9048750"/>
            <a:ext cx="1695450" cy="381000"/>
          </a:xfrm>
          <a:prstGeom prst="rect">
            <a:avLst/>
          </a:prstGeom>
        </p:spPr>
      </p:pic>
      <p:pic>
        <p:nvPicPr>
          <p:cNvPr id="5" name="icon/48/ok_icon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41639" y="4314825"/>
            <a:ext cx="238125" cy="238125"/>
          </a:xfrm>
          <a:prstGeom prst="rect">
            <a:avLst/>
          </a:prstGeom>
        </p:spPr>
      </p:pic>
      <p:pic>
        <p:nvPicPr>
          <p:cNvPr id="6" name="icon/48/ok_icon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41639" y="5472342"/>
            <a:ext cx="238125" cy="238125"/>
          </a:xfrm>
          <a:prstGeom prst="rect">
            <a:avLst/>
          </a:prstGeom>
        </p:spPr>
      </p:pic>
      <p:pic>
        <p:nvPicPr>
          <p:cNvPr id="7" name="icon/48/ok_icon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41639" y="6572702"/>
            <a:ext cx="238125" cy="238125"/>
          </a:xfrm>
          <a:prstGeom prst="rect">
            <a:avLst/>
          </a:prstGeom>
        </p:spPr>
      </p:pic>
      <p:pic>
        <p:nvPicPr>
          <p:cNvPr id="8" name="icon/48/ok_icon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363075" y="2534103"/>
            <a:ext cx="238125" cy="238125"/>
          </a:xfrm>
          <a:prstGeom prst="rect">
            <a:avLst/>
          </a:prstGeom>
        </p:spPr>
      </p:pic>
      <p:pic>
        <p:nvPicPr>
          <p:cNvPr id="9" name="icon/48/ok_icon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363075" y="3996417"/>
            <a:ext cx="238125" cy="238125"/>
          </a:xfrm>
          <a:prstGeom prst="rect">
            <a:avLst/>
          </a:prstGeom>
        </p:spPr>
      </p:pic>
      <p:pic>
        <p:nvPicPr>
          <p:cNvPr id="10" name="icon/48/ok_icon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363075" y="6572706"/>
            <a:ext cx="238125" cy="238125"/>
          </a:xfrm>
          <a:prstGeom prst="rect">
            <a:avLst/>
          </a:prstGeom>
        </p:spPr>
      </p:pic>
      <p:pic>
        <p:nvPicPr>
          <p:cNvPr id="11" name="icon/48/ok_icon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363075" y="6934653"/>
            <a:ext cx="238125" cy="238125"/>
          </a:xfrm>
          <a:prstGeom prst="rect">
            <a:avLst/>
          </a:prstGeom>
        </p:spPr>
      </p:pic>
      <p:sp>
        <p:nvSpPr>
          <p:cNvPr id="12" name="Artimate   AIOps"/>
          <p:cNvSpPr/>
          <p:nvPr/>
        </p:nvSpPr>
        <p:spPr>
          <a:xfrm>
            <a:off x="1485900" y="1028700"/>
            <a:ext cx="1543050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800" b="1" dirty="0">
                <a:solidFill>
                  <a:srgbClr val="5FB2B7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Artimate: больше, чем AIOps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timate        -      AIOps   low-code  OIM                  LOG-FILE            low-code   -"/>
          <p:cNvSpPr/>
          <p:nvPr/>
        </p:nvSpPr>
        <p:spPr>
          <a:xfrm>
            <a:off x="1447800" y="2057400"/>
            <a:ext cx="7477125" cy="6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1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Аналитическая платформа Artimate предлагает </a:t>
            </a:r>
            <a:r>
              <a:rPr lang="en-US" sz="21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расширенные возможности для углубленного исследования данных ИТ-мониторинга, выходя за рамки классического подхода AIOps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Сбор данных:
</a:t>
            </a:r>
            <a:r>
              <a:rPr lang="en-US" sz="21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Универсальный low-code коннектор OIM, с помощью которого можно подключить практически любую систему мониторинга — не ограничены готовыми коннекторами;
Парсинг логов — LOG-FILE агент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
</a:t>
            </a:r>
            <a:r>
              <a:rPr lang="en-US" sz="21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Управление изменениями:
</a:t>
            </a:r>
            <a:r>
              <a:rPr lang="en-US" sz="21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Гибкая настройка нормализации статуса поступающих данных с помощью low-code конструктора условий - извлечение событий, связанных с изменениями конфигурации ПО, оборудования, действиями администраторов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0                             roadmap   ML  ML               Log-"/>
          <p:cNvSpPr/>
          <p:nvPr/>
        </p:nvSpPr>
        <p:spPr>
          <a:xfrm>
            <a:off x="9710057" y="2057400"/>
            <a:ext cx="7063468" cy="6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1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Детекция аномалий:
</a:t>
            </a:r>
            <a:r>
              <a:rPr lang="en-US" sz="21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Детектор аномалий последовательности (цепочек) событий. Позволяет обнаруживать недостающие ожидаемые события (отсутствие причины, следствия), задержку событий (следствий) (1.3.0);
Детектор аномалий плотности событий. Позволяет фиксировать избыточно высокую или низкую плотность событий по сравнению с нормальным поведением. Решение позволит фиксировать в том числе аномалии в части информационной безопасности (roadmap)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
</a:t>
            </a:r>
            <a:r>
              <a:rPr lang="en-US" sz="21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Контекстуализация (обогащение):
</a:t>
            </a:r>
            <a:r>
              <a:rPr lang="en-US" sz="21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ML кластеризация;
ML классификация
— позволяют выделить смыслы, разметить, структурировать, сгруппировать слабоструктурированные, неструктурированные данные, в том числе Log-файлы
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ro-background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2925" y="523875"/>
            <a:ext cx="17221200" cy="9258300"/>
          </a:xfrm>
          <a:prstGeom prst="rect">
            <a:avLst/>
          </a:prstGeom>
        </p:spPr>
      </p:pic>
      <p:pic>
        <p:nvPicPr>
          <p:cNvPr id="4" name="Logo (4) 1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049500" y="9048750"/>
            <a:ext cx="1695450" cy="381000"/>
          </a:xfrm>
          <a:prstGeom prst="rect">
            <a:avLst/>
          </a:prstGeom>
        </p:spPr>
      </p:pic>
      <p:pic>
        <p:nvPicPr>
          <p:cNvPr id="5" name="icon/48/ok_icon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33525" y="3316065"/>
            <a:ext cx="238125" cy="238125"/>
          </a:xfrm>
          <a:prstGeom prst="rect">
            <a:avLst/>
          </a:prstGeom>
        </p:spPr>
      </p:pic>
      <p:pic>
        <p:nvPicPr>
          <p:cNvPr id="6" name="icon/48/ok_icon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533525" y="3692524"/>
            <a:ext cx="238125" cy="238125"/>
          </a:xfrm>
          <a:prstGeom prst="rect">
            <a:avLst/>
          </a:prstGeom>
        </p:spPr>
      </p:pic>
      <p:pic>
        <p:nvPicPr>
          <p:cNvPr id="7" name="icon/48/ok_icon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533525" y="4734831"/>
            <a:ext cx="238125" cy="238125"/>
          </a:xfrm>
          <a:prstGeom prst="rect">
            <a:avLst/>
          </a:prstGeom>
        </p:spPr>
      </p:pic>
      <p:pic>
        <p:nvPicPr>
          <p:cNvPr id="8" name="icon/48/ok_icon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533525" y="5458731"/>
            <a:ext cx="238125" cy="238125"/>
          </a:xfrm>
          <a:prstGeom prst="rect">
            <a:avLst/>
          </a:prstGeom>
        </p:spPr>
      </p:pic>
      <p:pic>
        <p:nvPicPr>
          <p:cNvPr id="9" name="icon/48/ok_icon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533525" y="6197145"/>
            <a:ext cx="238125" cy="238125"/>
          </a:xfrm>
          <a:prstGeom prst="rect">
            <a:avLst/>
          </a:prstGeom>
        </p:spPr>
      </p:pic>
      <p:pic>
        <p:nvPicPr>
          <p:cNvPr id="10" name="icon/48/ok_icon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515475" y="2505075"/>
            <a:ext cx="238125" cy="238125"/>
          </a:xfrm>
          <a:prstGeom prst="rect">
            <a:avLst/>
          </a:prstGeom>
        </p:spPr>
      </p:pic>
      <p:pic>
        <p:nvPicPr>
          <p:cNvPr id="11" name="icon/48/ok_icon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515475" y="3228975"/>
            <a:ext cx="238125" cy="238125"/>
          </a:xfrm>
          <a:prstGeom prst="rect">
            <a:avLst/>
          </a:prstGeom>
        </p:spPr>
      </p:pic>
      <p:pic>
        <p:nvPicPr>
          <p:cNvPr id="12" name="icon/48/ok_icon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9515475" y="5400675"/>
            <a:ext cx="238125" cy="238125"/>
          </a:xfrm>
          <a:prstGeom prst="rect">
            <a:avLst/>
          </a:prstGeom>
        </p:spPr>
      </p:pic>
      <p:pic>
        <p:nvPicPr>
          <p:cNvPr id="13" name="icon/48/ok_icon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9515475" y="5762625"/>
            <a:ext cx="238125" cy="238125"/>
          </a:xfrm>
          <a:prstGeom prst="rect">
            <a:avLst/>
          </a:prstGeom>
        </p:spPr>
      </p:pic>
      <p:pic>
        <p:nvPicPr>
          <p:cNvPr id="14" name="icon/48/ok_icon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9515475" y="6124575"/>
            <a:ext cx="238125" cy="238125"/>
          </a:xfrm>
          <a:prstGeom prst="rect">
            <a:avLst/>
          </a:prstGeom>
        </p:spPr>
      </p:pic>
      <p:sp>
        <p:nvSpPr>
          <p:cNvPr id="15" name="Artimate   AIOps"/>
          <p:cNvSpPr/>
          <p:nvPr/>
        </p:nvSpPr>
        <p:spPr>
          <a:xfrm>
            <a:off x="1485900" y="1028700"/>
            <a:ext cx="1543050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800" b="1" dirty="0">
                <a:solidFill>
                  <a:srgbClr val="5FB2B7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Artimate: больше, чем AIOps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admap         roadmap           roadmap"/>
          <p:cNvSpPr/>
          <p:nvPr/>
        </p:nvSpPr>
        <p:spPr>
          <a:xfrm>
            <a:off x="9869714" y="2057400"/>
            <a:ext cx="7046686" cy="6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1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Автоматизация:
</a:t>
            </a:r>
            <a:r>
              <a:rPr lang="en-US" sz="21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Автоматическая оценка вероятностного прогноза развития инцидента (roadmap);
Автоматическое построение карт ресурсов на основе поступающих данных (roadmap)
</a:t>
            </a:r>
            <a:r>
              <a:rPr lang="en-US" sz="21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Аналитика:
</a:t>
            </a:r>
            <a:r>
              <a:rPr lang="en-US" sz="21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Инструменты системного анализа для поиска узких мест и уязвимостей (roadmap):
Критические компоненты;
Критические связи;
Оценка и прогнозирование событий типа «черный лебедь»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-      ML    ML  roadmap           -       ML         roadmap"/>
          <p:cNvSpPr/>
          <p:nvPr/>
        </p:nvSpPr>
        <p:spPr>
          <a:xfrm>
            <a:off x="1847850" y="2057400"/>
            <a:ext cx="7077075" cy="6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1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Корреляция:
</a:t>
            </a:r>
            <a:r>
              <a:rPr lang="en-US" sz="21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Построение карт причинно-следственных связей (корреляционные графы):
статические модели ML корреляции;
динамические модели ML корреляции (roadmap)
</a:t>
            </a:r>
            <a:r>
              <a:rPr lang="en-US" sz="21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Инциденты:
</a:t>
            </a:r>
            <a:r>
              <a:rPr lang="en-US" sz="21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История инцидента отражает хронологию связанных оповещений, изменений, аномалий;
Карта причинно-следственных связей инцидента на базе алгоритмических и ML шаблонов корреляции;
Учет несколько типов аномалий в инцидентах (roadmap)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ro-background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2925" y="523875"/>
            <a:ext cx="17221200" cy="9258300"/>
          </a:xfrm>
          <a:prstGeom prst="rect">
            <a:avLst/>
          </a:prstGeom>
        </p:spPr>
      </p:pic>
      <p:pic>
        <p:nvPicPr>
          <p:cNvPr id="4" name="Scheme (Source)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95425" y="2200275"/>
            <a:ext cx="15240000" cy="6543675"/>
          </a:xfrm>
          <a:prstGeom prst="rect">
            <a:avLst/>
          </a:prstGeom>
        </p:spPr>
      </p:pic>
      <p:pic>
        <p:nvPicPr>
          <p:cNvPr id="5" name="Logo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049500" y="9048750"/>
            <a:ext cx="1690688" cy="381000"/>
          </a:xfrm>
          <a:prstGeom prst="rect">
            <a:avLst/>
          </a:prstGeom>
        </p:spPr>
      </p:pic>
      <p:sp>
        <p:nvSpPr>
          <p:cNvPr id="6" name="Artimate"/>
          <p:cNvSpPr/>
          <p:nvPr/>
        </p:nvSpPr>
        <p:spPr>
          <a:xfrm>
            <a:off x="1485900" y="1028700"/>
            <a:ext cx="1543050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800" b="1" dirty="0">
                <a:solidFill>
                  <a:srgbClr val="A2E0E0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Как работает Artimate?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efault_name"/>
          <p:cNvSpPr/>
          <p:nvPr/>
        </p:nvSpPr>
        <p:spPr>
          <a:xfrm>
            <a:off x="8524875" y="3396774"/>
            <a:ext cx="1183217" cy="27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Аналитика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2"/>
          <p:cNvSpPr/>
          <p:nvPr/>
        </p:nvSpPr>
        <p:spPr>
          <a:xfrm>
            <a:off x="5695950" y="4529737"/>
            <a:ext cx="1437217" cy="423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Центр интеграции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efault_name"/>
          <p:cNvSpPr/>
          <p:nvPr/>
        </p:nvSpPr>
        <p:spPr>
          <a:xfrm>
            <a:off x="1657350" y="3216766"/>
            <a:ext cx="1797050" cy="27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Метрики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efault_name"/>
          <p:cNvSpPr/>
          <p:nvPr/>
        </p:nvSpPr>
        <p:spPr>
          <a:xfrm>
            <a:off x="1657350" y="5334460"/>
            <a:ext cx="1797050" cy="27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Логи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efault_name"/>
          <p:cNvSpPr/>
          <p:nvPr/>
        </p:nvSpPr>
        <p:spPr>
          <a:xfrm>
            <a:off x="1657350" y="4275613"/>
            <a:ext cx="1797050" cy="27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События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efault_name"/>
          <p:cNvSpPr/>
          <p:nvPr/>
        </p:nvSpPr>
        <p:spPr>
          <a:xfrm>
            <a:off x="1657350" y="6393307"/>
            <a:ext cx="1797050" cy="27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Изменения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efault_name"/>
          <p:cNvSpPr/>
          <p:nvPr/>
        </p:nvSpPr>
        <p:spPr>
          <a:xfrm>
            <a:off x="1657350" y="7452159"/>
            <a:ext cx="1797050" cy="27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Топология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4782800" y="3608543"/>
            <a:ext cx="1797050" cy="5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Консоль платформы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legram MS Teams"/>
          <p:cNvSpPr/>
          <p:nvPr/>
        </p:nvSpPr>
        <p:spPr>
          <a:xfrm>
            <a:off x="14782800" y="5588584"/>
            <a:ext cx="1797050" cy="825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Чаты</a:t>
            </a:r>
            <a:r>
              <a:rPr lang="en-US" sz="1500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
</a:t>
            </a:r>
            <a:r>
              <a:rPr lang="en-US" sz="1500" dirty="0">
                <a:solidFill>
                  <a:srgbClr val="191919"/>
                </a:solidFill>
                <a:latin typeface="Arial" panose="020B0604020202020204" pitchFamily="34" charset="0"/>
                <a:ea typeface="SF UI Text Regular" pitchFamily="34" charset="-122"/>
                <a:cs typeface="Arial" panose="020B0604020202020204" pitchFamily="34" charset="0"/>
              </a:rPr>
              <a:t>Telegram, MS Teams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Jira SD SM"/>
          <p:cNvSpPr/>
          <p:nvPr/>
        </p:nvSpPr>
        <p:spPr>
          <a:xfrm>
            <a:off x="14782800" y="4667390"/>
            <a:ext cx="1797050" cy="5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Коллаборация</a:t>
            </a:r>
            <a:r>
              <a:rPr lang="en-US" sz="1500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
</a:t>
            </a:r>
            <a:r>
              <a:rPr lang="en-US" sz="1500" dirty="0">
                <a:solidFill>
                  <a:srgbClr val="191919"/>
                </a:solidFill>
                <a:latin typeface="Arial" panose="020B0604020202020204" pitchFamily="34" charset="0"/>
                <a:ea typeface="SF UI Text Regular" pitchFamily="34" charset="-122"/>
                <a:cs typeface="Arial" panose="020B0604020202020204" pitchFamily="34" charset="0"/>
              </a:rPr>
              <a:t>Jira, SD, SM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Webhooks"/>
          <p:cNvSpPr/>
          <p:nvPr/>
        </p:nvSpPr>
        <p:spPr>
          <a:xfrm>
            <a:off x="14782800" y="6785084"/>
            <a:ext cx="1797050" cy="5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Оповещения</a:t>
            </a:r>
            <a:r>
              <a:rPr lang="en-US" sz="1500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
</a:t>
            </a:r>
            <a:r>
              <a:rPr lang="en-US" sz="1500" dirty="0">
                <a:solidFill>
                  <a:srgbClr val="191919"/>
                </a:solidFill>
                <a:latin typeface="Arial" panose="020B0604020202020204" pitchFamily="34" charset="0"/>
                <a:ea typeface="SF UI Text Regular" pitchFamily="34" charset="-122"/>
                <a:cs typeface="Arial" panose="020B0604020202020204" pitchFamily="34" charset="0"/>
              </a:rPr>
              <a:t>Webhooks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2"/>
          <p:cNvSpPr/>
          <p:nvPr/>
        </p:nvSpPr>
        <p:spPr>
          <a:xfrm>
            <a:off x="9296400" y="4529737"/>
            <a:ext cx="1437217" cy="423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Управление инцидентами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7496175" y="4529737"/>
            <a:ext cx="1437217" cy="423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Управление оповещениями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efault_name"/>
          <p:cNvSpPr/>
          <p:nvPr/>
        </p:nvSpPr>
        <p:spPr>
          <a:xfrm>
            <a:off x="11096625" y="4529737"/>
            <a:ext cx="1437217" cy="211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Автоматизация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I  ML"/>
          <p:cNvSpPr/>
          <p:nvPr/>
        </p:nvSpPr>
        <p:spPr>
          <a:xfrm>
            <a:off x="8715375" y="7780400"/>
            <a:ext cx="812800" cy="27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00" b="1" dirty="0">
                <a:solidFill>
                  <a:srgbClr val="191919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AI + ML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ro-background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2925" y="523875"/>
            <a:ext cx="17221200" cy="9258300"/>
          </a:xfrm>
          <a:prstGeom prst="rect">
            <a:avLst/>
          </a:prstGeom>
        </p:spPr>
      </p:pic>
      <p:pic>
        <p:nvPicPr>
          <p:cNvPr id="4" name="Logo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049500" y="9048750"/>
            <a:ext cx="1690688" cy="381000"/>
          </a:xfrm>
          <a:prstGeom prst="rect">
            <a:avLst/>
          </a:prstGeom>
        </p:spPr>
      </p:pic>
      <p:pic>
        <p:nvPicPr>
          <p:cNvPr id="5" name="Rectangle 2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485900" y="2114550"/>
            <a:ext cx="7419975" cy="3086100"/>
          </a:xfrm>
          <a:prstGeom prst="rect">
            <a:avLst/>
          </a:prstGeom>
        </p:spPr>
      </p:pic>
      <p:pic>
        <p:nvPicPr>
          <p:cNvPr id="6" name="Movement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677150" y="2371725"/>
            <a:ext cx="933450" cy="933450"/>
          </a:xfrm>
          <a:prstGeom prst="rect">
            <a:avLst/>
          </a:prstGeom>
        </p:spPr>
      </p:pic>
      <p:pic>
        <p:nvPicPr>
          <p:cNvPr id="7" name="Rectangle 2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485900" y="5581650"/>
            <a:ext cx="7419975" cy="3086100"/>
          </a:xfrm>
          <a:prstGeom prst="rect">
            <a:avLst/>
          </a:prstGeom>
        </p:spPr>
      </p:pic>
      <p:pic>
        <p:nvPicPr>
          <p:cNvPr id="8" name="Fixing-problems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677150" y="5895975"/>
            <a:ext cx="933450" cy="933450"/>
          </a:xfrm>
          <a:prstGeom prst="rect">
            <a:avLst/>
          </a:prstGeom>
        </p:spPr>
      </p:pic>
      <p:pic>
        <p:nvPicPr>
          <p:cNvPr id="9" name="Rectangle 2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363075" y="2114550"/>
            <a:ext cx="7419975" cy="3086100"/>
          </a:xfrm>
          <a:prstGeom prst="rect">
            <a:avLst/>
          </a:prstGeom>
        </p:spPr>
      </p:pic>
      <p:pic>
        <p:nvPicPr>
          <p:cNvPr id="10" name="Incoming-data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5573375" y="2352675"/>
            <a:ext cx="933450" cy="933450"/>
          </a:xfrm>
          <a:prstGeom prst="rect">
            <a:avLst/>
          </a:prstGeom>
        </p:spPr>
      </p:pic>
      <p:pic>
        <p:nvPicPr>
          <p:cNvPr id="11" name="Rectangle 2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363075" y="5581650"/>
            <a:ext cx="7419975" cy="3086100"/>
          </a:xfrm>
          <a:prstGeom prst="rect">
            <a:avLst/>
          </a:prstGeom>
        </p:spPr>
      </p:pic>
      <p:pic>
        <p:nvPicPr>
          <p:cNvPr id="12" name="Constancy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5573375" y="5895975"/>
            <a:ext cx="933450" cy="933450"/>
          </a:xfrm>
          <a:prstGeom prst="rect">
            <a:avLst/>
          </a:prstGeom>
        </p:spPr>
      </p:pic>
      <p:sp>
        <p:nvSpPr>
          <p:cNvPr id="13" name="Artimate"/>
          <p:cNvSpPr/>
          <p:nvPr/>
        </p:nvSpPr>
        <p:spPr>
          <a:xfrm>
            <a:off x="1485900" y="1028700"/>
            <a:ext cx="1543050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800" b="1" dirty="0">
                <a:solidFill>
                  <a:srgbClr val="A2E0E0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Как работает Artimate?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TL-"/>
          <p:cNvSpPr/>
          <p:nvPr/>
        </p:nvSpPr>
        <p:spPr>
          <a:xfrm>
            <a:off x="1866900" y="2476500"/>
            <a:ext cx="5970814" cy="2266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8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Центр интеграции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объединяет данные о событиях и изменениях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из нескольких источников, предлагая готовые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коннекторы к системам мониторинга и универсальные инструменты настройки пользовательских интеграций.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В блоке реализован ETL-процесс
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2"/>
          <p:cNvSpPr/>
          <p:nvPr/>
        </p:nvSpPr>
        <p:spPr>
          <a:xfrm>
            <a:off x="9677400" y="2476500"/>
            <a:ext cx="6056086" cy="25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8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Центр управления оповещениями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управляет жизненным циклом оповещений,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изменений, аномалий, обогащает их полезным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контентом (контекстуализация) с помощью набора алгоритмических правил и методов машинного обучения, детектирует аномальные события, исключает избыточную информацию
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meline  -"/>
          <p:cNvSpPr/>
          <p:nvPr/>
        </p:nvSpPr>
        <p:spPr>
          <a:xfrm>
            <a:off x="1866900" y="5895975"/>
            <a:ext cx="5970814" cy="2266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8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Центр управления инцидентами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формирует полную картину по каждому инциденту,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включая набор связанных оповещений, изменений, аномалий, полный жизненный цикл (timeline), карту причинно-следственных связей, предоставляет набор инструментов для анализа, командной работы и решения инцидентов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-"/>
          <p:cNvSpPr/>
          <p:nvPr/>
        </p:nvSpPr>
        <p:spPr>
          <a:xfrm>
            <a:off x="9677399" y="5895975"/>
            <a:ext cx="6607629" cy="259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8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Центр автоматизации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организует совместную работу команд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по локализованным инцидентам, своевременное уведомление пользователей всеми доступными средствами по сути возникающих проблем, предлагает готовые решения из базы знаний, подсказки и советы от встроенного чат-бота, автоматически эскалирует проблемы во внешние системы
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ro-background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2925" y="523875"/>
            <a:ext cx="17221200" cy="9258300"/>
          </a:xfrm>
          <a:prstGeom prst="rect">
            <a:avLst/>
          </a:prstGeom>
        </p:spPr>
      </p:pic>
      <p:pic>
        <p:nvPicPr>
          <p:cNvPr id="4" name="Logo (4) 1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049500" y="9048750"/>
            <a:ext cx="1695450" cy="381000"/>
          </a:xfrm>
          <a:prstGeom prst="rect">
            <a:avLst/>
          </a:prstGeom>
        </p:spPr>
      </p:pic>
      <p:pic>
        <p:nvPicPr>
          <p:cNvPr id="5" name="ML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2468225" y="4486275"/>
            <a:ext cx="4276725" cy="2324101"/>
          </a:xfrm>
          <a:prstGeom prst="rect">
            <a:avLst/>
          </a:prstGeom>
        </p:spPr>
      </p:pic>
      <p:sp>
        <p:nvSpPr>
          <p:cNvPr id="6" name="ML-"/>
          <p:cNvSpPr/>
          <p:nvPr/>
        </p:nvSpPr>
        <p:spPr>
          <a:xfrm>
            <a:off x="1485900" y="1028700"/>
            <a:ext cx="126968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4800" b="1" dirty="0">
                <a:solidFill>
                  <a:srgbClr val="5FB2B7"/>
                </a:solidFill>
                <a:latin typeface="Arial" panose="020B0604020202020204" pitchFamily="34" charset="0"/>
                <a:ea typeface="SF UI Display Semibold" pitchFamily="34" charset="-122"/>
                <a:cs typeface="Arial" panose="020B0604020202020204" pitchFamily="34" charset="0"/>
              </a:rPr>
              <a:t>ML-возможности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timate          ML      IT-"/>
          <p:cNvSpPr/>
          <p:nvPr/>
        </p:nvSpPr>
        <p:spPr>
          <a:xfrm>
            <a:off x="1447800" y="2057400"/>
            <a:ext cx="154590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75" dirty="0">
                <a:solidFill>
                  <a:srgbClr val="697888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Artimate — это интеллектуальная платформа, которая использует силу ИИ и ML для трансформации подхода к управлению IT-инфраструктурой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L-                          ML-              MTTR       -              root cause analysis"/>
          <p:cNvSpPr/>
          <p:nvPr/>
        </p:nvSpPr>
        <p:spPr>
          <a:xfrm>
            <a:off x="1447800" y="2895600"/>
            <a:ext cx="10210800" cy="65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Кластеризация
</a:t>
            </a:r>
            <a:r>
              <a:rPr lang="en-US" sz="165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Структурируйте и исследуйте наборы данных со всех доступных источников, создавайте ML-модели кластеризации на базе различных алгоритмов для поиска, анализа, систематизации, определения шаблонов групп схожих объектов
</a:t>
            </a:r>
            <a:r>
              <a:rPr lang="en-US" sz="24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Классификация
</a:t>
            </a:r>
            <a:r>
              <a:rPr lang="en-US" sz="165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Расширяйте возможности стандартных алгоритмических методов обогащения поступающих данных с помощью ML-классификации. Добавляйте новый полезный контекст к оповещениям, чтобы получить полную картину инцидентов для ускорения MTTR
</a:t>
            </a:r>
            <a:r>
              <a:rPr lang="en-US" sz="24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Корреляция 
</a:t>
            </a:r>
            <a:r>
              <a:rPr lang="en-US" sz="165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Выстраивайте корреляционные графы или карты причинно-следственных связей между компонентами системы, которые позволяют прогнозировать развитие инцидентов, быстро находить первопричины сбоев (root cause analysis) и выявлять неожиданные зависимости, которые сложно заметить вручную
</a:t>
            </a:r>
            <a:r>
              <a:rPr lang="en-US" sz="2400" b="1" dirty="0" err="1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Поиск</a:t>
            </a:r>
            <a:r>
              <a:rPr lang="en-US" sz="24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аномалий</a:t>
            </a:r>
            <a:r>
              <a:rPr lang="en-US" sz="2400" b="1" dirty="0">
                <a:solidFill>
                  <a:srgbClr val="191919"/>
                </a:solidFill>
                <a:latin typeface="Arial" panose="020B0604020202020204" pitchFamily="34" charset="0"/>
                <a:ea typeface="SF UI Display Bold" pitchFamily="34" charset="-122"/>
                <a:cs typeface="Arial" panose="020B0604020202020204" pitchFamily="34" charset="0"/>
              </a:rPr>
              <a:t>
</a:t>
            </a:r>
            <a:r>
              <a:rPr lang="en-US" sz="1650" dirty="0">
                <a:solidFill>
                  <a:srgbClr val="191919"/>
                </a:solidFill>
                <a:latin typeface="Arial" panose="020B0604020202020204" pitchFamily="34" charset="0"/>
                <a:ea typeface="SF UI Display Medium" pitchFamily="34" charset="-122"/>
                <a:cs typeface="Arial" panose="020B0604020202020204" pitchFamily="34" charset="0"/>
              </a:rPr>
              <a:t>Находите аномалии, которые часто остаются незамеченными при традиционном мониторинге: локальные изменения в активности компонентов, которые не видны на обобщённых дашбордах; нестандартные последовательности событий, скрытые среди тысяч штатных операций; необычные ситуации, которые невозможно обнаружить вручную; аномальное поведение как отдельных метрик, так и их групп, указывающее на потенциальные риски
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FB2B7"/>
      </a:accent1>
      <a:accent2>
        <a:srgbClr val="016CE9"/>
      </a:accent2>
      <a:accent3>
        <a:srgbClr val="9752E3"/>
      </a:accent3>
      <a:accent4>
        <a:srgbClr val="FA008A"/>
      </a:accent4>
      <a:accent5>
        <a:srgbClr val="F0C54E"/>
      </a:accent5>
      <a:accent6>
        <a:srgbClr val="64BAFF"/>
      </a:accent6>
      <a:hlink>
        <a:srgbClr val="A2E0E0"/>
      </a:hlink>
      <a:folHlink>
        <a:srgbClr val="A2E0E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395</Words>
  <Application>Microsoft Office PowerPoint</Application>
  <PresentationFormat>Произвольный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SF UI Display Bold</vt:lpstr>
      <vt:lpstr>SF UI Display Medium</vt:lpstr>
      <vt:lpstr>SF UI Display Semibold</vt:lpstr>
      <vt:lpstr>SF UI Display Heavy</vt:lpstr>
      <vt:lpstr>SF UI Text Regular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LENOVO</cp:lastModifiedBy>
  <cp:revision>7</cp:revision>
  <dcterms:created xsi:type="dcterms:W3CDTF">2025-04-11T04:14:53Z</dcterms:created>
  <dcterms:modified xsi:type="dcterms:W3CDTF">2025-04-11T10:52:36Z</dcterms:modified>
</cp:coreProperties>
</file>