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77" r:id="rId4"/>
    <p:sldId id="262" r:id="rId5"/>
    <p:sldId id="261" r:id="rId6"/>
    <p:sldId id="279" r:id="rId7"/>
    <p:sldId id="281" r:id="rId8"/>
    <p:sldId id="282" r:id="rId9"/>
    <p:sldId id="284" r:id="rId10"/>
    <p:sldId id="259" r:id="rId11"/>
    <p:sldId id="264" r:id="rId12"/>
    <p:sldId id="266" r:id="rId13"/>
    <p:sldId id="285" r:id="rId14"/>
    <p:sldId id="273" r:id="rId15"/>
    <p:sldId id="276" r:id="rId16"/>
  </p:sldIdLst>
  <p:sldSz cx="12192000" cy="6858000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461" userDrawn="1">
          <p15:clr>
            <a:srgbClr val="A4A3A4"/>
          </p15:clr>
        </p15:guide>
        <p15:guide id="4" pos="7219" userDrawn="1">
          <p15:clr>
            <a:srgbClr val="A4A3A4"/>
          </p15:clr>
        </p15:guide>
        <p15:guide id="5" orient="horz" pos="459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0D2D1"/>
    <a:srgbClr val="0A2B3E"/>
    <a:srgbClr val="DBC317"/>
    <a:srgbClr val="006BDB"/>
    <a:srgbClr val="FBFBFB"/>
    <a:srgbClr val="CCCCCA"/>
    <a:srgbClr val="D9D9D9"/>
    <a:srgbClr val="FFD41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376" autoAdjust="0"/>
  </p:normalViewPr>
  <p:slideViewPr>
    <p:cSldViewPr snapToGrid="0">
      <p:cViewPr varScale="1">
        <p:scale>
          <a:sx n="85" d="100"/>
          <a:sy n="85" d="100"/>
        </p:scale>
        <p:origin x="288" y="48"/>
      </p:cViewPr>
      <p:guideLst>
        <p:guide pos="3840"/>
        <p:guide pos="461"/>
        <p:guide pos="7219"/>
        <p:guide orient="horz" pos="459"/>
        <p:guide orient="horz" pos="38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32"/>
    </p:cViewPr>
  </p:sorterViewPr>
  <p:notesViewPr>
    <p:cSldViewPr snapToGrid="0" showGuides="1">
      <p:cViewPr varScale="1">
        <p:scale>
          <a:sx n="64" d="100"/>
          <a:sy n="64" d="100"/>
        </p:scale>
        <p:origin x="2082" y="63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80" b="0" i="0" u="none" strike="noStrike" kern="1200" spc="0" baseline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+mn-cs"/>
              </a:defRPr>
            </a:pPr>
            <a:r>
              <a:rPr lang="ru-RU"/>
              <a:t>Продажи</a:t>
            </a:r>
            <a:r>
              <a:rPr lang="en-US"/>
              <a:t> CRG</a:t>
            </a:r>
            <a:endParaRPr lang="ru-RU"/>
          </a:p>
        </c:rich>
      </c:tx>
      <c:layout>
        <c:manualLayout>
          <c:xMode val="edge"/>
          <c:yMode val="edge"/>
          <c:x val="0.39556937379935914"/>
          <c:y val="2.1528702004537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080" b="0" i="0" u="none" strike="noStrike" kern="1200" spc="0" baseline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562835032852896"/>
          <c:y val="0.12667820913454492"/>
          <c:w val="0.81864741710447508"/>
          <c:h val="0.69120807056361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  <a:effectLst/>
          </c:spPr>
          <c:invertIfNegative val="0"/>
          <c:trendline>
            <c:spPr>
              <a:ln w="63500" cap="rnd">
                <a:solidFill>
                  <a:srgbClr val="FF0000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2.4500000000000002</c:v>
                </c:pt>
                <c:pt idx="1">
                  <c:v>4.32</c:v>
                </c:pt>
                <c:pt idx="2">
                  <c:v>7.6</c:v>
                </c:pt>
                <c:pt idx="3">
                  <c:v>9.4</c:v>
                </c:pt>
                <c:pt idx="4">
                  <c:v>11.7</c:v>
                </c:pt>
                <c:pt idx="5">
                  <c:v>11.4</c:v>
                </c:pt>
                <c:pt idx="6">
                  <c:v>15.8</c:v>
                </c:pt>
                <c:pt idx="7">
                  <c:v>23</c:v>
                </c:pt>
                <c:pt idx="8">
                  <c:v>32.5</c:v>
                </c:pt>
                <c:pt idx="9">
                  <c:v>47</c:v>
                </c:pt>
                <c:pt idx="1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BC-4738-92F5-E8BF3CC84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81379792"/>
        <c:axId val="84046016"/>
      </c:barChart>
      <c:catAx>
        <c:axId val="8137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+mn-cs"/>
              </a:defRPr>
            </a:pPr>
            <a:endParaRPr lang="ru-RU"/>
          </a:p>
        </c:txPr>
        <c:crossAx val="84046016"/>
        <c:crosses val="autoZero"/>
        <c:auto val="1"/>
        <c:lblAlgn val="ctr"/>
        <c:lblOffset val="100"/>
        <c:noMultiLvlLbl val="0"/>
      </c:catAx>
      <c:valAx>
        <c:axId val="8404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Inter Light" panose="02000503000000020004" pitchFamily="2" charset="0"/>
                    <a:ea typeface="Inter Light" panose="02000503000000020004" pitchFamily="2" charset="0"/>
                    <a:cs typeface="+mn-cs"/>
                  </a:defRPr>
                </a:pPr>
                <a:r>
                  <a:rPr lang="ru-RU"/>
                  <a:t>Выручка млн.  рублей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Inter Light" panose="02000503000000020004" pitchFamily="2" charset="0"/>
                  <a:ea typeface="Inter Light" panose="02000503000000020004" pitchFamily="2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  <a:cs typeface="+mn-cs"/>
              </a:defRPr>
            </a:pPr>
            <a:endParaRPr lang="ru-RU"/>
          </a:p>
        </c:txPr>
        <c:crossAx val="81379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bg1"/>
          </a:solidFill>
          <a:latin typeface="Inter Light" panose="02000503000000020004" pitchFamily="2" charset="0"/>
          <a:ea typeface="Inter Light" panose="02000503000000020004" pitchFamily="2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Sheet1!$K$1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41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50-4325-B88B-0BBCD57B6DC1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50-4325-B88B-0BBCD57B6DC1}"/>
              </c:ext>
            </c:extLst>
          </c:dPt>
          <c:dPt>
            <c:idx val="2"/>
            <c:bubble3D val="0"/>
            <c:spPr>
              <a:solidFill>
                <a:srgbClr val="38B24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50-4325-B88B-0BBCD57B6DC1}"/>
              </c:ext>
            </c:extLst>
          </c:dPt>
          <c:dPt>
            <c:idx val="3"/>
            <c:bubble3D val="0"/>
            <c:spPr>
              <a:solidFill>
                <a:srgbClr val="00A7E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50-4325-B88B-0BBCD57B6D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Neutral Face" pitchFamily="50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Sheet1!$J$2:$J$5</c:f>
              <c:strCache>
                <c:ptCount val="4"/>
                <c:pt idx="0">
                  <c:v>CRG</c:v>
                </c:pt>
                <c:pt idx="1">
                  <c:v>SBR</c:v>
                </c:pt>
                <c:pt idx="2">
                  <c:v>КОНКУРЕНТЫ</c:v>
                </c:pt>
                <c:pt idx="3">
                  <c:v>EPDM</c:v>
                </c:pt>
              </c:strCache>
            </c:strRef>
          </c:cat>
          <c:val>
            <c:numRef>
              <c:f>Sheet1!$K$2:$K$5</c:f>
              <c:numCache>
                <c:formatCode>0%</c:formatCode>
                <c:ptCount val="4"/>
                <c:pt idx="0">
                  <c:v>0.05</c:v>
                </c:pt>
                <c:pt idx="1">
                  <c:v>0.6</c:v>
                </c:pt>
                <c:pt idx="2">
                  <c:v>0.05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50-4325-B88B-0BBCD57B6D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Sheet1!$N$1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41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E6-4CCE-A604-A00E21CACFD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E6-4CCE-A604-A00E21CACFD0}"/>
              </c:ext>
            </c:extLst>
          </c:dPt>
          <c:dPt>
            <c:idx val="2"/>
            <c:bubble3D val="0"/>
            <c:spPr>
              <a:solidFill>
                <a:srgbClr val="38B24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E6-4CCE-A604-A00E21CACFD0}"/>
              </c:ext>
            </c:extLst>
          </c:dPt>
          <c:dPt>
            <c:idx val="3"/>
            <c:bubble3D val="0"/>
            <c:spPr>
              <a:solidFill>
                <a:srgbClr val="00A7E1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E6-4CCE-A604-A00E21CACF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Neutral Face" pitchFamily="50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Sheet1!$M$2:$M$5</c:f>
              <c:strCache>
                <c:ptCount val="4"/>
                <c:pt idx="0">
                  <c:v>CRG</c:v>
                </c:pt>
                <c:pt idx="1">
                  <c:v>SBR</c:v>
                </c:pt>
                <c:pt idx="2">
                  <c:v>КОНКУРЕНТЫ</c:v>
                </c:pt>
                <c:pt idx="3">
                  <c:v>EPDM</c:v>
                </c:pt>
              </c:strCache>
            </c:strRef>
          </c:cat>
          <c:val>
            <c:numRef>
              <c:f>Sheet1!$N$2:$N$5</c:f>
              <c:numCache>
                <c:formatCode>0%</c:formatCode>
                <c:ptCount val="4"/>
                <c:pt idx="0">
                  <c:v>0.5</c:v>
                </c:pt>
                <c:pt idx="1">
                  <c:v>0.25</c:v>
                </c:pt>
                <c:pt idx="2">
                  <c:v>0.1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E6-4CCE-A604-A00E21CACF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151A37-2F7B-6AD1-9C0B-8B53F30E48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5E1EA-8ED7-2981-F6FC-366D59098D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7D4FF6B-C074-4502-9EB7-F27C23D93A69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67A3C-D6BC-F8FF-FFBA-A4F035A0A1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5E959-82E2-C6ED-74CB-9825B94530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F07592A-5111-4E2A-A8C4-90A63EF02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910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6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6A4F818-E6BE-43F9-9CB0-B880EB11621C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21CAD8E-D6FA-4637-BB53-A9212D1FF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AD8E-D6FA-4637-BB53-A9212D1FF9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7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AD8E-D6FA-4637-BB53-A9212D1FF9E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9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AD8E-D6FA-4637-BB53-A9212D1FF9E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1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AD8E-D6FA-4637-BB53-A9212D1FF9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AD8E-D6FA-4637-BB53-A9212D1FF9E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0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CAD8E-D6FA-4637-BB53-A9212D1FF9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BCED-5706-8C13-5701-5CCDD821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A255-E410-0E7C-C3C7-B065E5F44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199ED-8F6C-A7F0-34C4-96CEB570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B206-17AA-4ACE-A1D9-590F02A34038}" type="datetime1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64FC3-9A12-DE9C-3254-AD19AE6C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7BAA4-2B44-883B-3C21-FD5383A4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7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BA33-DE76-DB77-61E4-7335C0F6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96172-87C7-4D77-07F9-60D2D1FFD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25316-E5C8-A2D6-4143-70CB2281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1184-6E82-4907-8ACE-2EFB5BCF3AFB}" type="datetime1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D862-465A-77FB-95C6-042FF71F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EA9EC-9818-BF1F-7781-6FBEE489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8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DB3BF3-9269-1760-0B10-6756DBE2D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AAD8D-6C08-84D8-E0FC-78D55FAF5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B74F6-A780-4E04-97AD-27974265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B2FE-C265-4A97-BFBC-15364154B42F}" type="datetime1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37F05-7A21-CBBF-9AAE-95001AFF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47691-C939-3A0C-8594-00E1F1E0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2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16E3-618B-AFE6-E439-D849B08B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8E75-5C8D-17ED-45CC-5CE0FE757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5EADE-F388-212B-8203-D791A4D8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26CF-7149-4224-A7B7-740EF91795C9}" type="datetime1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8C4E1-67CC-4291-A40B-EFA18EDD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1F771-A15B-088A-1717-67907447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6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C2E2-EEDF-6A4B-3FC6-A6F44688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20427-865E-9C41-3723-02B88EC2A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DAF27-D101-6675-DDC7-6462AF9D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E83D-FFF2-4DBE-9701-F2031C220E3C}" type="datetime1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415D4-954C-11E3-9260-2DFC8D764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55F3C-B1A4-2DDF-189C-2CD763CF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9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5CDE-D094-5DEF-438C-4867681E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544E-9A13-B362-5386-A8F6485FB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EC8BC-F04D-EFD6-0758-E2AC72EFA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301D3-CAF2-57EC-A9E8-E9AB2196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670A-F6CE-433B-BF5C-B9A3F5FB79E1}" type="datetime1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9BFD2-B6B5-C9E2-B3FC-2C918848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AD4C7-389A-04B6-21A1-DDA0436C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0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5BFA-9582-0627-8B7F-BAC6AABD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97E6C-5570-F1A0-3544-F9EBB6353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6C651-C6C0-66AF-F78C-0088B4B34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455F-15B0-575C-7C23-7BC5463BF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26C72-3D39-20F0-6FD9-65444F40B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3529B-5B8E-0666-D235-133EA4B0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7EC-2FF8-4B41-8D1A-CE7196CD1CF3}" type="datetime1">
              <a:rPr lang="ru-RU" smtClean="0"/>
              <a:t>30.04.2025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7DC2A-4258-BC90-A52B-30CFAB9A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C706D3-2CEF-0343-0B9C-E866A301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3716-C8EE-EFAB-EEFB-B027D475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F24BF4-58D6-600A-F4E2-E5B3C84A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D8D6-F6D1-47F7-AB4A-D5064183680F}" type="datetime1">
              <a:rPr lang="ru-RU" smtClean="0"/>
              <a:t>30.04.2025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AD6D6-9A7E-C9E6-FDFB-835B5264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82F01-D289-86CD-836F-D9834497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EF126-0072-65D0-ABF7-3A4B99A0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4C0-61E2-42EB-9464-799E5D32FD1D}" type="datetime1">
              <a:rPr lang="ru-RU" smtClean="0"/>
              <a:t>30.04.2025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0FC47-F5BE-66DD-91F9-07C35653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4EA31-E98F-7460-794E-AD0188CF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70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332F-7CA7-073D-32FB-7B48834A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06F66-0D49-ED09-4284-EAB4E5EE7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A994F-8A34-D4C3-2160-17710BFE9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65C68-CE11-1E84-7219-453373E8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802-0564-4444-9B58-B9637A603E0D}" type="datetime1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BF57B-B1D2-E38C-B5CD-EF86B32E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7FEAC-9E2D-31EB-040C-7B939A915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0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96EC-9F1F-2498-BAFF-09643EED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D8F9F-82F6-AF17-180E-1BED9B30B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DF026-1A7C-7BB9-4B45-801AA1A04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EDC0E-AEA4-8E73-D833-A9905EBF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05BA9-E841-4405-BEDB-FDAB7057DBB2}" type="datetime1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DE20-07D9-DFDF-AE5B-B9C8C306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9F180-691D-13FD-4172-D2F29EAC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0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8CCC4-B485-F8E1-2B57-EE2349F3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823F2-F0DA-B2FE-18EE-7AB744F4A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1BFAF-8669-F267-B8FD-ECA389782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19B703-6FB5-4A5B-94A9-347F5345ACF7}" type="datetime1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CC309-6A51-20BA-9789-246FE3A8A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B4152-AECC-4457-F764-2DCF5942C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D10C36-1341-4797-9FF8-E9416F914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5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10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B73BDF-A28C-D6C8-800D-72FCF0577A3E}"/>
              </a:ext>
            </a:extLst>
          </p:cNvPr>
          <p:cNvSpPr/>
          <p:nvPr/>
        </p:nvSpPr>
        <p:spPr>
          <a:xfrm>
            <a:off x="67318" y="5093713"/>
            <a:ext cx="4813222" cy="1710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445DE0-000C-ED5F-4576-9D9FCE24FE6F}"/>
              </a:ext>
            </a:extLst>
          </p:cNvPr>
          <p:cNvSpPr/>
          <p:nvPr/>
        </p:nvSpPr>
        <p:spPr>
          <a:xfrm>
            <a:off x="67318" y="1764287"/>
            <a:ext cx="4813222" cy="3284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07CB68-0E4E-9EE8-F0D0-A1D319110891}"/>
              </a:ext>
            </a:extLst>
          </p:cNvPr>
          <p:cNvSpPr/>
          <p:nvPr/>
        </p:nvSpPr>
        <p:spPr>
          <a:xfrm>
            <a:off x="67318" y="53292"/>
            <a:ext cx="4813222" cy="1657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9" descr="A pile of small colored pieces&#10;&#10;Description automatically generated" hidden="1">
            <a:extLst>
              <a:ext uri="{FF2B5EF4-FFF2-40B4-BE49-F238E27FC236}">
                <a16:creationId xmlns:a16="http://schemas.microsoft.com/office/drawing/2014/main" id="{E22599D2-E031-1DBA-A72D-7FB31243F0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33" r="-119" b="-1"/>
          <a:stretch/>
        </p:blipFill>
        <p:spPr>
          <a:xfrm>
            <a:off x="0" y="0"/>
            <a:ext cx="12200496" cy="68671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5F269E-74ED-DDE5-DB33-C8D05A03FE56}"/>
              </a:ext>
            </a:extLst>
          </p:cNvPr>
          <p:cNvSpPr txBox="1"/>
          <p:nvPr/>
        </p:nvSpPr>
        <p:spPr>
          <a:xfrm>
            <a:off x="659398" y="2150172"/>
            <a:ext cx="3348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A2B3E"/>
                </a:solidFill>
                <a:latin typeface="Neutral Face" pitchFamily="50" charset="0"/>
              </a:rPr>
              <a:t>CRG</a:t>
            </a:r>
            <a:endParaRPr lang="ru-RU" sz="9600" b="1" dirty="0">
              <a:solidFill>
                <a:srgbClr val="0A2B3E"/>
              </a:solidFill>
              <a:latin typeface="Neutral Fac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88566-A70C-1220-3680-683FCEC1AF27}"/>
              </a:ext>
            </a:extLst>
          </p:cNvPr>
          <p:cNvSpPr txBox="1"/>
          <p:nvPr/>
        </p:nvSpPr>
        <p:spPr>
          <a:xfrm>
            <a:off x="659398" y="5513751"/>
            <a:ext cx="380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Промышленные технологии</a:t>
            </a:r>
            <a:endParaRPr lang="en-US" sz="1200" dirty="0">
              <a:solidFill>
                <a:srgbClr val="0A2B3E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Шигапов Тимур Булатович</a:t>
            </a:r>
            <a:endParaRPr lang="en-US" sz="1200" dirty="0">
              <a:solidFill>
                <a:srgbClr val="0A2B3E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Коммерческий директор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6E7A57-0C4C-1938-F97C-781A5A6A4879}"/>
              </a:ext>
            </a:extLst>
          </p:cNvPr>
          <p:cNvSpPr txBox="1"/>
          <p:nvPr/>
        </p:nvSpPr>
        <p:spPr>
          <a:xfrm>
            <a:off x="659398" y="3719832"/>
            <a:ext cx="4075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Colored rubber granules</a:t>
            </a:r>
            <a:endParaRPr lang="ru-RU" b="1" dirty="0">
              <a:solidFill>
                <a:srgbClr val="0A2B3E"/>
              </a:solidFill>
              <a:latin typeface="Neutral Face" pitchFamily="50" charset="0"/>
              <a:ea typeface="Inter Medium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B5C5D-4D7A-4C6B-D4B0-F8B66C39F09B}"/>
              </a:ext>
            </a:extLst>
          </p:cNvPr>
          <p:cNvSpPr txBox="1"/>
          <p:nvPr/>
        </p:nvSpPr>
        <p:spPr>
          <a:xfrm>
            <a:off x="659398" y="4194896"/>
            <a:ext cx="38941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Окрашенные резиновые гранулы</a:t>
            </a:r>
          </a:p>
        </p:txBody>
      </p:sp>
      <p:pic>
        <p:nvPicPr>
          <p:cNvPr id="4" name="Picture 3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8D247BCD-8EF3-20FD-3110-526F14B58B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t="21776" r="8198" b="20478"/>
          <a:stretch/>
        </p:blipFill>
        <p:spPr>
          <a:xfrm>
            <a:off x="731838" y="740400"/>
            <a:ext cx="1494780" cy="432000"/>
          </a:xfrm>
          <a:prstGeom prst="rect">
            <a:avLst/>
          </a:prstGeom>
        </p:spPr>
      </p:pic>
      <p:pic>
        <p:nvPicPr>
          <p:cNvPr id="12" name="Picture 11" descr="A row of colorful squares&#10;&#10;Description automatically generated">
            <a:extLst>
              <a:ext uri="{FF2B5EF4-FFF2-40B4-BE49-F238E27FC236}">
                <a16:creationId xmlns:a16="http://schemas.microsoft.com/office/drawing/2014/main" id="{03782499-A334-211E-402F-E9E5506656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0738" r="13349" b="-1201"/>
          <a:stretch/>
        </p:blipFill>
        <p:spPr>
          <a:xfrm>
            <a:off x="4934857" y="650510"/>
            <a:ext cx="7189825" cy="555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4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different colors">
            <a:extLst>
              <a:ext uri="{FF2B5EF4-FFF2-40B4-BE49-F238E27FC236}">
                <a16:creationId xmlns:a16="http://schemas.microsoft.com/office/drawing/2014/main" id="{530F4EF9-C9B3-AE14-49D7-63F8FCA21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A7E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16" b="58770" l="1406" r="12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322" r="85942" b="39736"/>
          <a:stretch/>
        </p:blipFill>
        <p:spPr>
          <a:xfrm>
            <a:off x="609997" y="3658021"/>
            <a:ext cx="1636815" cy="978619"/>
          </a:xfrm>
          <a:prstGeom prst="rect">
            <a:avLst/>
          </a:prstGeom>
        </p:spPr>
      </p:pic>
      <p:pic>
        <p:nvPicPr>
          <p:cNvPr id="50" name="Picture 49" descr="A map of the world">
            <a:extLst>
              <a:ext uri="{FF2B5EF4-FFF2-40B4-BE49-F238E27FC236}">
                <a16:creationId xmlns:a16="http://schemas.microsoft.com/office/drawing/2014/main" id="{F74F201E-0A13-3112-FE6F-691AE34A07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A7E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4" y="800638"/>
            <a:ext cx="10398935" cy="5849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439007-E04E-E8CE-5CA0-A7F2EE128A98}"/>
              </a:ext>
            </a:extLst>
          </p:cNvPr>
          <p:cNvSpPr txBox="1">
            <a:spLocks/>
          </p:cNvSpPr>
          <p:nvPr/>
        </p:nvSpPr>
        <p:spPr>
          <a:xfrm>
            <a:off x="686197" y="654340"/>
            <a:ext cx="760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Neutral Face" pitchFamily="50" charset="0"/>
              </a:rPr>
              <a:t>ГЕОГРАФИЯ ПРОДАЖ </a:t>
            </a:r>
            <a:r>
              <a:rPr lang="en-US" sz="3600" b="1">
                <a:solidFill>
                  <a:schemeClr val="bg1"/>
                </a:solidFill>
                <a:latin typeface="Neutral Face" pitchFamily="50" charset="0"/>
              </a:rPr>
              <a:t>CRG</a:t>
            </a:r>
            <a:endParaRPr lang="ru-RU" sz="3600" b="1" dirty="0">
              <a:solidFill>
                <a:schemeClr val="bg1"/>
              </a:solidFill>
              <a:latin typeface="Neutral Face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A46AC-A0EA-C5CD-CD86-C6435BBCCBBA}"/>
              </a:ext>
            </a:extLst>
          </p:cNvPr>
          <p:cNvSpPr txBox="1">
            <a:spLocks/>
          </p:cNvSpPr>
          <p:nvPr/>
        </p:nvSpPr>
        <p:spPr>
          <a:xfrm>
            <a:off x="8059681" y="3035216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Neutral Face" pitchFamily="50" charset="0"/>
              </a:rPr>
              <a:t>6.2%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71C1CF-A3E7-F4DB-4425-CAD7AFFE3C8A}"/>
              </a:ext>
            </a:extLst>
          </p:cNvPr>
          <p:cNvSpPr txBox="1">
            <a:spLocks/>
          </p:cNvSpPr>
          <p:nvPr/>
        </p:nvSpPr>
        <p:spPr>
          <a:xfrm>
            <a:off x="5940944" y="443803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Neutral Face" pitchFamily="50" charset="0"/>
              </a:rPr>
              <a:t>1.2%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854A61-C6C3-920C-220D-19B601EC9110}"/>
              </a:ext>
            </a:extLst>
          </p:cNvPr>
          <p:cNvSpPr txBox="1">
            <a:spLocks/>
          </p:cNvSpPr>
          <p:nvPr/>
        </p:nvSpPr>
        <p:spPr>
          <a:xfrm>
            <a:off x="4431108" y="3807499"/>
            <a:ext cx="1099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Neutral Face" pitchFamily="50" charset="0"/>
              </a:rPr>
              <a:t>12.1%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9494F8-A6D2-565B-19C9-9A7DAE28FBB2}"/>
              </a:ext>
            </a:extLst>
          </p:cNvPr>
          <p:cNvSpPr txBox="1">
            <a:spLocks/>
          </p:cNvSpPr>
          <p:nvPr/>
        </p:nvSpPr>
        <p:spPr>
          <a:xfrm>
            <a:off x="3235319" y="4038331"/>
            <a:ext cx="110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Neutral Face" pitchFamily="50" charset="0"/>
              </a:rPr>
              <a:t>75.7%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BCB40F-166C-3944-9702-4648830F7E43}"/>
              </a:ext>
            </a:extLst>
          </p:cNvPr>
          <p:cNvSpPr txBox="1">
            <a:spLocks/>
          </p:cNvSpPr>
          <p:nvPr/>
        </p:nvSpPr>
        <p:spPr>
          <a:xfrm>
            <a:off x="2120696" y="351784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Neutral Face" pitchFamily="50" charset="0"/>
              </a:rPr>
              <a:t>2.5%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25AB5-E35C-0326-083F-825165C8A1C0}"/>
              </a:ext>
            </a:extLst>
          </p:cNvPr>
          <p:cNvSpPr txBox="1">
            <a:spLocks/>
          </p:cNvSpPr>
          <p:nvPr/>
        </p:nvSpPr>
        <p:spPr>
          <a:xfrm>
            <a:off x="1702405" y="4497989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Neutral Face" pitchFamily="50" charset="0"/>
              </a:rPr>
              <a:t>1.6%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B8F952-AF4E-59B8-AF24-389B8D263FFF}"/>
              </a:ext>
            </a:extLst>
          </p:cNvPr>
          <p:cNvSpPr txBox="1">
            <a:spLocks/>
          </p:cNvSpPr>
          <p:nvPr/>
        </p:nvSpPr>
        <p:spPr>
          <a:xfrm>
            <a:off x="2905000" y="2804383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Neutral Face" pitchFamily="50" charset="0"/>
              </a:rPr>
              <a:t>0.7%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71EDC6-B6B2-A149-7A3D-88116DB8E6A7}"/>
              </a:ext>
            </a:extLst>
          </p:cNvPr>
          <p:cNvSpPr/>
          <p:nvPr/>
        </p:nvSpPr>
        <p:spPr>
          <a:xfrm>
            <a:off x="3085377" y="4293542"/>
            <a:ext cx="180000" cy="180000"/>
          </a:xfrm>
          <a:prstGeom prst="ellipse">
            <a:avLst/>
          </a:prstGeom>
          <a:solidFill>
            <a:srgbClr val="E21B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51" descr="A red flag on a pole" hidden="1">
            <a:extLst>
              <a:ext uri="{FF2B5EF4-FFF2-40B4-BE49-F238E27FC236}">
                <a16:creationId xmlns:a16="http://schemas.microsoft.com/office/drawing/2014/main" id="{97FC9A62-E79A-7050-E4EA-9274CCDBEDB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761" y="3180737"/>
            <a:ext cx="731080" cy="7310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BED7B9-A98D-248F-4960-9B0D817F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9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DBD295-A547-F335-71CC-FB7E45E701AD}"/>
              </a:ext>
            </a:extLst>
          </p:cNvPr>
          <p:cNvSpPr txBox="1"/>
          <p:nvPr/>
        </p:nvSpPr>
        <p:spPr>
          <a:xfrm>
            <a:off x="653751" y="614447"/>
            <a:ext cx="9726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A2B3E"/>
                </a:solidFill>
                <a:latin typeface="Neutral Face" pitchFamily="50" charset="0"/>
              </a:rPr>
              <a:t>Конкуренты: оборудование для окрашивания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567D67-1036-F5D0-D468-EB1A17FDF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21493"/>
              </p:ext>
            </p:extLst>
          </p:nvPr>
        </p:nvGraphicFramePr>
        <p:xfrm>
          <a:off x="731837" y="1976966"/>
          <a:ext cx="10728324" cy="4152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9249">
                  <a:extLst>
                    <a:ext uri="{9D8B030D-6E8A-4147-A177-3AD203B41FA5}">
                      <a16:colId xmlns:a16="http://schemas.microsoft.com/office/drawing/2014/main" val="1381829208"/>
                    </a:ext>
                  </a:extLst>
                </a:gridCol>
                <a:gridCol w="1715815">
                  <a:extLst>
                    <a:ext uri="{9D8B030D-6E8A-4147-A177-3AD203B41FA5}">
                      <a16:colId xmlns:a16="http://schemas.microsoft.com/office/drawing/2014/main" val="1693136471"/>
                    </a:ext>
                  </a:extLst>
                </a:gridCol>
                <a:gridCol w="1715815">
                  <a:extLst>
                    <a:ext uri="{9D8B030D-6E8A-4147-A177-3AD203B41FA5}">
                      <a16:colId xmlns:a16="http://schemas.microsoft.com/office/drawing/2014/main" val="4086873585"/>
                    </a:ext>
                  </a:extLst>
                </a:gridCol>
                <a:gridCol w="1715815">
                  <a:extLst>
                    <a:ext uri="{9D8B030D-6E8A-4147-A177-3AD203B41FA5}">
                      <a16:colId xmlns:a16="http://schemas.microsoft.com/office/drawing/2014/main" val="2113420271"/>
                    </a:ext>
                  </a:extLst>
                </a:gridCol>
                <a:gridCol w="1715815">
                  <a:extLst>
                    <a:ext uri="{9D8B030D-6E8A-4147-A177-3AD203B41FA5}">
                      <a16:colId xmlns:a16="http://schemas.microsoft.com/office/drawing/2014/main" val="2786973062"/>
                    </a:ext>
                  </a:extLst>
                </a:gridCol>
                <a:gridCol w="1715815">
                  <a:extLst>
                    <a:ext uri="{9D8B030D-6E8A-4147-A177-3AD203B41FA5}">
                      <a16:colId xmlns:a16="http://schemas.microsoft.com/office/drawing/2014/main" val="3000918503"/>
                    </a:ext>
                  </a:extLst>
                </a:gridCol>
              </a:tblGrid>
              <a:tr h="87809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A2B3E"/>
                          </a:solidFill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Показатель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0A2B3E"/>
                          </a:solidFill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Цветорика</a:t>
                      </a:r>
                      <a:endParaRPr lang="ru-RU" sz="1400" dirty="0">
                        <a:solidFill>
                          <a:srgbClr val="0A2B3E"/>
                        </a:solidFill>
                        <a:latin typeface="Inter Medium" panose="02000503000000020004" pitchFamily="2" charset="0"/>
                        <a:ea typeface="Inter Medium" panose="02000503000000020004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A2B3E"/>
                          </a:solidFill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*Eco Green Equipment</a:t>
                      </a:r>
                      <a:endParaRPr lang="ru-RU" sz="1400" dirty="0">
                        <a:solidFill>
                          <a:srgbClr val="0A2B3E"/>
                        </a:solidFill>
                        <a:latin typeface="Inter Medium" panose="02000503000000020004" pitchFamily="2" charset="0"/>
                        <a:ea typeface="Inter Medium" panose="02000503000000020004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A2B3E"/>
                          </a:solidFill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JINGYUAN GROUP, LIMITED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A2B3E"/>
                          </a:solidFill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*SALVADORI</a:t>
                      </a:r>
                      <a:endParaRPr lang="ru-RU" sz="1400" dirty="0">
                        <a:solidFill>
                          <a:srgbClr val="0A2B3E"/>
                        </a:solidFill>
                        <a:latin typeface="Inter Medium" panose="02000503000000020004" pitchFamily="2" charset="0"/>
                        <a:ea typeface="Inter Medium" panose="02000503000000020004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A2B3E"/>
                        </a:solidFill>
                        <a:latin typeface="Inter Medium" panose="02000503000000020004" pitchFamily="2" charset="0"/>
                        <a:ea typeface="Inter Medium" panose="02000503000000020004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387352"/>
                  </a:ext>
                </a:extLst>
              </a:tr>
              <a:tr h="61346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A2B3E"/>
                          </a:solidFill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Технология окрашивания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Поверхностное однослойное окрашивание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A2B3E"/>
                        </a:solidFill>
                        <a:latin typeface="Neutral Face" pitchFamily="50" charset="0"/>
                        <a:ea typeface="Inter SemiBold" panose="02000503000000020004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A2B3E"/>
                        </a:solidFill>
                        <a:latin typeface="Neutral Face" pitchFamily="50" charset="0"/>
                        <a:ea typeface="Inter SemiBold" panose="02000503000000020004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A2B3E"/>
                        </a:solidFill>
                        <a:latin typeface="Neutral Face" pitchFamily="50" charset="0"/>
                        <a:ea typeface="Inter SemiBold" panose="02000503000000020004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Многослойная </a:t>
                      </a:r>
                      <a:r>
                        <a:rPr lang="en-US" sz="1200" b="1" dirty="0" err="1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crg</a:t>
                      </a:r>
                      <a:endParaRPr lang="ru-RU" sz="1200" b="1" dirty="0">
                        <a:solidFill>
                          <a:srgbClr val="0A2B3E"/>
                        </a:solidFill>
                        <a:latin typeface="Neutral Face" pitchFamily="50" charset="0"/>
                        <a:ea typeface="Inter SemiBold" panose="02000503000000020004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575044"/>
                  </a:ext>
                </a:extLst>
              </a:tr>
              <a:tr h="61346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A2B3E"/>
                          </a:solidFill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Производительность, кг/ч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60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1000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600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600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83540"/>
                  </a:ext>
                </a:extLst>
              </a:tr>
              <a:tr h="675459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A2B3E"/>
                          </a:solidFill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Мощность, кВт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50,0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63,0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50,0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47,0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11</a:t>
                      </a:r>
                      <a:r>
                        <a:rPr lang="ru-RU" sz="1400" b="1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510750"/>
                  </a:ext>
                </a:extLst>
              </a:tr>
              <a:tr h="61346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A2B3E"/>
                          </a:solidFill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Катализатор процесса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Острый пар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Нагрев </a:t>
                      </a:r>
                      <a:r>
                        <a:rPr lang="ru-RU" sz="1400" dirty="0" err="1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ТЭНами</a:t>
                      </a:r>
                      <a:endParaRPr lang="ru-RU" sz="1400" dirty="0">
                        <a:solidFill>
                          <a:srgbClr val="0A2B3E"/>
                        </a:solidFill>
                        <a:latin typeface="Neutral Face" pitchFamily="50" charset="0"/>
                        <a:ea typeface="Inter SemiBold" panose="02000503000000020004" pitchFamily="2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Острый пар, вакуум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Хим. добавки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Вода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695515"/>
                  </a:ext>
                </a:extLst>
              </a:tr>
              <a:tr h="75842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A2B3E"/>
                          </a:solidFill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Стоимость оборудования, млн/</a:t>
                      </a:r>
                      <a:r>
                        <a:rPr lang="ru-RU" sz="1400" b="0" dirty="0" err="1">
                          <a:solidFill>
                            <a:srgbClr val="0A2B3E"/>
                          </a:solidFill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руб</a:t>
                      </a:r>
                      <a:endParaRPr lang="ru-RU" sz="1400" b="0" dirty="0">
                        <a:solidFill>
                          <a:srgbClr val="0A2B3E"/>
                        </a:solidFill>
                        <a:latin typeface="Inter Medium" panose="02000503000000020004" pitchFamily="2" charset="0"/>
                        <a:ea typeface="Inter Medium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5,8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30,0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2,0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20,0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8</a:t>
                      </a:r>
                      <a:r>
                        <a:rPr lang="en-US" sz="1400" b="1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-11</a:t>
                      </a:r>
                      <a:r>
                        <a:rPr lang="ru-RU" sz="1400" b="1" dirty="0">
                          <a:solidFill>
                            <a:srgbClr val="0A2B3E"/>
                          </a:solidFill>
                          <a:latin typeface="Neutral Face" pitchFamily="50" charset="0"/>
                          <a:ea typeface="Inter SemiBold" panose="02000503000000020004" pitchFamily="2" charset="0"/>
                        </a:rPr>
                        <a:t>**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A2B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27650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4A233E1A-3D09-0C04-5021-3CD1CA64C5E6}"/>
              </a:ext>
            </a:extLst>
          </p:cNvPr>
          <p:cNvSpPr/>
          <p:nvPr/>
        </p:nvSpPr>
        <p:spPr>
          <a:xfrm>
            <a:off x="10136937" y="4175878"/>
            <a:ext cx="931230" cy="516103"/>
          </a:xfrm>
          <a:prstGeom prst="ellipse">
            <a:avLst/>
          </a:prstGeom>
          <a:noFill/>
          <a:ln w="28575">
            <a:solidFill>
              <a:srgbClr val="00A7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8E1D36-C3DC-A5FE-6456-279F821DA6AD}"/>
              </a:ext>
            </a:extLst>
          </p:cNvPr>
          <p:cNvSpPr/>
          <p:nvPr/>
        </p:nvSpPr>
        <p:spPr>
          <a:xfrm>
            <a:off x="10136937" y="4806195"/>
            <a:ext cx="931230" cy="516103"/>
          </a:xfrm>
          <a:prstGeom prst="ellipse">
            <a:avLst/>
          </a:prstGeom>
          <a:noFill/>
          <a:ln w="28575">
            <a:solidFill>
              <a:srgbClr val="00A7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pic>
        <p:nvPicPr>
          <p:cNvPr id="9" name="Picture 8" descr="A red white and blue flag&#10;&#10;Description automatically generated">
            <a:extLst>
              <a:ext uri="{FF2B5EF4-FFF2-40B4-BE49-F238E27FC236}">
                <a16:creationId xmlns:a16="http://schemas.microsoft.com/office/drawing/2014/main" id="{07D4148B-89EB-9496-A7AE-318B36A3FE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69" y="1873374"/>
            <a:ext cx="360000" cy="360000"/>
          </a:xfrm>
          <a:prstGeom prst="rect">
            <a:avLst/>
          </a:prstGeom>
        </p:spPr>
      </p:pic>
      <p:pic>
        <p:nvPicPr>
          <p:cNvPr id="11" name="Picture 10" descr="A flag with white and red stripes&#10;&#10;Description automatically generated">
            <a:extLst>
              <a:ext uri="{FF2B5EF4-FFF2-40B4-BE49-F238E27FC236}">
                <a16:creationId xmlns:a16="http://schemas.microsoft.com/office/drawing/2014/main" id="{CCE5CA63-2E9D-A222-550B-968E5442C4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60" y="1873374"/>
            <a:ext cx="360000" cy="360000"/>
          </a:xfrm>
          <a:prstGeom prst="rect">
            <a:avLst/>
          </a:prstGeom>
        </p:spPr>
      </p:pic>
      <p:pic>
        <p:nvPicPr>
          <p:cNvPr id="14" name="Picture 13" descr="A red rectangular flag with a yellow star and a black background&#10;&#10;Description automatically generated">
            <a:extLst>
              <a:ext uri="{FF2B5EF4-FFF2-40B4-BE49-F238E27FC236}">
                <a16:creationId xmlns:a16="http://schemas.microsoft.com/office/drawing/2014/main" id="{E7E83E08-39DD-5CB5-9BD3-0CB8D80BA40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23" y="1873374"/>
            <a:ext cx="360000" cy="360000"/>
          </a:xfrm>
          <a:prstGeom prst="rect">
            <a:avLst/>
          </a:prstGeom>
        </p:spPr>
      </p:pic>
      <p:pic>
        <p:nvPicPr>
          <p:cNvPr id="16" name="Picture 15" descr="A flag of italy with a black background&#10;&#10;Description automatically generated">
            <a:extLst>
              <a:ext uri="{FF2B5EF4-FFF2-40B4-BE49-F238E27FC236}">
                <a16:creationId xmlns:a16="http://schemas.microsoft.com/office/drawing/2014/main" id="{30FF5D96-5F7D-FEB7-8C73-F11EC0FB67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18" y="1873374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70488D-7592-D8B3-F385-AAF64778566B}"/>
              </a:ext>
            </a:extLst>
          </p:cNvPr>
          <p:cNvSpPr txBox="1"/>
          <p:nvPr/>
        </p:nvSpPr>
        <p:spPr>
          <a:xfrm>
            <a:off x="653750" y="6243553"/>
            <a:ext cx="501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Inter Medium" panose="02000503000000020004" pitchFamily="2" charset="0"/>
                <a:ea typeface="Inter Medium" panose="02000503000000020004" pitchFamily="2" charset="0"/>
              </a:rPr>
              <a:t>*</a:t>
            </a:r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Поставка прекращена</a:t>
            </a:r>
          </a:p>
          <a:p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**Уровень автоматизации (включая дозировку и фасовку)</a:t>
            </a:r>
          </a:p>
        </p:txBody>
      </p:sp>
      <p:pic>
        <p:nvPicPr>
          <p:cNvPr id="12" name="Picture 11" descr="A colorful logo on a black background&#10;&#10;Description automatically generated">
            <a:extLst>
              <a:ext uri="{FF2B5EF4-FFF2-40B4-BE49-F238E27FC236}">
                <a16:creationId xmlns:a16="http://schemas.microsoft.com/office/drawing/2014/main" id="{405EB790-17CC-4073-FC79-D40C49C520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5" t="25379" r="27566" b="25001"/>
          <a:stretch/>
        </p:blipFill>
        <p:spPr>
          <a:xfrm>
            <a:off x="10379800" y="2074178"/>
            <a:ext cx="445504" cy="529622"/>
          </a:xfrm>
          <a:prstGeom prst="rect">
            <a:avLst/>
          </a:prstGeom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64BC1BC-C7D1-B8B6-902A-76F8ECBF37FC}"/>
              </a:ext>
            </a:extLst>
          </p:cNvPr>
          <p:cNvSpPr/>
          <p:nvPr/>
        </p:nvSpPr>
        <p:spPr>
          <a:xfrm>
            <a:off x="10136937" y="1873374"/>
            <a:ext cx="931230" cy="931230"/>
          </a:xfrm>
          <a:prstGeom prst="flowChartConnector">
            <a:avLst/>
          </a:prstGeom>
          <a:noFill/>
          <a:ln w="28575">
            <a:solidFill>
              <a:srgbClr val="0A2B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EDFDD3-D87D-AF10-D24C-5B4890A7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2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F034A2-C567-F228-A1BD-885083600055}"/>
              </a:ext>
            </a:extLst>
          </p:cNvPr>
          <p:cNvSpPr/>
          <p:nvPr/>
        </p:nvSpPr>
        <p:spPr>
          <a:xfrm>
            <a:off x="6150230" y="1430826"/>
            <a:ext cx="5981403" cy="22312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64F2D-7432-463C-AA98-67A5568EDB3C}"/>
              </a:ext>
            </a:extLst>
          </p:cNvPr>
          <p:cNvSpPr/>
          <p:nvPr/>
        </p:nvSpPr>
        <p:spPr>
          <a:xfrm>
            <a:off x="6150230" y="3767144"/>
            <a:ext cx="5968447" cy="2589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0E657D-FC5E-9794-5AC2-B9490B753EE2}"/>
              </a:ext>
            </a:extLst>
          </p:cNvPr>
          <p:cNvSpPr txBox="1"/>
          <p:nvPr/>
        </p:nvSpPr>
        <p:spPr>
          <a:xfrm>
            <a:off x="684514" y="651543"/>
            <a:ext cx="664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A2B3E"/>
                </a:solidFill>
                <a:latin typeface="Neutral Face" pitchFamily="50" charset="0"/>
              </a:rPr>
              <a:t>Бизнес-модель</a:t>
            </a:r>
          </a:p>
        </p:txBody>
      </p:sp>
      <p:pic>
        <p:nvPicPr>
          <p:cNvPr id="6" name="Picture 5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A7621E1D-0949-18C1-E243-78248E02FF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t="21776" r="8198" b="20478"/>
          <a:stretch/>
        </p:blipFill>
        <p:spPr>
          <a:xfrm>
            <a:off x="10463643" y="5841338"/>
            <a:ext cx="996520" cy="28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BA124-AEE6-9A57-C469-8532CB06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12</a:t>
            </a:fld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DBBE7E-D857-5412-D931-4602C7D4542B}"/>
              </a:ext>
            </a:extLst>
          </p:cNvPr>
          <p:cNvSpPr/>
          <p:nvPr/>
        </p:nvSpPr>
        <p:spPr>
          <a:xfrm>
            <a:off x="60369" y="1430826"/>
            <a:ext cx="5981403" cy="22312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E0C3E-E698-D5E1-67BB-70EE2B10888D}"/>
              </a:ext>
            </a:extLst>
          </p:cNvPr>
          <p:cNvSpPr txBox="1"/>
          <p:nvPr/>
        </p:nvSpPr>
        <p:spPr>
          <a:xfrm>
            <a:off x="1012681" y="2291248"/>
            <a:ext cx="4136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kern="1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Times New Roman" panose="02020603050405020304" pitchFamily="18" charset="0"/>
              </a:rPr>
              <a:t>Передача технологии с оборудованием для её реализации. Цель: получение качественного наполнителя резиновых покрытий.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CC8B18-2B76-81CC-7DD8-FF6F0C84DE43}"/>
              </a:ext>
            </a:extLst>
          </p:cNvPr>
          <p:cNvSpPr txBox="1"/>
          <p:nvPr/>
        </p:nvSpPr>
        <p:spPr>
          <a:xfrm>
            <a:off x="876362" y="1594790"/>
            <a:ext cx="341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kern="100" dirty="0">
                <a:solidFill>
                  <a:srgbClr val="0A2B3E"/>
                </a:solidFill>
                <a:effectLst/>
                <a:latin typeface="Neutral Face" pitchFamily="50" charset="0"/>
                <a:ea typeface="Inter Medium" panose="02000503000000020004" pitchFamily="2" charset="0"/>
                <a:cs typeface="Times New Roman" panose="02020603050405020304" pitchFamily="18" charset="0"/>
              </a:rPr>
              <a:t>Продукт</a:t>
            </a:r>
            <a:endParaRPr lang="ru-RU" b="1" dirty="0">
              <a:solidFill>
                <a:srgbClr val="0A2B3E"/>
              </a:solidFill>
              <a:latin typeface="Neutral Face" pitchFamily="50" charset="0"/>
              <a:ea typeface="Inter Medium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7E3615-454A-EA10-6B11-860158829AF9}"/>
              </a:ext>
            </a:extLst>
          </p:cNvPr>
          <p:cNvSpPr txBox="1"/>
          <p:nvPr/>
        </p:nvSpPr>
        <p:spPr>
          <a:xfrm>
            <a:off x="6899036" y="2291248"/>
            <a:ext cx="3867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Times New Roman" panose="02020603050405020304" pitchFamily="18" charset="0"/>
              </a:rPr>
              <a:t>Выставки;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0A2B3E"/>
                </a:solidFill>
                <a:effectLst/>
                <a:latin typeface="Inter Medium" panose="02000503000000020004" pitchFamily="2" charset="0"/>
                <a:ea typeface="Inter Medium" panose="02000503000000020004" pitchFamily="2" charset="0"/>
                <a:cs typeface="Times New Roman" panose="02020603050405020304" pitchFamily="18" charset="0"/>
              </a:rPr>
              <a:t>Интернет</a:t>
            </a:r>
            <a:r>
              <a:rPr lang="ru-RU" sz="1400" kern="1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0A2B3E"/>
                </a:solidFill>
                <a:effectLst/>
                <a:latin typeface="Inter Medium" panose="02000503000000020004" pitchFamily="2" charset="0"/>
                <a:ea typeface="Inter Medium" panose="02000503000000020004" pitchFamily="2" charset="0"/>
                <a:cs typeface="Times New Roman" panose="02020603050405020304" pitchFamily="18" charset="0"/>
              </a:rPr>
              <a:t>Сарафанное рад</a:t>
            </a:r>
            <a:r>
              <a:rPr lang="ru-RU" sz="1400" kern="1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Times New Roman" panose="02020603050405020304" pitchFamily="18" charset="0"/>
              </a:rPr>
              <a:t>ио;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95F32-7029-1829-3E58-37038546D912}"/>
              </a:ext>
            </a:extLst>
          </p:cNvPr>
          <p:cNvSpPr txBox="1"/>
          <p:nvPr/>
        </p:nvSpPr>
        <p:spPr>
          <a:xfrm>
            <a:off x="6760053" y="1634035"/>
            <a:ext cx="421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kern="100" dirty="0">
                <a:solidFill>
                  <a:srgbClr val="0A2B3E"/>
                </a:solidFill>
                <a:effectLst/>
                <a:latin typeface="Neutral Face" pitchFamily="50" charset="0"/>
                <a:ea typeface="Inter Medium" panose="02000503000000020004" pitchFamily="2" charset="0"/>
                <a:cs typeface="Times New Roman" panose="02020603050405020304" pitchFamily="18" charset="0"/>
              </a:rPr>
              <a:t>Продвижение и продажа продукта</a:t>
            </a:r>
            <a:endParaRPr lang="ru-RU" b="1" dirty="0">
              <a:solidFill>
                <a:srgbClr val="0A2B3E"/>
              </a:solidFill>
              <a:latin typeface="Neutral Face" pitchFamily="50" charset="0"/>
              <a:ea typeface="Inter Medium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0E0BC-90DF-338C-5541-875734BAC3BC}"/>
              </a:ext>
            </a:extLst>
          </p:cNvPr>
          <p:cNvSpPr/>
          <p:nvPr/>
        </p:nvSpPr>
        <p:spPr>
          <a:xfrm>
            <a:off x="47413" y="3767144"/>
            <a:ext cx="5981403" cy="2589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08F949-0F1B-FD5B-6A18-57F855EC279E}"/>
              </a:ext>
            </a:extLst>
          </p:cNvPr>
          <p:cNvSpPr txBox="1"/>
          <p:nvPr/>
        </p:nvSpPr>
        <p:spPr>
          <a:xfrm>
            <a:off x="1012682" y="4643917"/>
            <a:ext cx="4245118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Times New Roman" panose="02020603050405020304" pitchFamily="18" charset="0"/>
              </a:rPr>
              <a:t>Стоимость 8-11 </a:t>
            </a:r>
            <a:r>
              <a:rPr lang="ru-RU" sz="1400" kern="100" dirty="0" err="1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Times New Roman" panose="02020603050405020304" pitchFamily="18" charset="0"/>
              </a:rPr>
              <a:t>млн.руб</a:t>
            </a:r>
            <a:r>
              <a:rPr lang="ru-RU" sz="1400" kern="1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0A2B3E"/>
                </a:solidFill>
                <a:effectLst/>
                <a:latin typeface="Inter Medium" panose="02000503000000020004" pitchFamily="2" charset="0"/>
                <a:ea typeface="Inter Medium" panose="02000503000000020004" pitchFamily="2" charset="0"/>
                <a:cs typeface="Times New Roman" panose="02020603050405020304" pitchFamily="18" charset="0"/>
              </a:rPr>
              <a:t>Условие оплаты: 50% аванс, 50% после изготовления;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8FBA1-7400-8AB0-A59C-23F23A15C359}"/>
              </a:ext>
            </a:extLst>
          </p:cNvPr>
          <p:cNvSpPr txBox="1"/>
          <p:nvPr/>
        </p:nvSpPr>
        <p:spPr>
          <a:xfrm>
            <a:off x="876362" y="3947459"/>
            <a:ext cx="411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kern="100" dirty="0">
                <a:solidFill>
                  <a:srgbClr val="0A2B3E"/>
                </a:solidFill>
                <a:effectLst/>
                <a:latin typeface="Neutral Face" pitchFamily="50" charset="0"/>
                <a:ea typeface="Inter Medium" panose="02000503000000020004" pitchFamily="2" charset="0"/>
                <a:cs typeface="Times New Roman" panose="02020603050405020304" pitchFamily="18" charset="0"/>
              </a:rPr>
              <a:t>Монетизация продукта</a:t>
            </a:r>
            <a:endParaRPr lang="ru-RU" b="1" dirty="0">
              <a:solidFill>
                <a:srgbClr val="0A2B3E"/>
              </a:solidFill>
              <a:latin typeface="Neutral Face" pitchFamily="50" charset="0"/>
              <a:ea typeface="Inter Medium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E970D8-5BA3-FDEF-8E9C-756E81E3C507}"/>
              </a:ext>
            </a:extLst>
          </p:cNvPr>
          <p:cNvSpPr txBox="1"/>
          <p:nvPr/>
        </p:nvSpPr>
        <p:spPr>
          <a:xfrm>
            <a:off x="6899035" y="4643917"/>
            <a:ext cx="4080027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0A2B3E"/>
                </a:solidFill>
                <a:effectLst/>
                <a:latin typeface="Inter Medium" panose="02000503000000020004" pitchFamily="2" charset="0"/>
                <a:ea typeface="Inter Medium" panose="02000503000000020004" pitchFamily="2" charset="0"/>
                <a:cs typeface="Times New Roman" panose="02020603050405020304" pitchFamily="18" charset="0"/>
              </a:rPr>
              <a:t>Переработчики автомобильных покрышек;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kern="1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Times New Roman" panose="02020603050405020304" pitchFamily="18" charset="0"/>
              </a:rPr>
              <a:t>Укладчики резиновых покрытий;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812C31-B18D-2245-A247-43683145A67E}"/>
              </a:ext>
            </a:extLst>
          </p:cNvPr>
          <p:cNvSpPr txBox="1"/>
          <p:nvPr/>
        </p:nvSpPr>
        <p:spPr>
          <a:xfrm>
            <a:off x="6760053" y="3947459"/>
            <a:ext cx="341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100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  <a:cs typeface="Times New Roman" panose="02020603050405020304" pitchFamily="18" charset="0"/>
              </a:rPr>
              <a:t>Потребители</a:t>
            </a:r>
            <a:endParaRPr lang="ru-RU" b="1" dirty="0">
              <a:solidFill>
                <a:srgbClr val="0A2B3E"/>
              </a:solidFill>
              <a:latin typeface="Neutral Face" pitchFamily="50" charset="0"/>
              <a:ea typeface="Inter Medium" panose="02000503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2EAA19-859A-39E4-8EA7-6B60B6F27609}"/>
              </a:ext>
            </a:extLst>
          </p:cNvPr>
          <p:cNvSpPr txBox="1"/>
          <p:nvPr/>
        </p:nvSpPr>
        <p:spPr>
          <a:xfrm>
            <a:off x="5403668" y="1444220"/>
            <a:ext cx="5473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A2B3E">
                    <a:alpha val="25000"/>
                  </a:srgbClr>
                </a:solidFill>
                <a:latin typeface="Neutral Face" pitchFamily="50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05C45D-E12A-65BF-BA9A-09787AD3BA4C}"/>
              </a:ext>
            </a:extLst>
          </p:cNvPr>
          <p:cNvSpPr txBox="1"/>
          <p:nvPr/>
        </p:nvSpPr>
        <p:spPr>
          <a:xfrm>
            <a:off x="11431069" y="1444220"/>
            <a:ext cx="5473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A2B3E">
                    <a:alpha val="25000"/>
                  </a:srgbClr>
                </a:solidFill>
                <a:latin typeface="Neutral Face" pitchFamily="50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F7DA93-A9A9-55F5-E9DD-8319CD92856D}"/>
              </a:ext>
            </a:extLst>
          </p:cNvPr>
          <p:cNvSpPr txBox="1"/>
          <p:nvPr/>
        </p:nvSpPr>
        <p:spPr>
          <a:xfrm>
            <a:off x="5403668" y="3693710"/>
            <a:ext cx="5473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A2B3E">
                    <a:alpha val="25000"/>
                  </a:srgbClr>
                </a:solidFill>
                <a:latin typeface="Neutral Face" pitchFamily="50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5DBB92-67A0-7032-C562-E19CD4E63FAC}"/>
              </a:ext>
            </a:extLst>
          </p:cNvPr>
          <p:cNvSpPr txBox="1"/>
          <p:nvPr/>
        </p:nvSpPr>
        <p:spPr>
          <a:xfrm>
            <a:off x="11431069" y="3693710"/>
            <a:ext cx="5473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0A2B3E">
                    <a:alpha val="25000"/>
                  </a:srgbClr>
                </a:solidFill>
                <a:latin typeface="Neutral Face" pitchFamily="50" charset="0"/>
              </a:rPr>
              <a:t>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14871A-961D-E878-BF4D-9AA7745BD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47" y="2953188"/>
            <a:ext cx="570588" cy="6006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7832A5-7D0B-C21C-3B3E-672A8794F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499" y="2957021"/>
            <a:ext cx="1229712" cy="606988"/>
          </a:xfrm>
          <a:prstGeom prst="rect">
            <a:avLst/>
          </a:prstGeom>
        </p:spPr>
      </p:pic>
      <p:pic>
        <p:nvPicPr>
          <p:cNvPr id="26" name="Picture 25" descr="A logo of a company&#10;&#10;Description automatically generated">
            <a:extLst>
              <a:ext uri="{FF2B5EF4-FFF2-40B4-BE49-F238E27FC236}">
                <a16:creationId xmlns:a16="http://schemas.microsoft.com/office/drawing/2014/main" id="{E7828F27-73E5-A6DD-7260-1AEB9157310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1" y="3076283"/>
            <a:ext cx="809294" cy="437814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CF2F7C56-5C45-7EA4-F718-DB65C97CC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65" y="3089687"/>
            <a:ext cx="981272" cy="490636"/>
          </a:xfrm>
          <a:prstGeom prst="rect">
            <a:avLst/>
          </a:prstGeom>
        </p:spPr>
      </p:pic>
      <p:pic>
        <p:nvPicPr>
          <p:cNvPr id="30" name="Picture 29" descr="A close-up of a logo&#10;&#10;Description automatically generated">
            <a:extLst>
              <a:ext uri="{FF2B5EF4-FFF2-40B4-BE49-F238E27FC236}">
                <a16:creationId xmlns:a16="http://schemas.microsoft.com/office/drawing/2014/main" id="{4F03A5F3-C410-EE0C-052D-62FCD0384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31" y="3054257"/>
            <a:ext cx="990100" cy="5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3DD5E37-CFA5-BB3E-3A3E-B3365A8324FA}"/>
              </a:ext>
            </a:extLst>
          </p:cNvPr>
          <p:cNvSpPr txBox="1"/>
          <p:nvPr/>
        </p:nvSpPr>
        <p:spPr>
          <a:xfrm>
            <a:off x="684514" y="651543"/>
            <a:ext cx="5623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A2B3E"/>
                </a:solidFill>
                <a:latin typeface="Neutral Face" pitchFamily="50" charset="0"/>
              </a:rPr>
              <a:t>Воронка продаж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FB670-8406-37D0-CC17-27BBBB4B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13</a:t>
            </a:fld>
            <a:endParaRPr lang="ru-RU"/>
          </a:p>
        </p:txBody>
      </p:sp>
      <p:pic>
        <p:nvPicPr>
          <p:cNvPr id="10" name="Picture 9" descr="A map of the world">
            <a:extLst>
              <a:ext uri="{FF2B5EF4-FFF2-40B4-BE49-F238E27FC236}">
                <a16:creationId xmlns:a16="http://schemas.microsoft.com/office/drawing/2014/main" id="{D59ED393-1E4C-9341-1E05-A72387A28F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A7E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54" y="2540778"/>
            <a:ext cx="6082746" cy="3421545"/>
          </a:xfrm>
          <a:prstGeom prst="rect">
            <a:avLst/>
          </a:prstGeom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9C2BB14D-8D1C-02FB-0D07-BFEC68F888C0}"/>
              </a:ext>
            </a:extLst>
          </p:cNvPr>
          <p:cNvSpPr/>
          <p:nvPr/>
        </p:nvSpPr>
        <p:spPr>
          <a:xfrm>
            <a:off x="9586531" y="4561719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35C4CD2C-DAB1-5513-FEC6-844791068890}"/>
              </a:ext>
            </a:extLst>
          </p:cNvPr>
          <p:cNvSpPr/>
          <p:nvPr/>
        </p:nvSpPr>
        <p:spPr>
          <a:xfrm>
            <a:off x="10657130" y="5751823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4E8DD2A-5F1B-BC3A-2A01-06DC3F95B61E}"/>
              </a:ext>
            </a:extLst>
          </p:cNvPr>
          <p:cNvSpPr/>
          <p:nvPr/>
        </p:nvSpPr>
        <p:spPr>
          <a:xfrm>
            <a:off x="10752307" y="5656646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A502DF9-BC2E-3494-32B2-86EAB3383AA7}"/>
              </a:ext>
            </a:extLst>
          </p:cNvPr>
          <p:cNvSpPr/>
          <p:nvPr/>
        </p:nvSpPr>
        <p:spPr>
          <a:xfrm>
            <a:off x="8298663" y="5353156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EA55E2C-227F-3691-5F82-DDF7DF04A057}"/>
              </a:ext>
            </a:extLst>
          </p:cNvPr>
          <p:cNvSpPr/>
          <p:nvPr/>
        </p:nvSpPr>
        <p:spPr>
          <a:xfrm>
            <a:off x="7828135" y="5448332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BFCC0CC-9F04-4C0A-A555-559D653B834A}"/>
              </a:ext>
            </a:extLst>
          </p:cNvPr>
          <p:cNvSpPr/>
          <p:nvPr/>
        </p:nvSpPr>
        <p:spPr>
          <a:xfrm>
            <a:off x="7916658" y="5221645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7F62466-B5CC-A11E-9732-3E1E51543751}"/>
              </a:ext>
            </a:extLst>
          </p:cNvPr>
          <p:cNvSpPr/>
          <p:nvPr/>
        </p:nvSpPr>
        <p:spPr>
          <a:xfrm>
            <a:off x="8094398" y="5305568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9257DD0D-2806-3EB4-3535-4DD36CD45BAE}"/>
              </a:ext>
            </a:extLst>
          </p:cNvPr>
          <p:cNvSpPr/>
          <p:nvPr/>
        </p:nvSpPr>
        <p:spPr>
          <a:xfrm>
            <a:off x="7538259" y="4203962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5AAA235D-9AED-B13E-A823-81E4363B29D4}"/>
              </a:ext>
            </a:extLst>
          </p:cNvPr>
          <p:cNvSpPr/>
          <p:nvPr/>
        </p:nvSpPr>
        <p:spPr>
          <a:xfrm>
            <a:off x="10475615" y="4074918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A8160CA3-6632-9E12-8AE6-F7454F26EC60}"/>
              </a:ext>
            </a:extLst>
          </p:cNvPr>
          <p:cNvSpPr/>
          <p:nvPr/>
        </p:nvSpPr>
        <p:spPr>
          <a:xfrm>
            <a:off x="7066275" y="4874526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73C2CF5F-952D-CEB6-C798-583C068D10FE}"/>
              </a:ext>
            </a:extLst>
          </p:cNvPr>
          <p:cNvSpPr/>
          <p:nvPr/>
        </p:nvSpPr>
        <p:spPr>
          <a:xfrm>
            <a:off x="7264854" y="4927627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0A19C45-F440-07C2-F6C2-5E80649CB659}"/>
              </a:ext>
            </a:extLst>
          </p:cNvPr>
          <p:cNvSpPr/>
          <p:nvPr/>
        </p:nvSpPr>
        <p:spPr>
          <a:xfrm>
            <a:off x="7113863" y="4922114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8645C64A-D5CC-12D6-70D7-A2C26CACA2F2}"/>
              </a:ext>
            </a:extLst>
          </p:cNvPr>
          <p:cNvSpPr/>
          <p:nvPr/>
        </p:nvSpPr>
        <p:spPr>
          <a:xfrm>
            <a:off x="10727895" y="5727411"/>
            <a:ext cx="144000" cy="144000"/>
          </a:xfrm>
          <a:prstGeom prst="flowChartConnector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F75885A4-D7C2-0334-316F-092727E2D5CF}"/>
              </a:ext>
            </a:extLst>
          </p:cNvPr>
          <p:cNvSpPr/>
          <p:nvPr/>
        </p:nvSpPr>
        <p:spPr>
          <a:xfrm>
            <a:off x="7312442" y="4969703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69B3F53D-3313-48C3-B9C2-9A23ED92B027}"/>
              </a:ext>
            </a:extLst>
          </p:cNvPr>
          <p:cNvSpPr/>
          <p:nvPr/>
        </p:nvSpPr>
        <p:spPr>
          <a:xfrm>
            <a:off x="6882352" y="5017291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3CD4A56-A87C-5D4E-B718-3DD12D273193}"/>
              </a:ext>
            </a:extLst>
          </p:cNvPr>
          <p:cNvSpPr/>
          <p:nvPr/>
        </p:nvSpPr>
        <p:spPr>
          <a:xfrm>
            <a:off x="5508621" y="4922114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78C1EA6E-CF1F-6C02-EE2E-76E80C365B5D}"/>
              </a:ext>
            </a:extLst>
          </p:cNvPr>
          <p:cNvSpPr/>
          <p:nvPr/>
        </p:nvSpPr>
        <p:spPr>
          <a:xfrm>
            <a:off x="6606566" y="5023881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2C61B547-10E4-A509-6EA5-1C20861238C6}"/>
              </a:ext>
            </a:extLst>
          </p:cNvPr>
          <p:cNvSpPr/>
          <p:nvPr/>
        </p:nvSpPr>
        <p:spPr>
          <a:xfrm>
            <a:off x="6527292" y="4856811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01B7FC6B-042F-A9E3-FA8A-8AF9F821FCB5}"/>
              </a:ext>
            </a:extLst>
          </p:cNvPr>
          <p:cNvSpPr/>
          <p:nvPr/>
        </p:nvSpPr>
        <p:spPr>
          <a:xfrm>
            <a:off x="6630694" y="4892758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723B88C-73AB-C317-712F-C7BB18A3E296}"/>
              </a:ext>
            </a:extLst>
          </p:cNvPr>
          <p:cNvSpPr/>
          <p:nvPr/>
        </p:nvSpPr>
        <p:spPr>
          <a:xfrm>
            <a:off x="6753308" y="4779350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6B0DF73F-B346-133C-9700-9E18D6E9F594}"/>
              </a:ext>
            </a:extLst>
          </p:cNvPr>
          <p:cNvSpPr/>
          <p:nvPr/>
        </p:nvSpPr>
        <p:spPr>
          <a:xfrm>
            <a:off x="6222626" y="4495923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AFF4233F-504D-690D-FCE6-046FDA9B354E}"/>
              </a:ext>
            </a:extLst>
          </p:cNvPr>
          <p:cNvSpPr/>
          <p:nvPr/>
        </p:nvSpPr>
        <p:spPr>
          <a:xfrm>
            <a:off x="6103491" y="4448335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533E44EB-AD5A-4722-B9B0-9DA8815F8CC7}"/>
              </a:ext>
            </a:extLst>
          </p:cNvPr>
          <p:cNvSpPr/>
          <p:nvPr/>
        </p:nvSpPr>
        <p:spPr>
          <a:xfrm>
            <a:off x="5969966" y="4256859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396DECE9-C852-0F0F-A88F-D8EAE258524F}"/>
              </a:ext>
            </a:extLst>
          </p:cNvPr>
          <p:cNvSpPr/>
          <p:nvPr/>
        </p:nvSpPr>
        <p:spPr>
          <a:xfrm>
            <a:off x="6008314" y="4198654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476C1C72-E111-F0D2-6957-2C6260A33BB6}"/>
              </a:ext>
            </a:extLst>
          </p:cNvPr>
          <p:cNvSpPr/>
          <p:nvPr/>
        </p:nvSpPr>
        <p:spPr>
          <a:xfrm>
            <a:off x="5931617" y="4191340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7E26640F-AFAC-14EF-F54C-6ED82F1157E1}"/>
              </a:ext>
            </a:extLst>
          </p:cNvPr>
          <p:cNvSpPr/>
          <p:nvPr/>
        </p:nvSpPr>
        <p:spPr>
          <a:xfrm>
            <a:off x="6088140" y="4251551"/>
            <a:ext cx="144000" cy="144000"/>
          </a:xfrm>
          <a:prstGeom prst="flowChartConnector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BCAAD17F-AA5A-6193-3FDF-7B392921C4DE}"/>
              </a:ext>
            </a:extLst>
          </p:cNvPr>
          <p:cNvSpPr/>
          <p:nvPr/>
        </p:nvSpPr>
        <p:spPr>
          <a:xfrm>
            <a:off x="6072634" y="4336781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C3B4D804-5676-9ABB-9C3B-5B66AF0F827C}"/>
              </a:ext>
            </a:extLst>
          </p:cNvPr>
          <p:cNvSpPr/>
          <p:nvPr/>
        </p:nvSpPr>
        <p:spPr>
          <a:xfrm>
            <a:off x="6270214" y="4156374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32A4B24E-4DD9-FB04-DE0A-87BFED096AE6}"/>
              </a:ext>
            </a:extLst>
          </p:cNvPr>
          <p:cNvSpPr/>
          <p:nvPr/>
        </p:nvSpPr>
        <p:spPr>
          <a:xfrm>
            <a:off x="5798992" y="4561719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450A1AB8-6BFD-9944-8D8E-865C7311ABAD}"/>
              </a:ext>
            </a:extLst>
          </p:cNvPr>
          <p:cNvSpPr/>
          <p:nvPr/>
        </p:nvSpPr>
        <p:spPr>
          <a:xfrm>
            <a:off x="6270214" y="3804598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93DE27-0DF8-98F5-88D0-3DCC71E81A2A}"/>
              </a:ext>
            </a:extLst>
          </p:cNvPr>
          <p:cNvSpPr txBox="1"/>
          <p:nvPr/>
        </p:nvSpPr>
        <p:spPr>
          <a:xfrm>
            <a:off x="5763150" y="1927604"/>
            <a:ext cx="526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Локация запросов на технологию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3FBDB81-10D9-33C7-C064-760C854E7142}"/>
              </a:ext>
            </a:extLst>
          </p:cNvPr>
          <p:cNvSpPr txBox="1"/>
          <p:nvPr/>
        </p:nvSpPr>
        <p:spPr>
          <a:xfrm>
            <a:off x="1308816" y="1574734"/>
            <a:ext cx="428350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40 запросов </a:t>
            </a:r>
            <a:r>
              <a:rPr lang="ru-RU" sz="16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на технологию, общая сумма договоров 400 </a:t>
            </a:r>
            <a:r>
              <a:rPr lang="ru-RU" sz="1600" dirty="0" err="1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млн.руб</a:t>
            </a:r>
            <a:r>
              <a:rPr lang="ru-RU" sz="16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.</a:t>
            </a:r>
            <a:r>
              <a:rPr lang="en-US" sz="16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ru-RU" sz="16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В том числе: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переработчики 8;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укладчики 26;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инвесторы 6;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5F76A032-232D-90EB-1C64-B252C01030F9}"/>
              </a:ext>
            </a:extLst>
          </p:cNvPr>
          <p:cNvSpPr/>
          <p:nvPr/>
        </p:nvSpPr>
        <p:spPr>
          <a:xfrm>
            <a:off x="5612023" y="4987312"/>
            <a:ext cx="180000" cy="18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F62EA237-635A-0347-1DFB-4F5F993B20D1}"/>
              </a:ext>
            </a:extLst>
          </p:cNvPr>
          <p:cNvSpPr/>
          <p:nvPr/>
        </p:nvSpPr>
        <p:spPr>
          <a:xfrm>
            <a:off x="6017554" y="4410240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01103B41-674D-9FC9-58B7-24FC90422725}"/>
              </a:ext>
            </a:extLst>
          </p:cNvPr>
          <p:cNvSpPr/>
          <p:nvPr/>
        </p:nvSpPr>
        <p:spPr>
          <a:xfrm>
            <a:off x="6163059" y="4363105"/>
            <a:ext cx="95176" cy="95176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5F31D16-A218-3A19-5166-C6090F6B4D1A}"/>
              </a:ext>
            </a:extLst>
          </p:cNvPr>
          <p:cNvSpPr txBox="1"/>
          <p:nvPr/>
        </p:nvSpPr>
        <p:spPr>
          <a:xfrm>
            <a:off x="1301123" y="4227337"/>
            <a:ext cx="252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5 потенциальных </a:t>
            </a:r>
            <a:r>
              <a:rPr lang="ru-RU" sz="16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покупателей на сумму 50 </a:t>
            </a:r>
            <a:r>
              <a:rPr lang="ru-RU" sz="1600" dirty="0" err="1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млн.руб</a:t>
            </a:r>
            <a:r>
              <a:rPr lang="ru-RU" sz="16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.</a:t>
            </a: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135580B8-F747-1B32-8488-BC80F8FE9C43}"/>
              </a:ext>
            </a:extLst>
          </p:cNvPr>
          <p:cNvSpPr/>
          <p:nvPr/>
        </p:nvSpPr>
        <p:spPr>
          <a:xfrm>
            <a:off x="8069986" y="5112467"/>
            <a:ext cx="144000" cy="144000"/>
          </a:xfrm>
          <a:prstGeom prst="flowChartConnector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5A7445DB-5B32-D96A-8807-EFE7B3D20D66}"/>
              </a:ext>
            </a:extLst>
          </p:cNvPr>
          <p:cNvSpPr/>
          <p:nvPr/>
        </p:nvSpPr>
        <p:spPr>
          <a:xfrm>
            <a:off x="5729895" y="4471511"/>
            <a:ext cx="144000" cy="144000"/>
          </a:xfrm>
          <a:prstGeom prst="flowChartConnector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1BE1EAA9-9653-8556-1330-804AAA25F960}"/>
              </a:ext>
            </a:extLst>
          </p:cNvPr>
          <p:cNvSpPr/>
          <p:nvPr/>
        </p:nvSpPr>
        <p:spPr>
          <a:xfrm>
            <a:off x="7111398" y="4826320"/>
            <a:ext cx="144000" cy="144000"/>
          </a:xfrm>
          <a:prstGeom prst="flowChartConnector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B944010B-92A9-C771-8563-DDBFF64DB372}"/>
              </a:ext>
            </a:extLst>
          </p:cNvPr>
          <p:cNvSpPr/>
          <p:nvPr/>
        </p:nvSpPr>
        <p:spPr>
          <a:xfrm>
            <a:off x="722775" y="4286516"/>
            <a:ext cx="360000" cy="360000"/>
          </a:xfrm>
          <a:prstGeom prst="flowChartConnector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7232FF89-9A96-C743-8AF4-AFA22E8EBD96}"/>
              </a:ext>
            </a:extLst>
          </p:cNvPr>
          <p:cNvSpPr/>
          <p:nvPr/>
        </p:nvSpPr>
        <p:spPr>
          <a:xfrm>
            <a:off x="736229" y="5225870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DF046C67-A6F9-2D37-0A10-CDD5F1131E5D}"/>
              </a:ext>
            </a:extLst>
          </p:cNvPr>
          <p:cNvSpPr/>
          <p:nvPr/>
        </p:nvSpPr>
        <p:spPr>
          <a:xfrm>
            <a:off x="730199" y="1596893"/>
            <a:ext cx="360000" cy="360000"/>
          </a:xfrm>
          <a:prstGeom prst="flowChartConnector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B958111-CF21-CCFB-12A5-6BC51B625DF6}"/>
              </a:ext>
            </a:extLst>
          </p:cNvPr>
          <p:cNvSpPr txBox="1"/>
          <p:nvPr/>
        </p:nvSpPr>
        <p:spPr>
          <a:xfrm>
            <a:off x="1308816" y="5181815"/>
            <a:ext cx="32506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1 заключённый договор </a:t>
            </a:r>
            <a:r>
              <a:rPr lang="ru-RU" sz="16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с переработчиком на</a:t>
            </a:r>
            <a:r>
              <a:rPr lang="en-US" sz="16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ru-RU" sz="16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сумму 9 </a:t>
            </a:r>
            <a:r>
              <a:rPr lang="ru-RU" sz="1600" dirty="0" err="1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млн.руб</a:t>
            </a:r>
            <a:r>
              <a:rPr lang="ru-RU" sz="16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. маржинальность 50%</a:t>
            </a:r>
          </a:p>
        </p:txBody>
      </p:sp>
      <p:sp>
        <p:nvSpPr>
          <p:cNvPr id="48" name="Flowchart: Connector 68">
            <a:extLst>
              <a:ext uri="{FF2B5EF4-FFF2-40B4-BE49-F238E27FC236}">
                <a16:creationId xmlns:a16="http://schemas.microsoft.com/office/drawing/2014/main" id="{B944010B-92A9-C771-8563-DDBFF64DB372}"/>
              </a:ext>
            </a:extLst>
          </p:cNvPr>
          <p:cNvSpPr/>
          <p:nvPr/>
        </p:nvSpPr>
        <p:spPr>
          <a:xfrm>
            <a:off x="722775" y="3520579"/>
            <a:ext cx="360000" cy="360000"/>
          </a:xfrm>
          <a:prstGeom prst="flowChartConnector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F31D16-A218-3A19-5166-C6090F6B4D1A}"/>
              </a:ext>
            </a:extLst>
          </p:cNvPr>
          <p:cNvSpPr txBox="1"/>
          <p:nvPr/>
        </p:nvSpPr>
        <p:spPr>
          <a:xfrm>
            <a:off x="1324400" y="3531302"/>
            <a:ext cx="2521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3 линии поставлено</a:t>
            </a:r>
            <a:endParaRPr lang="ru-RU" sz="1600" dirty="0">
              <a:solidFill>
                <a:srgbClr val="0A2B3E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50" name="Flowchart: Connector 68">
            <a:extLst>
              <a:ext uri="{FF2B5EF4-FFF2-40B4-BE49-F238E27FC236}">
                <a16:creationId xmlns:a16="http://schemas.microsoft.com/office/drawing/2014/main" id="{B944010B-92A9-C771-8563-DDBFF64DB372}"/>
              </a:ext>
            </a:extLst>
          </p:cNvPr>
          <p:cNvSpPr/>
          <p:nvPr/>
        </p:nvSpPr>
        <p:spPr>
          <a:xfrm>
            <a:off x="5911960" y="4261466"/>
            <a:ext cx="181137" cy="181137"/>
          </a:xfrm>
          <a:prstGeom prst="flowChartConnector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51" name="Flowchart: Connector 68">
            <a:extLst>
              <a:ext uri="{FF2B5EF4-FFF2-40B4-BE49-F238E27FC236}">
                <a16:creationId xmlns:a16="http://schemas.microsoft.com/office/drawing/2014/main" id="{B944010B-92A9-C771-8563-DDBFF64DB372}"/>
              </a:ext>
            </a:extLst>
          </p:cNvPr>
          <p:cNvSpPr/>
          <p:nvPr/>
        </p:nvSpPr>
        <p:spPr>
          <a:xfrm>
            <a:off x="5969954" y="4395551"/>
            <a:ext cx="181137" cy="181137"/>
          </a:xfrm>
          <a:prstGeom prst="flowChartConnector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52" name="Flowchart: Connector 68">
            <a:extLst>
              <a:ext uri="{FF2B5EF4-FFF2-40B4-BE49-F238E27FC236}">
                <a16:creationId xmlns:a16="http://schemas.microsoft.com/office/drawing/2014/main" id="{B944010B-92A9-C771-8563-DDBFF64DB372}"/>
              </a:ext>
            </a:extLst>
          </p:cNvPr>
          <p:cNvSpPr/>
          <p:nvPr/>
        </p:nvSpPr>
        <p:spPr>
          <a:xfrm>
            <a:off x="7195285" y="4619056"/>
            <a:ext cx="181137" cy="181137"/>
          </a:xfrm>
          <a:prstGeom prst="flowChartConnector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0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01C6A-F20B-398A-1618-CF9066C58B0C}"/>
              </a:ext>
            </a:extLst>
          </p:cNvPr>
          <p:cNvSpPr txBox="1"/>
          <p:nvPr/>
        </p:nvSpPr>
        <p:spPr>
          <a:xfrm>
            <a:off x="684515" y="651543"/>
            <a:ext cx="5332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A2B3E"/>
                </a:solidFill>
                <a:latin typeface="Neutral Face" pitchFamily="50" charset="0"/>
              </a:rPr>
              <a:t>Команда проекта</a:t>
            </a:r>
          </a:p>
        </p:txBody>
      </p:sp>
      <p:pic>
        <p:nvPicPr>
          <p:cNvPr id="4" name="Picture 3" descr="A person wearing glasses and a striped shirt&#10;&#10;Description automatically generated">
            <a:extLst>
              <a:ext uri="{FF2B5EF4-FFF2-40B4-BE49-F238E27FC236}">
                <a16:creationId xmlns:a16="http://schemas.microsoft.com/office/drawing/2014/main" id="{649A010D-2A50-D3F8-E00A-BEB0A78A6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27598" r="17934" b="23241"/>
          <a:stretch/>
        </p:blipFill>
        <p:spPr>
          <a:xfrm>
            <a:off x="766647" y="3607481"/>
            <a:ext cx="1620000" cy="1620000"/>
          </a:xfrm>
          <a:prstGeom prst="flowChartConnector">
            <a:avLst/>
          </a:prstGeom>
        </p:spPr>
      </p:pic>
      <p:pic>
        <p:nvPicPr>
          <p:cNvPr id="7" name="Picture 6" descr="A person with nice hair and glasses&#10;&#10;Description automatically generated">
            <a:extLst>
              <a:ext uri="{FF2B5EF4-FFF2-40B4-BE49-F238E27FC236}">
                <a16:creationId xmlns:a16="http://schemas.microsoft.com/office/drawing/2014/main" id="{BC735221-4A4B-F846-1F48-F0F30EFD1C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0606" y="3607481"/>
            <a:ext cx="1620000" cy="1620000"/>
          </a:xfrm>
          <a:prstGeom prst="flowChartConnector">
            <a:avLst/>
          </a:prstGeom>
        </p:spPr>
      </p:pic>
      <p:pic>
        <p:nvPicPr>
          <p:cNvPr id="9" name="Picture 8" descr="A person wearing glasses and a green tie&#10;&#10;Description automatically generated">
            <a:extLst>
              <a:ext uri="{FF2B5EF4-FFF2-40B4-BE49-F238E27FC236}">
                <a16:creationId xmlns:a16="http://schemas.microsoft.com/office/drawing/2014/main" id="{C37EFAEB-7F2C-0DCE-9A7F-DAE7AD992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52" y="3607481"/>
            <a:ext cx="1620000" cy="1620000"/>
          </a:xfrm>
          <a:prstGeom prst="flowChartConnector">
            <a:avLst/>
          </a:prstGeom>
        </p:spPr>
      </p:pic>
      <p:pic>
        <p:nvPicPr>
          <p:cNvPr id="11" name="Picture 10" descr="A person in a striped shirt&#10;&#10;Description automatically generated">
            <a:extLst>
              <a:ext uri="{FF2B5EF4-FFF2-40B4-BE49-F238E27FC236}">
                <a16:creationId xmlns:a16="http://schemas.microsoft.com/office/drawing/2014/main" id="{490D5F51-70B9-DF55-F46F-44C1E4F83F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52" y="1474650"/>
            <a:ext cx="1620000" cy="1620000"/>
          </a:xfrm>
          <a:prstGeom prst="flowChartConnector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00935E-F7F3-3F5B-84A8-1F337D7D3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683134"/>
              </p:ext>
            </p:extLst>
          </p:nvPr>
        </p:nvGraphicFramePr>
        <p:xfrm>
          <a:off x="2457927" y="1474650"/>
          <a:ext cx="1859506" cy="1430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9506">
                  <a:extLst>
                    <a:ext uri="{9D8B030D-6E8A-4147-A177-3AD203B41FA5}">
                      <a16:colId xmlns:a16="http://schemas.microsoft.com/office/drawing/2014/main" val="3685916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Neutral Face" pitchFamily="50" charset="0"/>
                          <a:ea typeface="Inter Medium" panose="02000503000000020004" pitchFamily="2" charset="0"/>
                        </a:rPr>
                        <a:t>Шигапов Булат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772325"/>
                  </a:ext>
                </a:extLst>
              </a:tr>
              <a:tr h="318036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Руководитель проекта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25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Инженер-конструктор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37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Патентовед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0586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387A02-B6B4-B575-1428-182300F6F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201954"/>
              </p:ext>
            </p:extLst>
          </p:nvPr>
        </p:nvGraphicFramePr>
        <p:xfrm>
          <a:off x="2499666" y="3607481"/>
          <a:ext cx="1776028" cy="159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028">
                  <a:extLst>
                    <a:ext uri="{9D8B030D-6E8A-4147-A177-3AD203B41FA5}">
                      <a16:colId xmlns:a16="http://schemas.microsoft.com/office/drawing/2014/main" val="3685916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Neutral Face" pitchFamily="50" charset="0"/>
                          <a:ea typeface="Inter Medium" panose="02000503000000020004" pitchFamily="2" charset="0"/>
                        </a:rPr>
                        <a:t>Шигапов </a:t>
                      </a:r>
                      <a:r>
                        <a:rPr lang="ru-RU" sz="1050" b="1" dirty="0" err="1">
                          <a:latin typeface="Neutral Face" pitchFamily="50" charset="0"/>
                          <a:ea typeface="Inter Medium" panose="02000503000000020004" pitchFamily="2" charset="0"/>
                        </a:rPr>
                        <a:t>тимур</a:t>
                      </a:r>
                      <a:endParaRPr lang="ru-RU" sz="1050" b="1" dirty="0">
                        <a:latin typeface="Neutral Face" pitchFamily="50" charset="0"/>
                        <a:ea typeface="Inter Medium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77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Коммерческий директор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25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Технология и предпринимательство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37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Inter Medium" panose="02000503000000020004" pitchFamily="2" charset="0"/>
                        <a:ea typeface="Inter Medium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05860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B055128-0FF5-811B-8095-083ED574D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667092"/>
              </p:ext>
            </p:extLst>
          </p:nvPr>
        </p:nvGraphicFramePr>
        <p:xfrm>
          <a:off x="6427178" y="1474650"/>
          <a:ext cx="1492406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406">
                  <a:extLst>
                    <a:ext uri="{9D8B030D-6E8A-4147-A177-3AD203B41FA5}">
                      <a16:colId xmlns:a16="http://schemas.microsoft.com/office/drawing/2014/main" val="3685916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Neutral Face" pitchFamily="50" charset="0"/>
                          <a:ea typeface="Inter Medium" panose="02000503000000020004" pitchFamily="2" charset="0"/>
                        </a:rPr>
                        <a:t>Яппаров </a:t>
                      </a:r>
                      <a:r>
                        <a:rPr lang="ru-RU" sz="1050" b="1" dirty="0" err="1">
                          <a:latin typeface="Neutral Face" pitchFamily="50" charset="0"/>
                          <a:ea typeface="Inter Medium" panose="02000503000000020004" pitchFamily="2" charset="0"/>
                        </a:rPr>
                        <a:t>загит</a:t>
                      </a:r>
                      <a:r>
                        <a:rPr lang="ru-RU" sz="1050" b="1" dirty="0">
                          <a:latin typeface="Neutral Face" pitchFamily="50" charset="0"/>
                          <a:ea typeface="Inter Medium" panose="02000503000000020004" pitchFamily="2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77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Проектирование и контроль за производством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25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Химик-</a:t>
                      </a:r>
                      <a:r>
                        <a:rPr lang="ru-RU" sz="1100" dirty="0" err="1"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тенхнолог</a:t>
                      </a:r>
                      <a:endParaRPr lang="ru-RU" sz="1100" dirty="0">
                        <a:latin typeface="Inter Medium" panose="02000503000000020004" pitchFamily="2" charset="0"/>
                        <a:ea typeface="Inter Medium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37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Inter Medium" panose="02000503000000020004" pitchFamily="2" charset="0"/>
                        <a:ea typeface="Inter Medium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058601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F7284952-30C7-ECE1-ACC4-CCC0B76988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4" r="904"/>
          <a:stretch/>
        </p:blipFill>
        <p:spPr>
          <a:xfrm>
            <a:off x="8328283" y="1474650"/>
            <a:ext cx="1620000" cy="1620000"/>
          </a:xfrm>
          <a:prstGeom prst="flowChartConnector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E624A1FF-05B6-B688-58B9-A43AA641E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49686"/>
              </p:ext>
            </p:extLst>
          </p:nvPr>
        </p:nvGraphicFramePr>
        <p:xfrm>
          <a:off x="10176143" y="1474650"/>
          <a:ext cx="1727386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7386">
                  <a:extLst>
                    <a:ext uri="{9D8B030D-6E8A-4147-A177-3AD203B41FA5}">
                      <a16:colId xmlns:a16="http://schemas.microsoft.com/office/drawing/2014/main" val="3685916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Neutral Face" pitchFamily="50" charset="0"/>
                          <a:ea typeface="Inter Medium" panose="02000503000000020004" pitchFamily="2" charset="0"/>
                        </a:rPr>
                        <a:t>Низамов </a:t>
                      </a:r>
                      <a:r>
                        <a:rPr lang="ru-RU" sz="1050" b="1" dirty="0" err="1">
                          <a:latin typeface="Neutral Face" pitchFamily="50" charset="0"/>
                          <a:ea typeface="Inter Medium" panose="02000503000000020004" pitchFamily="2" charset="0"/>
                        </a:rPr>
                        <a:t>ильдус</a:t>
                      </a:r>
                      <a:endParaRPr lang="ru-RU" sz="1050" b="1" dirty="0">
                        <a:latin typeface="Neutral Face" pitchFamily="50" charset="0"/>
                        <a:ea typeface="Inter Medium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77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Проектирование и контроль за эксплуатацией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25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Энергетик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37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Inter Medium" panose="02000503000000020004" pitchFamily="2" charset="0"/>
                        <a:ea typeface="Inter Medium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058601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A6FC65A-81DE-B2F9-C4B2-6D8C4435A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70196"/>
              </p:ext>
            </p:extLst>
          </p:nvPr>
        </p:nvGraphicFramePr>
        <p:xfrm>
          <a:off x="6439465" y="3607481"/>
          <a:ext cx="1776028" cy="163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028">
                  <a:extLst>
                    <a:ext uri="{9D8B030D-6E8A-4147-A177-3AD203B41FA5}">
                      <a16:colId xmlns:a16="http://schemas.microsoft.com/office/drawing/2014/main" val="3685916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b="1" dirty="0" err="1">
                          <a:latin typeface="Neutral Face" pitchFamily="50" charset="0"/>
                          <a:ea typeface="Inter Medium" panose="02000503000000020004" pitchFamily="2" charset="0"/>
                        </a:rPr>
                        <a:t>Гольдфайн</a:t>
                      </a:r>
                      <a:r>
                        <a:rPr lang="ru-RU" sz="1050" b="1" dirty="0">
                          <a:latin typeface="Neutral Face" pitchFamily="50" charset="0"/>
                          <a:ea typeface="Inter Medium" panose="02000503000000020004" pitchFamily="2" charset="0"/>
                        </a:rPr>
                        <a:t> евгений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77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Финансовое планирование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25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Заслуженный экономист РФ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37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Inter Medium" panose="02000503000000020004" pitchFamily="2" charset="0"/>
                        <a:ea typeface="Inter Medium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0586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0B6DA18-D64E-352C-AA0B-93599D29D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726635"/>
              </p:ext>
            </p:extLst>
          </p:nvPr>
        </p:nvGraphicFramePr>
        <p:xfrm>
          <a:off x="10145719" y="3607481"/>
          <a:ext cx="1861224" cy="1762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1224">
                  <a:extLst>
                    <a:ext uri="{9D8B030D-6E8A-4147-A177-3AD203B41FA5}">
                      <a16:colId xmlns:a16="http://schemas.microsoft.com/office/drawing/2014/main" val="3685916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b="1" dirty="0" err="1">
                          <a:latin typeface="Neutral Face" pitchFamily="50" charset="0"/>
                          <a:ea typeface="Inter Medium" panose="02000503000000020004" pitchFamily="2" charset="0"/>
                        </a:rPr>
                        <a:t>Толочный</a:t>
                      </a:r>
                      <a:r>
                        <a:rPr lang="ru-RU" sz="1050" b="1" dirty="0">
                          <a:latin typeface="Neutral Face" pitchFamily="50" charset="0"/>
                          <a:ea typeface="Inter Medium" panose="02000503000000020004" pitchFamily="2" charset="0"/>
                        </a:rPr>
                        <a:t> </a:t>
                      </a:r>
                      <a:r>
                        <a:rPr lang="ru-RU" sz="1050" b="1" dirty="0" err="1">
                          <a:latin typeface="Neutral Face" pitchFamily="50" charset="0"/>
                          <a:ea typeface="Inter Medium" panose="02000503000000020004" pitchFamily="2" charset="0"/>
                        </a:rPr>
                        <a:t>василий</a:t>
                      </a:r>
                      <a:endParaRPr lang="ru-RU" sz="1050" b="1" dirty="0">
                        <a:latin typeface="Neutral Face" pitchFamily="50" charset="0"/>
                        <a:ea typeface="Inter Medium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777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Маркетинговая стратегия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525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Inter Medium" panose="02000503000000020004" pitchFamily="2" charset="0"/>
                          <a:ea typeface="Inter Medium" panose="02000503000000020004" pitchFamily="2" charset="0"/>
                        </a:rPr>
                        <a:t>Специалист по организации систем продаж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37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100" dirty="0">
                        <a:latin typeface="Inter Medium" panose="02000503000000020004" pitchFamily="2" charset="0"/>
                        <a:ea typeface="Inter Medium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058601"/>
                  </a:ext>
                </a:extLst>
              </a:tr>
            </a:tbl>
          </a:graphicData>
        </a:graphic>
      </p:graphicFrame>
      <p:pic>
        <p:nvPicPr>
          <p:cNvPr id="40" name="Picture 39" descr="A person in a turtleneck sweater&#10;&#10;Description automatically generated">
            <a:extLst>
              <a:ext uri="{FF2B5EF4-FFF2-40B4-BE49-F238E27FC236}">
                <a16:creationId xmlns:a16="http://schemas.microsoft.com/office/drawing/2014/main" id="{F924BA61-0601-D431-22B0-39C0557608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732922" y="1474650"/>
            <a:ext cx="1620000" cy="1620000"/>
          </a:xfrm>
          <a:prstGeom prst="flowChartConnector">
            <a:avLst/>
          </a:prstGeom>
        </p:spPr>
      </p:pic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9A4ECD03-429E-CD6D-8E23-62D809B2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14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8C23F-B204-6859-3E2D-2FFBD69F56D7}"/>
              </a:ext>
            </a:extLst>
          </p:cNvPr>
          <p:cNvSpPr txBox="1"/>
          <p:nvPr/>
        </p:nvSpPr>
        <p:spPr>
          <a:xfrm>
            <a:off x="732922" y="5383350"/>
            <a:ext cx="60742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A2B3E"/>
                </a:solidFill>
                <a:latin typeface="Neutral Face" pitchFamily="50" charset="0"/>
                <a:ea typeface="Inter SemiBold" panose="02000503000000020004" pitchFamily="2" charset="0"/>
              </a:rPr>
              <a:t>Программа «Коммерциализация» по теме </a:t>
            </a:r>
          </a:p>
          <a:p>
            <a:r>
              <a:rPr lang="ru-RU" sz="14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«Создание производства цветных резиновых гранул CRG из</a:t>
            </a:r>
          </a:p>
          <a:p>
            <a:r>
              <a:rPr lang="ru-RU" sz="14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переработанных отходов с использованием инновационной технологии многослойного нанесения полимерных колерующих систем»</a:t>
            </a:r>
          </a:p>
        </p:txBody>
      </p:sp>
      <p:pic>
        <p:nvPicPr>
          <p:cNvPr id="10" name="Picture 9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7A7531CA-BC8E-6E87-30DF-A7669EE353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t="21776" r="8198" b="20478"/>
          <a:stretch/>
        </p:blipFill>
        <p:spPr>
          <a:xfrm>
            <a:off x="10485037" y="5841338"/>
            <a:ext cx="99652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0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 hidden="1">
            <a:extLst>
              <a:ext uri="{FF2B5EF4-FFF2-40B4-BE49-F238E27FC236}">
                <a16:creationId xmlns:a16="http://schemas.microsoft.com/office/drawing/2014/main" id="{3E26298C-D833-190C-DA69-F15DD4DE4A4E}"/>
              </a:ext>
            </a:extLst>
          </p:cNvPr>
          <p:cNvSpPr/>
          <p:nvPr/>
        </p:nvSpPr>
        <p:spPr>
          <a:xfrm>
            <a:off x="4336747" y="1520243"/>
            <a:ext cx="3634904" cy="686190"/>
          </a:xfrm>
          <a:prstGeom prst="roundRect">
            <a:avLst/>
          </a:prstGeom>
          <a:solidFill>
            <a:srgbClr val="00A7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: Rounded Corners 20" hidden="1">
            <a:extLst>
              <a:ext uri="{FF2B5EF4-FFF2-40B4-BE49-F238E27FC236}">
                <a16:creationId xmlns:a16="http://schemas.microsoft.com/office/drawing/2014/main" id="{530B635E-62C6-6C60-AAA9-8563C96FDCE4}"/>
              </a:ext>
            </a:extLst>
          </p:cNvPr>
          <p:cNvSpPr/>
          <p:nvPr/>
        </p:nvSpPr>
        <p:spPr>
          <a:xfrm>
            <a:off x="8158843" y="1520243"/>
            <a:ext cx="3634904" cy="686190"/>
          </a:xfrm>
          <a:prstGeom prst="roundRect">
            <a:avLst/>
          </a:prstGeom>
          <a:solidFill>
            <a:srgbClr val="38B2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: Rounded Corners 17" hidden="1">
            <a:extLst>
              <a:ext uri="{FF2B5EF4-FFF2-40B4-BE49-F238E27FC236}">
                <a16:creationId xmlns:a16="http://schemas.microsoft.com/office/drawing/2014/main" id="{134FDA70-60D7-B760-8706-AD27DD532C10}"/>
              </a:ext>
            </a:extLst>
          </p:cNvPr>
          <p:cNvSpPr/>
          <p:nvPr/>
        </p:nvSpPr>
        <p:spPr>
          <a:xfrm>
            <a:off x="560472" y="1520243"/>
            <a:ext cx="3634904" cy="686190"/>
          </a:xfrm>
          <a:prstGeom prst="roundRect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A5E2C503-8C49-2D13-E3A5-C11D95C8BDD2}"/>
              </a:ext>
            </a:extLst>
          </p:cNvPr>
          <p:cNvSpPr txBox="1"/>
          <p:nvPr/>
        </p:nvSpPr>
        <p:spPr>
          <a:xfrm>
            <a:off x="643277" y="663786"/>
            <a:ext cx="550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A2B3E"/>
                </a:solidFill>
                <a:latin typeface="Neutral Face" pitchFamily="50" charset="0"/>
              </a:rPr>
              <a:t>Дорожная карта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CD897E-50E2-2FA2-DFE2-37FA785A6AAE}"/>
              </a:ext>
            </a:extLst>
          </p:cNvPr>
          <p:cNvSpPr/>
          <p:nvPr/>
        </p:nvSpPr>
        <p:spPr>
          <a:xfrm>
            <a:off x="744114" y="3292638"/>
            <a:ext cx="1260000" cy="1260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A2B3E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3" name="Picture 212" descr="A logo with text on it&#10;&#10;Description automatically generated">
            <a:extLst>
              <a:ext uri="{FF2B5EF4-FFF2-40B4-BE49-F238E27FC236}">
                <a16:creationId xmlns:a16="http://schemas.microsoft.com/office/drawing/2014/main" id="{8165A4FE-756B-D237-BA3C-71C395569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8" y="3172884"/>
            <a:ext cx="1620000" cy="1620000"/>
          </a:xfrm>
          <a:prstGeom prst="rect">
            <a:avLst/>
          </a:prstGeom>
          <a:ln w="9525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E01DCD-AD3A-5539-9C86-7B45F8026452}"/>
              </a:ext>
            </a:extLst>
          </p:cNvPr>
          <p:cNvSpPr txBox="1"/>
          <p:nvPr/>
        </p:nvSpPr>
        <p:spPr>
          <a:xfrm>
            <a:off x="812816" y="3661028"/>
            <a:ext cx="118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A2B3E"/>
                </a:solidFill>
                <a:latin typeface="Neutral Face" pitchFamily="50" charset="0"/>
              </a:rPr>
              <a:t>20</a:t>
            </a:r>
            <a:r>
              <a:rPr lang="ru-RU" sz="2800" b="1" dirty="0">
                <a:solidFill>
                  <a:srgbClr val="0A2B3E"/>
                </a:solidFill>
                <a:latin typeface="Neutral Face" pitchFamily="50" charset="0"/>
              </a:rPr>
              <a:t>24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5EA847E-1DDA-5D42-C339-9592FAAA3D62}"/>
              </a:ext>
            </a:extLst>
          </p:cNvPr>
          <p:cNvSpPr/>
          <p:nvPr/>
        </p:nvSpPr>
        <p:spPr>
          <a:xfrm>
            <a:off x="3891515" y="3292638"/>
            <a:ext cx="1260000" cy="1260000"/>
          </a:xfrm>
          <a:prstGeom prst="ellipse">
            <a:avLst/>
          </a:prstGeom>
          <a:solidFill>
            <a:srgbClr val="0A2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E05672-042F-8274-87A0-D79D0CA4F078}"/>
              </a:ext>
            </a:extLst>
          </p:cNvPr>
          <p:cNvSpPr txBox="1"/>
          <p:nvPr/>
        </p:nvSpPr>
        <p:spPr>
          <a:xfrm>
            <a:off x="3959685" y="3652401"/>
            <a:ext cx="118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Neutral Face" pitchFamily="50" charset="0"/>
              </a:rPr>
              <a:t>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22E8BB-F7BF-970F-72FB-977E48BBA9F6}"/>
              </a:ext>
            </a:extLst>
          </p:cNvPr>
          <p:cNvSpPr txBox="1"/>
          <p:nvPr/>
        </p:nvSpPr>
        <p:spPr>
          <a:xfrm>
            <a:off x="744114" y="2683835"/>
            <a:ext cx="1691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Строительство сборочного цеха</a:t>
            </a:r>
            <a:endParaRPr lang="ru-RU" sz="1200" dirty="0">
              <a:solidFill>
                <a:srgbClr val="0A2B3E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0B77B42-474C-0819-23AB-D0E7ECCA0A21}"/>
              </a:ext>
            </a:extLst>
          </p:cNvPr>
          <p:cNvSpPr/>
          <p:nvPr/>
        </p:nvSpPr>
        <p:spPr>
          <a:xfrm>
            <a:off x="7038916" y="3292638"/>
            <a:ext cx="1260000" cy="1260000"/>
          </a:xfrm>
          <a:prstGeom prst="ellipse">
            <a:avLst/>
          </a:prstGeom>
          <a:solidFill>
            <a:srgbClr val="0A2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C52D0D-D81F-592A-13B8-BC1EEC600875}"/>
              </a:ext>
            </a:extLst>
          </p:cNvPr>
          <p:cNvSpPr txBox="1"/>
          <p:nvPr/>
        </p:nvSpPr>
        <p:spPr>
          <a:xfrm>
            <a:off x="3799583" y="4814248"/>
            <a:ext cx="3125762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Изготовление линии по производству синтетических пигментов;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Тестирование технологии окрашивания на других гранулированных материалах;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43CFFC-6759-F6A9-4952-BCB53B97FD7E}"/>
              </a:ext>
            </a:extLst>
          </p:cNvPr>
          <p:cNvSpPr txBox="1"/>
          <p:nvPr/>
        </p:nvSpPr>
        <p:spPr>
          <a:xfrm>
            <a:off x="7110348" y="3661028"/>
            <a:ext cx="118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eutral Face" pitchFamily="50" charset="0"/>
              </a:rPr>
              <a:t>20</a:t>
            </a:r>
            <a:r>
              <a:rPr lang="ru-RU" sz="2800" b="1" dirty="0">
                <a:solidFill>
                  <a:schemeClr val="bg1"/>
                </a:solidFill>
                <a:latin typeface="Neutral Face" pitchFamily="50" charset="0"/>
              </a:rPr>
              <a:t>26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A95968-CB98-5F85-2535-F400C95598E9}"/>
              </a:ext>
            </a:extLst>
          </p:cNvPr>
          <p:cNvSpPr txBox="1"/>
          <p:nvPr/>
        </p:nvSpPr>
        <p:spPr>
          <a:xfrm>
            <a:off x="7038916" y="2683835"/>
            <a:ext cx="1889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Серийное производство ОК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DE3446-667E-85EE-0F6F-F512ED72111C}"/>
              </a:ext>
            </a:extLst>
          </p:cNvPr>
          <p:cNvSpPr txBox="1"/>
          <p:nvPr/>
        </p:nvSpPr>
        <p:spPr>
          <a:xfrm>
            <a:off x="3799583" y="2499169"/>
            <a:ext cx="1980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Организация серийного производства ОК;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644DB74-65CB-682B-8F2A-CA6249BBB2ED}"/>
              </a:ext>
            </a:extLst>
          </p:cNvPr>
          <p:cNvSpPr/>
          <p:nvPr/>
        </p:nvSpPr>
        <p:spPr>
          <a:xfrm>
            <a:off x="10186316" y="3292638"/>
            <a:ext cx="1260000" cy="1260000"/>
          </a:xfrm>
          <a:prstGeom prst="ellipse">
            <a:avLst/>
          </a:prstGeom>
          <a:solidFill>
            <a:srgbClr val="0A2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7E5D1D-A2FB-D633-242C-3E8564BC2CFD}"/>
              </a:ext>
            </a:extLst>
          </p:cNvPr>
          <p:cNvSpPr txBox="1"/>
          <p:nvPr/>
        </p:nvSpPr>
        <p:spPr>
          <a:xfrm>
            <a:off x="10261010" y="3661028"/>
            <a:ext cx="118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Neutral Face" pitchFamily="50" charset="0"/>
              </a:rPr>
              <a:t>20</a:t>
            </a:r>
            <a:r>
              <a:rPr lang="ru-RU" sz="2800" b="1" dirty="0">
                <a:solidFill>
                  <a:schemeClr val="bg1"/>
                </a:solidFill>
                <a:latin typeface="Neutral Face" pitchFamily="50" charset="0"/>
              </a:rPr>
              <a:t>27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E796EA-FCD2-7A39-9C84-45778F539CB2}"/>
              </a:ext>
            </a:extLst>
          </p:cNvPr>
          <p:cNvSpPr txBox="1"/>
          <p:nvPr/>
        </p:nvSpPr>
        <p:spPr>
          <a:xfrm>
            <a:off x="10186316" y="2683835"/>
            <a:ext cx="1149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Экспортная поставка ОК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A2D5F2-4998-79E8-222D-5ABA1FB2DFF6}"/>
              </a:ext>
            </a:extLst>
          </p:cNvPr>
          <p:cNvSpPr txBox="1"/>
          <p:nvPr/>
        </p:nvSpPr>
        <p:spPr>
          <a:xfrm>
            <a:off x="744114" y="4814248"/>
            <a:ext cx="221353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Участие в выставке </a:t>
            </a:r>
            <a:r>
              <a:rPr lang="ru-RU" sz="1200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ШИНЫ, РТИ, КАУЧУКИ</a:t>
            </a:r>
          </a:p>
        </p:txBody>
      </p:sp>
      <p:pic>
        <p:nvPicPr>
          <p:cNvPr id="46" name="Picture 45" descr="A symbol of a double headed eagle with a red white and blue shield&#10;&#10;Description automatically generated">
            <a:extLst>
              <a:ext uri="{FF2B5EF4-FFF2-40B4-BE49-F238E27FC236}">
                <a16:creationId xmlns:a16="http://schemas.microsoft.com/office/drawing/2014/main" id="{6F57109E-CFFF-895B-BDB2-B34AC7277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10" y="3181940"/>
            <a:ext cx="949880" cy="675470"/>
          </a:xfrm>
          <a:prstGeom prst="rect">
            <a:avLst/>
          </a:prstGeom>
        </p:spPr>
      </p:pic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72C22290-1E70-35D5-4A06-A506C6719473}"/>
              </a:ext>
            </a:extLst>
          </p:cNvPr>
          <p:cNvCxnSpPr>
            <a:cxnSpLocks/>
            <a:stCxn id="46" idx="0"/>
            <a:endCxn id="3" idx="2"/>
          </p:cNvCxnSpPr>
          <p:nvPr/>
        </p:nvCxnSpPr>
        <p:spPr>
          <a:xfrm rot="16200000" flipV="1">
            <a:off x="2283204" y="2629794"/>
            <a:ext cx="958494" cy="145798"/>
          </a:xfrm>
          <a:prstGeom prst="curvedConnector3">
            <a:avLst>
              <a:gd name="adj1" fmla="val 50000"/>
            </a:avLst>
          </a:prstGeom>
          <a:ln>
            <a:solidFill>
              <a:srgbClr val="00A7E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8" name="Picture 197" descr="A symbol of a double headed eagle with a red white and blue shield&#10;&#10;Description automatically generated">
            <a:extLst>
              <a:ext uri="{FF2B5EF4-FFF2-40B4-BE49-F238E27FC236}">
                <a16:creationId xmlns:a16="http://schemas.microsoft.com/office/drawing/2014/main" id="{C7782F2D-1267-EDCC-543A-24BD770DA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32" y="3181940"/>
            <a:ext cx="949880" cy="675470"/>
          </a:xfrm>
          <a:prstGeom prst="rect">
            <a:avLst/>
          </a:prstGeom>
        </p:spPr>
      </p:pic>
      <p:cxnSp>
        <p:nvCxnSpPr>
          <p:cNvPr id="205" name="Connector: Curved 204">
            <a:extLst>
              <a:ext uri="{FF2B5EF4-FFF2-40B4-BE49-F238E27FC236}">
                <a16:creationId xmlns:a16="http://schemas.microsoft.com/office/drawing/2014/main" id="{FE9CE172-438D-F72E-5F6D-E36E3BA624E3}"/>
              </a:ext>
            </a:extLst>
          </p:cNvPr>
          <p:cNvCxnSpPr>
            <a:cxnSpLocks/>
            <a:stCxn id="198" idx="0"/>
            <a:endCxn id="12" idx="2"/>
          </p:cNvCxnSpPr>
          <p:nvPr/>
        </p:nvCxnSpPr>
        <p:spPr>
          <a:xfrm rot="5400000" flipH="1" flipV="1">
            <a:off x="9022920" y="2647518"/>
            <a:ext cx="796274" cy="272570"/>
          </a:xfrm>
          <a:prstGeom prst="curvedConnector3">
            <a:avLst>
              <a:gd name="adj1" fmla="val 50000"/>
            </a:avLst>
          </a:prstGeom>
          <a:ln>
            <a:solidFill>
              <a:srgbClr val="00A7E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D3D7558B-0B33-CD9C-08E9-61E7D6328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t="21776" r="8198" b="20478"/>
          <a:stretch/>
        </p:blipFill>
        <p:spPr>
          <a:xfrm>
            <a:off x="10485037" y="5841338"/>
            <a:ext cx="996520" cy="28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548EF2-4375-B086-9A44-673EBF6099F1}"/>
              </a:ext>
            </a:extLst>
          </p:cNvPr>
          <p:cNvSpPr txBox="1"/>
          <p:nvPr/>
        </p:nvSpPr>
        <p:spPr>
          <a:xfrm>
            <a:off x="1582783" y="1623282"/>
            <a:ext cx="22135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A7E1"/>
                </a:solidFill>
                <a:latin typeface="Neutral Face" pitchFamily="50" charset="0"/>
                <a:ea typeface="Inter Medium" panose="02000503000000020004" pitchFamily="2" charset="0"/>
              </a:rPr>
              <a:t>Патент</a:t>
            </a:r>
            <a:r>
              <a:rPr lang="en-US" sz="1100" b="1" dirty="0">
                <a:solidFill>
                  <a:srgbClr val="00A7E1"/>
                </a:solidFill>
                <a:latin typeface="Neutral Face" pitchFamily="50" charset="0"/>
                <a:ea typeface="Inter Medium" panose="02000503000000020004" pitchFamily="2" charset="0"/>
              </a:rPr>
              <a:t> </a:t>
            </a:r>
            <a:r>
              <a:rPr lang="ru-RU" sz="1100" b="1" dirty="0">
                <a:solidFill>
                  <a:srgbClr val="00A7E1"/>
                </a:solidFill>
                <a:latin typeface="Neutral Face" pitchFamily="50" charset="0"/>
                <a:ea typeface="Inter Medium" panose="02000503000000020004" pitchFamily="2" charset="0"/>
              </a:rPr>
              <a:t>Изобретение</a:t>
            </a:r>
            <a:endParaRPr lang="en-US" sz="1100" b="1" dirty="0">
              <a:solidFill>
                <a:srgbClr val="00A7E1"/>
              </a:solidFill>
              <a:latin typeface="Neutral Face" pitchFamily="50" charset="0"/>
              <a:ea typeface="Inter Medium" panose="02000503000000020004" pitchFamily="2" charset="0"/>
            </a:endParaRPr>
          </a:p>
          <a:p>
            <a:r>
              <a:rPr lang="ru-RU" sz="1100" dirty="0">
                <a:solidFill>
                  <a:srgbClr val="00A7E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Способ получения синтетических пигментов</a:t>
            </a:r>
            <a:endParaRPr lang="en-US" sz="1100" dirty="0">
              <a:solidFill>
                <a:srgbClr val="00A7E1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43BBF6-79DA-C3CB-6BFC-D91A4F23AA1B}"/>
              </a:ext>
            </a:extLst>
          </p:cNvPr>
          <p:cNvSpPr txBox="1"/>
          <p:nvPr/>
        </p:nvSpPr>
        <p:spPr>
          <a:xfrm>
            <a:off x="8450573" y="1616225"/>
            <a:ext cx="2213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A7E1"/>
                </a:solidFill>
                <a:latin typeface="Neutral Face" pitchFamily="50" charset="0"/>
                <a:ea typeface="Inter Medium" panose="02000503000000020004" pitchFamily="2" charset="0"/>
              </a:rPr>
              <a:t>Патент</a:t>
            </a:r>
            <a:r>
              <a:rPr lang="en-US" sz="1100" b="1" dirty="0">
                <a:solidFill>
                  <a:srgbClr val="00A7E1"/>
                </a:solidFill>
                <a:latin typeface="Neutral Face" pitchFamily="50" charset="0"/>
                <a:ea typeface="Inter Medium" panose="02000503000000020004" pitchFamily="2" charset="0"/>
              </a:rPr>
              <a:t> </a:t>
            </a:r>
            <a:r>
              <a:rPr lang="ru-RU" sz="1100" b="1" dirty="0">
                <a:solidFill>
                  <a:srgbClr val="00A7E1"/>
                </a:solidFill>
                <a:latin typeface="Neutral Face" pitchFamily="50" charset="0"/>
                <a:ea typeface="Inter Medium" panose="02000503000000020004" pitchFamily="2" charset="0"/>
              </a:rPr>
              <a:t>Изобретение</a:t>
            </a:r>
          </a:p>
          <a:p>
            <a:r>
              <a:rPr lang="ru-RU" sz="1100" dirty="0">
                <a:solidFill>
                  <a:srgbClr val="00A7E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Способ проникающего окрашивания</a:t>
            </a:r>
          </a:p>
          <a:p>
            <a:endParaRPr lang="en-US" sz="1100" dirty="0">
              <a:solidFill>
                <a:srgbClr val="00A7E1"/>
              </a:solidFill>
              <a:latin typeface="Neutral Face" pitchFamily="50" charset="0"/>
              <a:ea typeface="Inter Medium" panose="02000503000000020004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B706C-4069-0BC8-A0C7-DCA2B504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15</a:t>
            </a:fld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243DBE-C442-91AA-4106-E6F72C1184DB}"/>
              </a:ext>
            </a:extLst>
          </p:cNvPr>
          <p:cNvCxnSpPr>
            <a:stCxn id="17" idx="6"/>
            <a:endCxn id="28" idx="2"/>
          </p:cNvCxnSpPr>
          <p:nvPr/>
        </p:nvCxnSpPr>
        <p:spPr>
          <a:xfrm>
            <a:off x="2004114" y="3922638"/>
            <a:ext cx="1887401" cy="0"/>
          </a:xfrm>
          <a:prstGeom prst="straightConnector1">
            <a:avLst/>
          </a:prstGeom>
          <a:ln>
            <a:solidFill>
              <a:srgbClr val="0A2B3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ACDD35-7BFE-C6CA-38AB-560F95DD2C8F}"/>
              </a:ext>
            </a:extLst>
          </p:cNvPr>
          <p:cNvCxnSpPr>
            <a:stCxn id="28" idx="6"/>
            <a:endCxn id="4" idx="2"/>
          </p:cNvCxnSpPr>
          <p:nvPr/>
        </p:nvCxnSpPr>
        <p:spPr>
          <a:xfrm>
            <a:off x="5151515" y="3922638"/>
            <a:ext cx="1887401" cy="0"/>
          </a:xfrm>
          <a:prstGeom prst="straightConnector1">
            <a:avLst/>
          </a:prstGeom>
          <a:ln>
            <a:solidFill>
              <a:srgbClr val="0A2B3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25E69C-8375-382A-CA1D-53A30ACD8C7B}"/>
              </a:ext>
            </a:extLst>
          </p:cNvPr>
          <p:cNvCxnSpPr>
            <a:cxnSpLocks/>
            <a:stCxn id="4" idx="6"/>
            <a:endCxn id="40" idx="2"/>
          </p:cNvCxnSpPr>
          <p:nvPr/>
        </p:nvCxnSpPr>
        <p:spPr>
          <a:xfrm>
            <a:off x="8298916" y="3922638"/>
            <a:ext cx="1887400" cy="0"/>
          </a:xfrm>
          <a:prstGeom prst="straightConnector1">
            <a:avLst/>
          </a:prstGeom>
          <a:ln>
            <a:solidFill>
              <a:srgbClr val="0A2B3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ymbol of a double headed eagle with a red white and blue shield&#10;&#10;Description automatically generated">
            <a:extLst>
              <a:ext uri="{FF2B5EF4-FFF2-40B4-BE49-F238E27FC236}">
                <a16:creationId xmlns:a16="http://schemas.microsoft.com/office/drawing/2014/main" id="{7BE00799-9F7C-1A4D-F825-C46F39CAD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86" y="3181940"/>
            <a:ext cx="949880" cy="6754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BFF78A-991F-48BC-C1A0-19F9758B6C15}"/>
              </a:ext>
            </a:extLst>
          </p:cNvPr>
          <p:cNvSpPr txBox="1"/>
          <p:nvPr/>
        </p:nvSpPr>
        <p:spPr>
          <a:xfrm>
            <a:off x="5349227" y="1616225"/>
            <a:ext cx="22135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A7E1"/>
                </a:solidFill>
                <a:latin typeface="Neutral Face" pitchFamily="50" charset="0"/>
                <a:ea typeface="Inter Medium" panose="02000503000000020004" pitchFamily="2" charset="0"/>
              </a:rPr>
              <a:t>Патент</a:t>
            </a:r>
            <a:r>
              <a:rPr lang="en-US" sz="1100" b="1" dirty="0">
                <a:solidFill>
                  <a:srgbClr val="00A7E1"/>
                </a:solidFill>
                <a:latin typeface="Neutral Face" pitchFamily="50" charset="0"/>
                <a:ea typeface="Inter Medium" panose="02000503000000020004" pitchFamily="2" charset="0"/>
              </a:rPr>
              <a:t> </a:t>
            </a:r>
            <a:r>
              <a:rPr lang="ru-RU" sz="1100" b="1" dirty="0">
                <a:solidFill>
                  <a:srgbClr val="00A7E1"/>
                </a:solidFill>
                <a:latin typeface="Neutral Face" pitchFamily="50" charset="0"/>
                <a:ea typeface="Inter Medium" panose="02000503000000020004" pitchFamily="2" charset="0"/>
              </a:rPr>
              <a:t>Изобретение</a:t>
            </a:r>
          </a:p>
          <a:p>
            <a:r>
              <a:rPr lang="ru-RU" sz="1100" dirty="0">
                <a:solidFill>
                  <a:srgbClr val="00A7E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Способ получения цветных покрытий из резиновой крошки</a:t>
            </a:r>
          </a:p>
          <a:p>
            <a:endParaRPr lang="en-US" sz="1100" dirty="0">
              <a:solidFill>
                <a:srgbClr val="00A7E1"/>
              </a:solidFill>
              <a:latin typeface="Neutral Face" pitchFamily="50" charset="0"/>
              <a:ea typeface="Inter Medium" panose="02000503000000020004" pitchFamily="2" charset="0"/>
            </a:endParaRP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07C609DF-36A9-B746-916B-84F478AA3DE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99394" y="2647518"/>
            <a:ext cx="796274" cy="272570"/>
          </a:xfrm>
          <a:prstGeom prst="curvedConnector3">
            <a:avLst>
              <a:gd name="adj1" fmla="val 50000"/>
            </a:avLst>
          </a:prstGeom>
          <a:ln>
            <a:solidFill>
              <a:srgbClr val="00A7E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99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 hidden="1">
            <a:extLst>
              <a:ext uri="{FF2B5EF4-FFF2-40B4-BE49-F238E27FC236}">
                <a16:creationId xmlns:a16="http://schemas.microsoft.com/office/drawing/2014/main" id="{3E26298C-D833-190C-DA69-F15DD4DE4A4E}"/>
              </a:ext>
            </a:extLst>
          </p:cNvPr>
          <p:cNvSpPr/>
          <p:nvPr/>
        </p:nvSpPr>
        <p:spPr>
          <a:xfrm>
            <a:off x="4336747" y="1520243"/>
            <a:ext cx="3634904" cy="686190"/>
          </a:xfrm>
          <a:prstGeom prst="roundRect">
            <a:avLst/>
          </a:prstGeom>
          <a:solidFill>
            <a:srgbClr val="00A7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: Rounded Corners 20" hidden="1">
            <a:extLst>
              <a:ext uri="{FF2B5EF4-FFF2-40B4-BE49-F238E27FC236}">
                <a16:creationId xmlns:a16="http://schemas.microsoft.com/office/drawing/2014/main" id="{530B635E-62C6-6C60-AAA9-8563C96FDCE4}"/>
              </a:ext>
            </a:extLst>
          </p:cNvPr>
          <p:cNvSpPr/>
          <p:nvPr/>
        </p:nvSpPr>
        <p:spPr>
          <a:xfrm>
            <a:off x="8158843" y="1520243"/>
            <a:ext cx="3634904" cy="686190"/>
          </a:xfrm>
          <a:prstGeom prst="roundRect">
            <a:avLst/>
          </a:prstGeom>
          <a:solidFill>
            <a:srgbClr val="38B2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: Rounded Corners 17" hidden="1">
            <a:extLst>
              <a:ext uri="{FF2B5EF4-FFF2-40B4-BE49-F238E27FC236}">
                <a16:creationId xmlns:a16="http://schemas.microsoft.com/office/drawing/2014/main" id="{134FDA70-60D7-B760-8706-AD27DD532C10}"/>
              </a:ext>
            </a:extLst>
          </p:cNvPr>
          <p:cNvSpPr/>
          <p:nvPr/>
        </p:nvSpPr>
        <p:spPr>
          <a:xfrm>
            <a:off x="560472" y="1520243"/>
            <a:ext cx="3634904" cy="686190"/>
          </a:xfrm>
          <a:prstGeom prst="roundRect">
            <a:avLst/>
          </a:prstGeom>
          <a:solidFill>
            <a:srgbClr val="FFD4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A5E2C503-8C49-2D13-E3A5-C11D95C8BDD2}"/>
              </a:ext>
            </a:extLst>
          </p:cNvPr>
          <p:cNvSpPr txBox="1"/>
          <p:nvPr/>
        </p:nvSpPr>
        <p:spPr>
          <a:xfrm>
            <a:off x="643277" y="663786"/>
            <a:ext cx="4789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Neutral Face" pitchFamily="50" charset="0"/>
              </a:rPr>
              <a:t>Хронология компании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A14C54-C4D5-CF79-0DF4-5498C7065584}"/>
              </a:ext>
            </a:extLst>
          </p:cNvPr>
          <p:cNvSpPr/>
          <p:nvPr/>
        </p:nvSpPr>
        <p:spPr>
          <a:xfrm>
            <a:off x="470302" y="4863567"/>
            <a:ext cx="540000" cy="5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58109902-EAB1-B7AA-4300-72E8BB59F980}"/>
              </a:ext>
            </a:extLst>
          </p:cNvPr>
          <p:cNvSpPr txBox="1"/>
          <p:nvPr/>
        </p:nvSpPr>
        <p:spPr>
          <a:xfrm>
            <a:off x="322269" y="4389110"/>
            <a:ext cx="120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Основание компании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BF592-A5D9-E65B-3856-764D83685F8D}"/>
              </a:ext>
            </a:extLst>
          </p:cNvPr>
          <p:cNvSpPr txBox="1"/>
          <p:nvPr/>
        </p:nvSpPr>
        <p:spPr>
          <a:xfrm>
            <a:off x="407422" y="5005117"/>
            <a:ext cx="665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A2B3E"/>
                </a:solidFill>
                <a:latin typeface="Neutral Face" pitchFamily="50" charset="0"/>
              </a:rPr>
              <a:t>2010</a:t>
            </a:r>
            <a:endParaRPr lang="ru-RU" sz="1400" b="1" dirty="0">
              <a:solidFill>
                <a:srgbClr val="0A2B3E"/>
              </a:solidFill>
              <a:latin typeface="Neutral Face" pitchFamily="50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CD897E-50E2-2FA2-DFE2-37FA785A6AAE}"/>
              </a:ext>
            </a:extLst>
          </p:cNvPr>
          <p:cNvSpPr/>
          <p:nvPr/>
        </p:nvSpPr>
        <p:spPr>
          <a:xfrm>
            <a:off x="1429246" y="3877338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DCD-AD3A-5539-9C86-7B45F8026452}"/>
              </a:ext>
            </a:extLst>
          </p:cNvPr>
          <p:cNvSpPr txBox="1"/>
          <p:nvPr/>
        </p:nvSpPr>
        <p:spPr>
          <a:xfrm>
            <a:off x="1442161" y="4139226"/>
            <a:ext cx="834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A2B3E"/>
                </a:solidFill>
                <a:latin typeface="Neutral Face" pitchFamily="50" charset="0"/>
              </a:rPr>
              <a:t>201</a:t>
            </a:r>
            <a:r>
              <a:rPr lang="ru-RU" sz="2000" b="1" dirty="0">
                <a:solidFill>
                  <a:srgbClr val="0A2B3E"/>
                </a:solidFill>
                <a:latin typeface="Neutral Face" pitchFamily="50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DFD66B-8DC5-6919-B4E1-80AF081A1C15}"/>
              </a:ext>
            </a:extLst>
          </p:cNvPr>
          <p:cNvSpPr txBox="1"/>
          <p:nvPr/>
        </p:nvSpPr>
        <p:spPr>
          <a:xfrm>
            <a:off x="1456910" y="3228425"/>
            <a:ext cx="861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Первая партия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CRG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5EA847E-1DDA-5D42-C339-9592FAAA3D62}"/>
              </a:ext>
            </a:extLst>
          </p:cNvPr>
          <p:cNvSpPr/>
          <p:nvPr/>
        </p:nvSpPr>
        <p:spPr>
          <a:xfrm>
            <a:off x="2591511" y="3475278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E05672-042F-8274-87A0-D79D0CA4F078}"/>
              </a:ext>
            </a:extLst>
          </p:cNvPr>
          <p:cNvSpPr txBox="1"/>
          <p:nvPr/>
        </p:nvSpPr>
        <p:spPr>
          <a:xfrm>
            <a:off x="2580007" y="3753668"/>
            <a:ext cx="1126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A2B3E"/>
                </a:solidFill>
                <a:latin typeface="Neutral Face" pitchFamily="50" charset="0"/>
              </a:rPr>
              <a:t>201</a:t>
            </a:r>
            <a:r>
              <a:rPr lang="ru-RU" sz="2800" b="1" dirty="0">
                <a:solidFill>
                  <a:srgbClr val="0A2B3E"/>
                </a:solidFill>
                <a:latin typeface="Neutral Face" pitchFamily="50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22E8BB-F7BF-970F-72FB-977E48BBA9F6}"/>
              </a:ext>
            </a:extLst>
          </p:cNvPr>
          <p:cNvSpPr txBox="1"/>
          <p:nvPr/>
        </p:nvSpPr>
        <p:spPr>
          <a:xfrm>
            <a:off x="2499498" y="2921644"/>
            <a:ext cx="1473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Мелкосерийный выпуск </a:t>
            </a: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CRG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8192F94-410C-3626-CB13-3FB91276E7FA}"/>
              </a:ext>
            </a:extLst>
          </p:cNvPr>
          <p:cNvSpPr/>
          <p:nvPr/>
        </p:nvSpPr>
        <p:spPr>
          <a:xfrm>
            <a:off x="4101069" y="2307975"/>
            <a:ext cx="1260000" cy="12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EF780E-E7DC-AE2F-ECB6-DB4399C559C9}"/>
              </a:ext>
            </a:extLst>
          </p:cNvPr>
          <p:cNvSpPr txBox="1"/>
          <p:nvPr/>
        </p:nvSpPr>
        <p:spPr>
          <a:xfrm>
            <a:off x="4120043" y="2480931"/>
            <a:ext cx="137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A2B3E"/>
                </a:solidFill>
                <a:latin typeface="Neutral Face" pitchFamily="50" charset="0"/>
              </a:rPr>
              <a:t>201</a:t>
            </a:r>
            <a:r>
              <a:rPr lang="ru-RU" sz="3200" b="1" dirty="0">
                <a:solidFill>
                  <a:srgbClr val="0A2B3E"/>
                </a:solidFill>
                <a:latin typeface="Neutral Face" pitchFamily="50" charset="0"/>
              </a:rPr>
              <a:t>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78409C-1309-E33E-5415-E2A8C5808398}"/>
              </a:ext>
            </a:extLst>
          </p:cNvPr>
          <p:cNvSpPr txBox="1"/>
          <p:nvPr/>
        </p:nvSpPr>
        <p:spPr>
          <a:xfrm>
            <a:off x="5756239" y="1098822"/>
            <a:ext cx="142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</a:rPr>
              <a:t>Промышленный выпуск</a:t>
            </a: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</a:rPr>
              <a:t>CRG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Inter Medium" panose="02000503000000020004" pitchFamily="2" charset="0"/>
              <a:ea typeface="Inter Medium" panose="020005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298" name="Picture 297" descr="A red white and blue ribbon&#10;&#10;Description automatically generated">
            <a:extLst>
              <a:ext uri="{FF2B5EF4-FFF2-40B4-BE49-F238E27FC236}">
                <a16:creationId xmlns:a16="http://schemas.microsoft.com/office/drawing/2014/main" id="{889DAF61-D14D-3F6D-FBBD-B5B1ABBA3A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84" y="3003237"/>
            <a:ext cx="833970" cy="468000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8FC558CB-72B5-723B-FB1B-F334DF631CFE}"/>
              </a:ext>
            </a:extLst>
          </p:cNvPr>
          <p:cNvSpPr/>
          <p:nvPr/>
        </p:nvSpPr>
        <p:spPr>
          <a:xfrm>
            <a:off x="7618405" y="1446240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22AF76-4FF5-8B54-CA63-DD5BA47A7CF0}"/>
              </a:ext>
            </a:extLst>
          </p:cNvPr>
          <p:cNvSpPr txBox="1"/>
          <p:nvPr/>
        </p:nvSpPr>
        <p:spPr>
          <a:xfrm>
            <a:off x="7718395" y="1680312"/>
            <a:ext cx="143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A2B3E"/>
                </a:solidFill>
                <a:latin typeface="Neutral Face" pitchFamily="50" charset="0"/>
              </a:rPr>
              <a:t>20</a:t>
            </a:r>
            <a:r>
              <a:rPr lang="ru-RU" sz="3600" b="1" dirty="0">
                <a:solidFill>
                  <a:srgbClr val="0A2B3E"/>
                </a:solidFill>
                <a:latin typeface="Neutral Face" pitchFamily="50" charset="0"/>
              </a:rPr>
              <a:t>22</a:t>
            </a:r>
          </a:p>
        </p:txBody>
      </p:sp>
      <p:pic>
        <p:nvPicPr>
          <p:cNvPr id="320" name="Picture 319" descr="A yellow and white logo">
            <a:extLst>
              <a:ext uri="{FF2B5EF4-FFF2-40B4-BE49-F238E27FC236}">
                <a16:creationId xmlns:a16="http://schemas.microsoft.com/office/drawing/2014/main" id="{1FBD87EA-23D4-32B8-7118-8EA58F24EE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13" t="13070" r="28945" b="12390"/>
          <a:stretch/>
        </p:blipFill>
        <p:spPr>
          <a:xfrm>
            <a:off x="8169600" y="2257097"/>
            <a:ext cx="537590" cy="54000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36880CE-B3EF-7CD0-1E9D-B8B0C05E8E43}"/>
              </a:ext>
            </a:extLst>
          </p:cNvPr>
          <p:cNvSpPr txBox="1"/>
          <p:nvPr/>
        </p:nvSpPr>
        <p:spPr>
          <a:xfrm>
            <a:off x="9952491" y="433618"/>
            <a:ext cx="1843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</a:rPr>
              <a:t>Производство смесевых синтетических пигментов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CBEC640-D030-6988-B700-5640C4B258B7}"/>
              </a:ext>
            </a:extLst>
          </p:cNvPr>
          <p:cNvSpPr/>
          <p:nvPr/>
        </p:nvSpPr>
        <p:spPr>
          <a:xfrm>
            <a:off x="9625173" y="1252182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9FA5DFB-74EC-79D6-DA5A-AAB59C924B28}"/>
              </a:ext>
            </a:extLst>
          </p:cNvPr>
          <p:cNvSpPr txBox="1"/>
          <p:nvPr/>
        </p:nvSpPr>
        <p:spPr>
          <a:xfrm>
            <a:off x="9760225" y="1798239"/>
            <a:ext cx="152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A2B3E"/>
                </a:solidFill>
                <a:latin typeface="Neutral Face" pitchFamily="50" charset="0"/>
              </a:rPr>
              <a:t>20</a:t>
            </a:r>
            <a:r>
              <a:rPr lang="ru-RU" sz="4000" b="1" dirty="0">
                <a:solidFill>
                  <a:srgbClr val="0A2B3E"/>
                </a:solidFill>
                <a:latin typeface="Neutral Face" pitchFamily="50" charset="0"/>
              </a:rPr>
              <a:t>2</a:t>
            </a:r>
            <a:r>
              <a:rPr lang="en-US" sz="4000" b="1" dirty="0">
                <a:solidFill>
                  <a:srgbClr val="0A2B3E"/>
                </a:solidFill>
                <a:latin typeface="Neutral Face" pitchFamily="50" charset="0"/>
              </a:rPr>
              <a:t>3</a:t>
            </a:r>
            <a:endParaRPr lang="ru-RU" sz="4000" b="1" dirty="0">
              <a:solidFill>
                <a:srgbClr val="0A2B3E"/>
              </a:solidFill>
              <a:latin typeface="Neutral Face" pitchFamily="50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60C12C3-705F-251E-1FA8-20062DF2E7D3}"/>
              </a:ext>
            </a:extLst>
          </p:cNvPr>
          <p:cNvSpPr txBox="1"/>
          <p:nvPr/>
        </p:nvSpPr>
        <p:spPr>
          <a:xfrm>
            <a:off x="8713197" y="3318036"/>
            <a:ext cx="2213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A7E1"/>
                </a:solidFill>
                <a:latin typeface="Neutral Face" pitchFamily="50" charset="0"/>
                <a:ea typeface="Inter Medium" panose="02000503000000020004" pitchFamily="2" charset="0"/>
              </a:rPr>
              <a:t>Патент</a:t>
            </a:r>
            <a:r>
              <a:rPr lang="en-US" sz="1100" b="1" dirty="0">
                <a:solidFill>
                  <a:srgbClr val="00A7E1"/>
                </a:solidFill>
                <a:latin typeface="Neutral Face" pitchFamily="50" charset="0"/>
                <a:ea typeface="Inter Medium" panose="02000503000000020004" pitchFamily="2" charset="0"/>
              </a:rPr>
              <a:t> </a:t>
            </a:r>
            <a:r>
              <a:rPr lang="ru-RU" sz="1100" b="1" dirty="0">
                <a:solidFill>
                  <a:srgbClr val="00A7E1"/>
                </a:solidFill>
                <a:latin typeface="Neutral Face" pitchFamily="50" charset="0"/>
                <a:ea typeface="Inter Medium" panose="02000503000000020004" pitchFamily="2" charset="0"/>
              </a:rPr>
              <a:t>Изобретение</a:t>
            </a:r>
            <a:endParaRPr lang="en-US" sz="1100" b="1" dirty="0">
              <a:solidFill>
                <a:srgbClr val="00A7E1"/>
              </a:solidFill>
              <a:latin typeface="Neutral Face" pitchFamily="50" charset="0"/>
              <a:ea typeface="Inter Medium" panose="02000503000000020004" pitchFamily="2" charset="0"/>
            </a:endParaRPr>
          </a:p>
          <a:p>
            <a:r>
              <a:rPr lang="ru-RU" sz="1100" dirty="0">
                <a:solidFill>
                  <a:srgbClr val="00A7E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Способ изготовления наполнителя</a:t>
            </a:r>
            <a:r>
              <a:rPr lang="en-US" sz="1100" dirty="0">
                <a:solidFill>
                  <a:srgbClr val="00A7E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ru-RU" sz="1100" dirty="0">
                <a:solidFill>
                  <a:srgbClr val="00A7E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цветного покрытия</a:t>
            </a:r>
            <a:endParaRPr lang="en-US" sz="1100" dirty="0">
              <a:solidFill>
                <a:srgbClr val="00A7E1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cxnSp>
        <p:nvCxnSpPr>
          <p:cNvPr id="206" name="Connector: Curved 205">
            <a:extLst>
              <a:ext uri="{FF2B5EF4-FFF2-40B4-BE49-F238E27FC236}">
                <a16:creationId xmlns:a16="http://schemas.microsoft.com/office/drawing/2014/main" id="{DCB96B2E-9CF6-5F45-872F-B8F7BEC72A38}"/>
              </a:ext>
            </a:extLst>
          </p:cNvPr>
          <p:cNvCxnSpPr>
            <a:cxnSpLocks/>
            <a:stCxn id="17" idx="4"/>
            <a:endCxn id="201" idx="0"/>
          </p:cNvCxnSpPr>
          <p:nvPr/>
        </p:nvCxnSpPr>
        <p:spPr>
          <a:xfrm rot="16200000" flipH="1">
            <a:off x="1910495" y="4746089"/>
            <a:ext cx="334973" cy="397470"/>
          </a:xfrm>
          <a:prstGeom prst="curvedConnector3">
            <a:avLst>
              <a:gd name="adj1" fmla="val 50000"/>
            </a:avLst>
          </a:prstGeom>
          <a:ln w="9525">
            <a:solidFill>
              <a:srgbClr val="00A7E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Connector: Curved 216">
            <a:extLst>
              <a:ext uri="{FF2B5EF4-FFF2-40B4-BE49-F238E27FC236}">
                <a16:creationId xmlns:a16="http://schemas.microsoft.com/office/drawing/2014/main" id="{8A59557E-34C8-9777-D71F-B58A6815B8C5}"/>
              </a:ext>
            </a:extLst>
          </p:cNvPr>
          <p:cNvCxnSpPr>
            <a:cxnSpLocks/>
            <a:stCxn id="58" idx="4"/>
            <a:endCxn id="204" idx="0"/>
          </p:cNvCxnSpPr>
          <p:nvPr/>
        </p:nvCxnSpPr>
        <p:spPr>
          <a:xfrm rot="16200000" flipH="1">
            <a:off x="8998287" y="2496357"/>
            <a:ext cx="251796" cy="1391561"/>
          </a:xfrm>
          <a:prstGeom prst="curvedConnector3">
            <a:avLst>
              <a:gd name="adj1" fmla="val 50000"/>
            </a:avLst>
          </a:prstGeom>
          <a:ln w="9525">
            <a:solidFill>
              <a:srgbClr val="00A7E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827E4D0-DEB4-E2F3-23FA-AC9F092B29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146689"/>
              </p:ext>
            </p:extLst>
          </p:nvPr>
        </p:nvGraphicFramePr>
        <p:xfrm>
          <a:off x="5043350" y="4093407"/>
          <a:ext cx="4776616" cy="221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28" name="Picture 227">
            <a:extLst>
              <a:ext uri="{FF2B5EF4-FFF2-40B4-BE49-F238E27FC236}">
                <a16:creationId xmlns:a16="http://schemas.microsoft.com/office/drawing/2014/main" id="{B52456B9-39BA-B537-36BD-5A99164DE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667" y="4329338"/>
            <a:ext cx="1243970" cy="1800000"/>
          </a:xfrm>
          <a:prstGeom prst="roundRect">
            <a:avLst/>
          </a:prstGeom>
        </p:spPr>
      </p:pic>
      <p:sp>
        <p:nvSpPr>
          <p:cNvPr id="201" name="TextBox 200">
            <a:extLst>
              <a:ext uri="{FF2B5EF4-FFF2-40B4-BE49-F238E27FC236}">
                <a16:creationId xmlns:a16="http://schemas.microsoft.com/office/drawing/2014/main" id="{037B1229-A119-7C25-102B-52480B0A005E}"/>
              </a:ext>
            </a:extLst>
          </p:cNvPr>
          <p:cNvSpPr txBox="1"/>
          <p:nvPr/>
        </p:nvSpPr>
        <p:spPr>
          <a:xfrm>
            <a:off x="1369883" y="5112311"/>
            <a:ext cx="1813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00A7E1"/>
                </a:solidFill>
                <a:latin typeface="Neutral Face" pitchFamily="50" charset="0"/>
                <a:ea typeface="Inter Medium" panose="02000503000000020004" pitchFamily="2" charset="0"/>
              </a:rPr>
              <a:t>Патент Полезная Модель</a:t>
            </a:r>
            <a:endParaRPr lang="en-US" sz="1100" b="1" dirty="0">
              <a:solidFill>
                <a:srgbClr val="00A7E1"/>
              </a:solidFill>
              <a:latin typeface="Neutral Face" pitchFamily="50" charset="0"/>
              <a:ea typeface="Inter Medium" panose="02000503000000020004" pitchFamily="2" charset="0"/>
            </a:endParaRPr>
          </a:p>
          <a:p>
            <a:r>
              <a:rPr lang="ru-RU" sz="1100" dirty="0">
                <a:solidFill>
                  <a:srgbClr val="00A7E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Наполнитель цветного покрытия</a:t>
            </a:r>
          </a:p>
        </p:txBody>
      </p:sp>
      <p:cxnSp>
        <p:nvCxnSpPr>
          <p:cNvPr id="230" name="Connector: Curved 229">
            <a:extLst>
              <a:ext uri="{FF2B5EF4-FFF2-40B4-BE49-F238E27FC236}">
                <a16:creationId xmlns:a16="http://schemas.microsoft.com/office/drawing/2014/main" id="{D2EC669F-A084-768D-A63D-D6369DCE2344}"/>
              </a:ext>
            </a:extLst>
          </p:cNvPr>
          <p:cNvCxnSpPr>
            <a:cxnSpLocks/>
            <a:stCxn id="201" idx="3"/>
            <a:endCxn id="228" idx="1"/>
          </p:cNvCxnSpPr>
          <p:nvPr/>
        </p:nvCxnSpPr>
        <p:spPr>
          <a:xfrm flipV="1">
            <a:off x="3183549" y="5229338"/>
            <a:ext cx="629118" cy="267694"/>
          </a:xfrm>
          <a:prstGeom prst="curvedConnector3">
            <a:avLst>
              <a:gd name="adj1" fmla="val 50000"/>
            </a:avLst>
          </a:prstGeom>
          <a:ln w="9525">
            <a:solidFill>
              <a:srgbClr val="00A7E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1" name="Picture 270">
            <a:extLst>
              <a:ext uri="{FF2B5EF4-FFF2-40B4-BE49-F238E27FC236}">
                <a16:creationId xmlns:a16="http://schemas.microsoft.com/office/drawing/2014/main" id="{A1E6EB46-B5B8-042F-42F0-3916D2257F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1579" y="4327338"/>
            <a:ext cx="1248584" cy="1800000"/>
          </a:xfrm>
          <a:prstGeom prst="roundRect">
            <a:avLst/>
          </a:prstGeom>
        </p:spPr>
      </p:pic>
      <p:cxnSp>
        <p:nvCxnSpPr>
          <p:cNvPr id="272" name="Connector: Curved 271">
            <a:extLst>
              <a:ext uri="{FF2B5EF4-FFF2-40B4-BE49-F238E27FC236}">
                <a16:creationId xmlns:a16="http://schemas.microsoft.com/office/drawing/2014/main" id="{F5D5B2BD-98B9-6AFD-5B33-781F50F1546F}"/>
              </a:ext>
            </a:extLst>
          </p:cNvPr>
          <p:cNvCxnSpPr>
            <a:cxnSpLocks/>
            <a:stCxn id="204" idx="2"/>
            <a:endCxn id="271" idx="0"/>
          </p:cNvCxnSpPr>
          <p:nvPr/>
        </p:nvCxnSpPr>
        <p:spPr>
          <a:xfrm rot="16200000" flipH="1">
            <a:off x="10207988" y="3699454"/>
            <a:ext cx="239861" cy="1015905"/>
          </a:xfrm>
          <a:prstGeom prst="curvedConnector3">
            <a:avLst>
              <a:gd name="adj1" fmla="val 50000"/>
            </a:avLst>
          </a:prstGeom>
          <a:ln w="9525">
            <a:solidFill>
              <a:srgbClr val="00A7E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BA9F197-E3AF-C759-FCAC-D7D18FFA8DDE}"/>
              </a:ext>
            </a:extLst>
          </p:cNvPr>
          <p:cNvSpPr/>
          <p:nvPr/>
        </p:nvSpPr>
        <p:spPr>
          <a:xfrm>
            <a:off x="5737190" y="1757426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BBEE8E-6F83-E2E3-8130-B75C6716D308}"/>
              </a:ext>
            </a:extLst>
          </p:cNvPr>
          <p:cNvSpPr txBox="1"/>
          <p:nvPr/>
        </p:nvSpPr>
        <p:spPr>
          <a:xfrm>
            <a:off x="5756239" y="2043666"/>
            <a:ext cx="1598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A2B3E"/>
                </a:solidFill>
                <a:latin typeface="Neutral Face" pitchFamily="50" charset="0"/>
              </a:rPr>
              <a:t>20</a:t>
            </a:r>
            <a:r>
              <a:rPr lang="ru-RU" sz="3600" b="1" dirty="0">
                <a:solidFill>
                  <a:srgbClr val="0A2B3E"/>
                </a:solidFill>
                <a:latin typeface="Neutral Face" pitchFamily="50" charset="0"/>
              </a:rPr>
              <a:t>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DEDDB5-41BB-F846-F972-4FB632CCF73A}"/>
              </a:ext>
            </a:extLst>
          </p:cNvPr>
          <p:cNvSpPr txBox="1"/>
          <p:nvPr/>
        </p:nvSpPr>
        <p:spPr>
          <a:xfrm>
            <a:off x="7794136" y="729494"/>
            <a:ext cx="150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</a:rPr>
              <a:t>Пилотный окрасочный комплекс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4B030FB-1C2D-BFC5-B269-B448A2588C0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24313" y="2530155"/>
            <a:ext cx="665753" cy="540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E884A5B-E4B0-520D-A30D-5AA94B5B74AC}"/>
              </a:ext>
            </a:extLst>
          </p:cNvPr>
          <p:cNvSpPr txBox="1"/>
          <p:nvPr/>
        </p:nvSpPr>
        <p:spPr>
          <a:xfrm>
            <a:off x="3790250" y="1515085"/>
            <a:ext cx="2165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</a:rPr>
              <a:t>Программа «Коммерциализация»</a:t>
            </a:r>
          </a:p>
          <a:p>
            <a:endParaRPr lang="ru-RU" sz="1200" dirty="0">
              <a:solidFill>
                <a:schemeClr val="bg1">
                  <a:lumMod val="95000"/>
                </a:schemeClr>
              </a:solidFill>
              <a:latin typeface="Inter Medium" panose="02000503000000020004" pitchFamily="2" charset="0"/>
              <a:ea typeface="Inter Medium" panose="02000503000000020004" pitchFamily="2" charset="0"/>
              <a:cs typeface="Calibri" panose="020F0502020204030204" pitchFamily="34" charset="0"/>
            </a:endParaRPr>
          </a:p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</a:rPr>
              <a:t>Создание производства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Calibri" panose="020F0502020204030204" pitchFamily="34" charset="0"/>
              </a:rPr>
              <a:t>CRG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Inter Medium" panose="02000503000000020004" pitchFamily="2" charset="0"/>
              <a:ea typeface="Inter Medium" panose="02000503000000020004" pitchFamily="2" charset="0"/>
              <a:cs typeface="Calibri" panose="020F0502020204030204" pitchFamily="34" charset="0"/>
            </a:endParaRPr>
          </a:p>
          <a:p>
            <a:endParaRPr lang="ru-RU" sz="1200" dirty="0">
              <a:solidFill>
                <a:schemeClr val="bg1">
                  <a:lumMod val="95000"/>
                </a:schemeClr>
              </a:solidFill>
              <a:latin typeface="Inter Medium" panose="02000503000000020004" pitchFamily="2" charset="0"/>
              <a:ea typeface="Inter Medium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123118-7783-0D59-4353-B0904867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2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7B3BAE-259E-5276-EDD6-F742C6DFC8BC}"/>
              </a:ext>
            </a:extLst>
          </p:cNvPr>
          <p:cNvSpPr>
            <a:spLocks/>
          </p:cNvSpPr>
          <p:nvPr/>
        </p:nvSpPr>
        <p:spPr>
          <a:xfrm>
            <a:off x="69427" y="1358187"/>
            <a:ext cx="3960000" cy="4998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676E55-9175-9E9A-BF12-FB4DCD59CCD9}"/>
              </a:ext>
            </a:extLst>
          </p:cNvPr>
          <p:cNvSpPr>
            <a:spLocks/>
          </p:cNvSpPr>
          <p:nvPr/>
        </p:nvSpPr>
        <p:spPr>
          <a:xfrm>
            <a:off x="4116000" y="1358187"/>
            <a:ext cx="3960000" cy="4998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A9C13D-8FFC-F4CB-A7F2-B34CE4D3840D}"/>
              </a:ext>
            </a:extLst>
          </p:cNvPr>
          <p:cNvSpPr>
            <a:spLocks/>
          </p:cNvSpPr>
          <p:nvPr/>
        </p:nvSpPr>
        <p:spPr>
          <a:xfrm>
            <a:off x="8162573" y="1358187"/>
            <a:ext cx="3960000" cy="4998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E73DE-2036-88A0-00AB-3139EB940044}"/>
              </a:ext>
            </a:extLst>
          </p:cNvPr>
          <p:cNvSpPr txBox="1"/>
          <p:nvPr/>
        </p:nvSpPr>
        <p:spPr>
          <a:xfrm>
            <a:off x="695867" y="667883"/>
            <a:ext cx="572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A2B3E"/>
                </a:solidFill>
                <a:latin typeface="Neutral Face" pitchFamily="50" charset="0"/>
              </a:rPr>
              <a:t>Требования РЫНКА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91457-5DE9-EC5F-FA0A-85155547380A}"/>
              </a:ext>
            </a:extLst>
          </p:cNvPr>
          <p:cNvSpPr txBox="1"/>
          <p:nvPr/>
        </p:nvSpPr>
        <p:spPr>
          <a:xfrm>
            <a:off x="2881681" y="4397677"/>
            <a:ext cx="12723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>
                <a:solidFill>
                  <a:srgbClr val="0A2B3E">
                    <a:alpha val="10000"/>
                  </a:srgbClr>
                </a:solidFill>
                <a:latin typeface="Neutral Face" pitchFamily="50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F6927-8138-D543-17C6-603B6A8D2DFB}"/>
              </a:ext>
            </a:extLst>
          </p:cNvPr>
          <p:cNvSpPr txBox="1"/>
          <p:nvPr/>
        </p:nvSpPr>
        <p:spPr>
          <a:xfrm>
            <a:off x="690885" y="2992522"/>
            <a:ext cx="2732599" cy="9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На </a:t>
            </a:r>
            <a:r>
              <a:rPr lang="ru-RU" sz="1400" dirty="0" err="1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травмобезопасные</a:t>
            </a:r>
            <a:r>
              <a:rPr lang="ru-RU" sz="14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 покрытия для детских и спортивных площадок, а также входных групп.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557343-930A-D2EE-AAB1-53562B804849}"/>
              </a:ext>
            </a:extLst>
          </p:cNvPr>
          <p:cNvSpPr txBox="1"/>
          <p:nvPr/>
        </p:nvSpPr>
        <p:spPr>
          <a:xfrm>
            <a:off x="4680000" y="1813819"/>
            <a:ext cx="272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Высокая стоимость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AEF767-BC6E-8219-8830-D352BE58A537}"/>
              </a:ext>
            </a:extLst>
          </p:cNvPr>
          <p:cNvSpPr txBox="1"/>
          <p:nvPr/>
        </p:nvSpPr>
        <p:spPr>
          <a:xfrm>
            <a:off x="8726573" y="2992522"/>
            <a:ext cx="2828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Производство наполнителя лучше располагать ближе к потребителю.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BF321-985D-0809-53E4-6DC7E6746C11}"/>
              </a:ext>
            </a:extLst>
          </p:cNvPr>
          <p:cNvSpPr txBox="1"/>
          <p:nvPr/>
        </p:nvSpPr>
        <p:spPr>
          <a:xfrm>
            <a:off x="690885" y="1842980"/>
            <a:ext cx="203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Растущий спрос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35CD7-7AC4-3B23-A206-28241294E75D}"/>
              </a:ext>
            </a:extLst>
          </p:cNvPr>
          <p:cNvSpPr txBox="1"/>
          <p:nvPr/>
        </p:nvSpPr>
        <p:spPr>
          <a:xfrm>
            <a:off x="4658791" y="2992522"/>
            <a:ext cx="2720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На покрытия из первичных материалов с широкой цветовой гаммой (</a:t>
            </a:r>
            <a:r>
              <a:rPr lang="en-US" sz="14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EPDM, TPV</a:t>
            </a:r>
            <a:r>
              <a:rPr lang="ru-RU" sz="14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B9575-D605-463A-0E54-9B346669D0A5}"/>
              </a:ext>
            </a:extLst>
          </p:cNvPr>
          <p:cNvSpPr txBox="1"/>
          <p:nvPr/>
        </p:nvSpPr>
        <p:spPr>
          <a:xfrm>
            <a:off x="8726573" y="1842980"/>
            <a:ext cx="2505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Логистические ограничения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7D2F49A-2DDE-E821-E5D6-AF0EB550AD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1192" y="1863066"/>
            <a:ext cx="360000" cy="36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40682A9-FFBE-2435-553D-1DE63BF2CE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9714" y="1863066"/>
            <a:ext cx="360000" cy="36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A215AA-3EC0-9723-B8D6-226E762A20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6171" y="1863066"/>
            <a:ext cx="360000" cy="3600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8DF78A-3B3F-08C8-D8D8-7A9B6C92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3</a:t>
            </a:fld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B211DE-9842-7662-BC50-B1F5D7A559B7}"/>
              </a:ext>
            </a:extLst>
          </p:cNvPr>
          <p:cNvSpPr txBox="1"/>
          <p:nvPr/>
        </p:nvSpPr>
        <p:spPr>
          <a:xfrm>
            <a:off x="6846953" y="4405742"/>
            <a:ext cx="12723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0A2B3E">
                    <a:alpha val="10000"/>
                  </a:srgbClr>
                </a:solidFill>
                <a:latin typeface="Neutral Face" pitchFamily="50" charset="0"/>
              </a:rPr>
              <a:t>2</a:t>
            </a:r>
            <a:endParaRPr lang="ru-RU" sz="15000" b="1" dirty="0">
              <a:solidFill>
                <a:srgbClr val="0A2B3E">
                  <a:alpha val="10000"/>
                </a:srgbClr>
              </a:solidFill>
              <a:latin typeface="Neutral Face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1C1ED6-93B1-6A26-A338-F02438E3F4E1}"/>
              </a:ext>
            </a:extLst>
          </p:cNvPr>
          <p:cNvSpPr txBox="1"/>
          <p:nvPr/>
        </p:nvSpPr>
        <p:spPr>
          <a:xfrm>
            <a:off x="10893527" y="4368690"/>
            <a:ext cx="12723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0A2B3E">
                    <a:alpha val="10000"/>
                  </a:srgbClr>
                </a:solidFill>
                <a:latin typeface="Neutral Face" pitchFamily="50" charset="0"/>
              </a:rPr>
              <a:t>3</a:t>
            </a:r>
            <a:endParaRPr lang="ru-RU" sz="15000" b="1" dirty="0">
              <a:solidFill>
                <a:srgbClr val="0A2B3E">
                  <a:alpha val="10000"/>
                </a:srgbClr>
              </a:solidFill>
              <a:latin typeface="Neutral Fa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1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040DA57D-41EA-4881-664F-EA3819584D87}"/>
              </a:ext>
            </a:extLst>
          </p:cNvPr>
          <p:cNvSpPr/>
          <p:nvPr/>
        </p:nvSpPr>
        <p:spPr>
          <a:xfrm>
            <a:off x="6118298" y="1289385"/>
            <a:ext cx="6012000" cy="5066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CB0C76-BFDF-E4DF-C744-D46AED5EBCF0}"/>
              </a:ext>
            </a:extLst>
          </p:cNvPr>
          <p:cNvSpPr/>
          <p:nvPr/>
        </p:nvSpPr>
        <p:spPr>
          <a:xfrm>
            <a:off x="61704" y="1289385"/>
            <a:ext cx="6012000" cy="5066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1" descr="A yellow and black object on a white surface&#10;&#10;Description automatically generated">
            <a:extLst>
              <a:ext uri="{FF2B5EF4-FFF2-40B4-BE49-F238E27FC236}">
                <a16:creationId xmlns:a16="http://schemas.microsoft.com/office/drawing/2014/main" id="{5656CC07-C118-BD90-FA38-F40C8AAE4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1" r="27083" b="65708"/>
          <a:stretch/>
        </p:blipFill>
        <p:spPr>
          <a:xfrm>
            <a:off x="-143934" y="2837029"/>
            <a:ext cx="6067633" cy="2917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7D6DF8-B94A-C929-51C9-FEE65AD4720A}"/>
              </a:ext>
            </a:extLst>
          </p:cNvPr>
          <p:cNvSpPr txBox="1"/>
          <p:nvPr/>
        </p:nvSpPr>
        <p:spPr>
          <a:xfrm>
            <a:off x="653146" y="643054"/>
            <a:ext cx="705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A2B3E"/>
                </a:solidFill>
                <a:latin typeface="Neutral Face" pitchFamily="50" charset="0"/>
              </a:rPr>
              <a:t>Технология </a:t>
            </a:r>
            <a:r>
              <a:rPr lang="en-US" sz="3600" b="1" dirty="0">
                <a:solidFill>
                  <a:srgbClr val="0A2B3E"/>
                </a:solidFill>
                <a:latin typeface="Neutral Face" pitchFamily="50" charset="0"/>
              </a:rPr>
              <a:t>MULTILAYER</a:t>
            </a:r>
            <a:endParaRPr lang="ru-RU" sz="3600" b="1" dirty="0">
              <a:solidFill>
                <a:srgbClr val="0A2B3E"/>
              </a:solidFill>
              <a:latin typeface="Neutral Face" pitchFamily="50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8AEDE4-E35D-1E5F-DC4E-E9E60358DE64}"/>
              </a:ext>
            </a:extLst>
          </p:cNvPr>
          <p:cNvSpPr/>
          <p:nvPr/>
        </p:nvSpPr>
        <p:spPr>
          <a:xfrm>
            <a:off x="7584244" y="3260396"/>
            <a:ext cx="2474712" cy="241671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0">
            <a:solidFill>
              <a:srgbClr val="DBC3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F54C58-2649-E395-1793-5224C7107C3A}"/>
              </a:ext>
            </a:extLst>
          </p:cNvPr>
          <p:cNvSpPr/>
          <p:nvPr/>
        </p:nvSpPr>
        <p:spPr>
          <a:xfrm>
            <a:off x="7729815" y="3402555"/>
            <a:ext cx="2183568" cy="2132392"/>
          </a:xfrm>
          <a:prstGeom prst="ellipse">
            <a:avLst/>
          </a:prstGeom>
          <a:solidFill>
            <a:srgbClr val="0A2B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chemeClr val="bg1"/>
              </a:solidFill>
              <a:latin typeface="Neutral Fac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33B3D-8E5E-9B8F-EB59-3AA26730EC7F}"/>
              </a:ext>
            </a:extLst>
          </p:cNvPr>
          <p:cNvSpPr txBox="1"/>
          <p:nvPr/>
        </p:nvSpPr>
        <p:spPr>
          <a:xfrm>
            <a:off x="7779495" y="4745966"/>
            <a:ext cx="2084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Neutral Face" pitchFamily="50" charset="0"/>
              </a:rPr>
              <a:t>Переработанная покрышка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31837-72E4-F292-C23B-408C79C635C7}"/>
              </a:ext>
            </a:extLst>
          </p:cNvPr>
          <p:cNvSpPr txBox="1"/>
          <p:nvPr/>
        </p:nvSpPr>
        <p:spPr>
          <a:xfrm>
            <a:off x="8113610" y="3938888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Neutral Face" pitchFamily="50" charset="0"/>
              </a:rPr>
              <a:t>91%</a:t>
            </a:r>
            <a:endParaRPr lang="ru-RU" sz="48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D16AF19-400C-6A52-26E1-BBDC57AE4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38034">
            <a:off x="9874608" y="2767535"/>
            <a:ext cx="1793382" cy="179338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95F1F0D-AE4B-966D-6B6C-59E3DFD573A8}"/>
              </a:ext>
            </a:extLst>
          </p:cNvPr>
          <p:cNvSpPr txBox="1"/>
          <p:nvPr/>
        </p:nvSpPr>
        <p:spPr>
          <a:xfrm>
            <a:off x="6319194" y="3303067"/>
            <a:ext cx="9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1 слой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20671E-969F-51CA-AD10-98ED71A8DF77}"/>
              </a:ext>
            </a:extLst>
          </p:cNvPr>
          <p:cNvSpPr txBox="1"/>
          <p:nvPr/>
        </p:nvSpPr>
        <p:spPr>
          <a:xfrm>
            <a:off x="6319194" y="3722693"/>
            <a:ext cx="972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2 слой</a:t>
            </a:r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E69B299E-A303-D939-08A3-B8A7F0D33F3A}"/>
              </a:ext>
            </a:extLst>
          </p:cNvPr>
          <p:cNvSpPr/>
          <p:nvPr/>
        </p:nvSpPr>
        <p:spPr>
          <a:xfrm>
            <a:off x="7645199" y="3900603"/>
            <a:ext cx="108000" cy="108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071E331C-055C-5C2B-4013-6B4CDB5A6B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t="21776" r="8198" b="20478"/>
          <a:stretch/>
        </p:blipFill>
        <p:spPr>
          <a:xfrm>
            <a:off x="10463643" y="5841338"/>
            <a:ext cx="996520" cy="28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D0453-DD41-6D05-FA9A-3E891E2B2039}"/>
              </a:ext>
            </a:extLst>
          </p:cNvPr>
          <p:cNvSpPr txBox="1"/>
          <p:nvPr/>
        </p:nvSpPr>
        <p:spPr>
          <a:xfrm>
            <a:off x="653146" y="5915968"/>
            <a:ext cx="5806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Inter Medium" panose="02000503000000020004" pitchFamily="2" charset="0"/>
                <a:ea typeface="Inter Medium" panose="02000503000000020004" pitchFamily="2" charset="0"/>
              </a:rPr>
              <a:t>Технологическая и рыночная готовность продукта – 9 уровень</a:t>
            </a: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9BF1390A-18A9-727A-A920-A0FBB7031325}"/>
              </a:ext>
            </a:extLst>
          </p:cNvPr>
          <p:cNvSpPr/>
          <p:nvPr/>
        </p:nvSpPr>
        <p:spPr>
          <a:xfrm>
            <a:off x="5217128" y="4581773"/>
            <a:ext cx="108000" cy="108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75F981-1F92-D3B1-DF75-B85C1D26CED2}"/>
              </a:ext>
            </a:extLst>
          </p:cNvPr>
          <p:cNvSpPr txBox="1"/>
          <p:nvPr/>
        </p:nvSpPr>
        <p:spPr>
          <a:xfrm>
            <a:off x="7303698" y="2503381"/>
            <a:ext cx="312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Красящее вещество – НОУ-ХАУ</a:t>
            </a:r>
            <a:endParaRPr lang="ru-RU" sz="1600" dirty="0">
              <a:solidFill>
                <a:srgbClr val="0A2B3E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F7B2EF-73A5-7E8D-7FD2-2FD86A69C682}"/>
              </a:ext>
            </a:extLst>
          </p:cNvPr>
          <p:cNvSpPr txBox="1"/>
          <p:nvPr/>
        </p:nvSpPr>
        <p:spPr>
          <a:xfrm>
            <a:off x="1747710" y="1751888"/>
            <a:ext cx="2284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A2B3E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Покрытие из </a:t>
            </a:r>
            <a:r>
              <a:rPr lang="en-US" sz="1800" dirty="0">
                <a:solidFill>
                  <a:srgbClr val="0A2B3E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CRG </a:t>
            </a:r>
            <a:r>
              <a:rPr lang="ru-RU" sz="1800" dirty="0">
                <a:solidFill>
                  <a:srgbClr val="0A2B3E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в разрезе</a:t>
            </a:r>
            <a:endParaRPr lang="en-US" sz="1800" dirty="0">
              <a:solidFill>
                <a:srgbClr val="0A2B3E"/>
              </a:solidFill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F160005-78AB-B49A-42DA-718BE166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4</a:t>
            </a:fld>
            <a:endParaRPr lang="ru-RU" dirty="0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4E31415B-F728-A52B-A92E-18CAE3983FDA}"/>
              </a:ext>
            </a:extLst>
          </p:cNvPr>
          <p:cNvCxnSpPr>
            <a:cxnSpLocks/>
            <a:stCxn id="51" idx="3"/>
            <a:endCxn id="79" idx="2"/>
          </p:cNvCxnSpPr>
          <p:nvPr/>
        </p:nvCxnSpPr>
        <p:spPr>
          <a:xfrm>
            <a:off x="7303792" y="3456956"/>
            <a:ext cx="785761" cy="125353"/>
          </a:xfrm>
          <a:prstGeom prst="bentConnector3">
            <a:avLst>
              <a:gd name="adj1" fmla="val 50000"/>
            </a:avLst>
          </a:prstGeom>
          <a:ln w="9525">
            <a:solidFill>
              <a:srgbClr val="0A2B3E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FDC5CF94-5838-A52E-E5E3-580B1E82192F}"/>
              </a:ext>
            </a:extLst>
          </p:cNvPr>
          <p:cNvCxnSpPr>
            <a:cxnSpLocks/>
            <a:stCxn id="59" idx="3"/>
            <a:endCxn id="80" idx="2"/>
          </p:cNvCxnSpPr>
          <p:nvPr/>
        </p:nvCxnSpPr>
        <p:spPr>
          <a:xfrm>
            <a:off x="7292085" y="3876582"/>
            <a:ext cx="353114" cy="78021"/>
          </a:xfrm>
          <a:prstGeom prst="bentConnector3">
            <a:avLst>
              <a:gd name="adj1" fmla="val 50000"/>
            </a:avLst>
          </a:prstGeom>
          <a:ln w="9525">
            <a:solidFill>
              <a:srgbClr val="0A2B3E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B8731308-B4F8-F012-7CC8-8D5FC9437461}"/>
              </a:ext>
            </a:extLst>
          </p:cNvPr>
          <p:cNvSpPr/>
          <p:nvPr/>
        </p:nvSpPr>
        <p:spPr>
          <a:xfrm>
            <a:off x="8089553" y="3528309"/>
            <a:ext cx="108000" cy="108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FC173574-1CC9-88BE-C46F-11514AFE2087}"/>
              </a:ext>
            </a:extLst>
          </p:cNvPr>
          <p:cNvCxnSpPr>
            <a:cxnSpLocks/>
            <a:stCxn id="42" idx="6"/>
            <a:endCxn id="3" idx="2"/>
          </p:cNvCxnSpPr>
          <p:nvPr/>
        </p:nvCxnSpPr>
        <p:spPr>
          <a:xfrm flipV="1">
            <a:off x="5325128" y="4468751"/>
            <a:ext cx="2404687" cy="167022"/>
          </a:xfrm>
          <a:prstGeom prst="bentConnector3">
            <a:avLst>
              <a:gd name="adj1" fmla="val 50000"/>
            </a:avLst>
          </a:prstGeom>
          <a:ln w="9525">
            <a:solidFill>
              <a:srgbClr val="0A2B3E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F2217B7-5808-C14D-C6C2-D6F79D93BEED}"/>
              </a:ext>
            </a:extLst>
          </p:cNvPr>
          <p:cNvSpPr txBox="1"/>
          <p:nvPr/>
        </p:nvSpPr>
        <p:spPr>
          <a:xfrm>
            <a:off x="7854649" y="1751888"/>
            <a:ext cx="1794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A2B3E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Гранула </a:t>
            </a:r>
            <a:r>
              <a:rPr lang="en-US" sz="1800" dirty="0">
                <a:solidFill>
                  <a:srgbClr val="0A2B3E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CRG </a:t>
            </a:r>
            <a:r>
              <a:rPr lang="ru-RU" sz="1800" dirty="0">
                <a:solidFill>
                  <a:srgbClr val="0A2B3E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в разрезе</a:t>
            </a:r>
            <a:endParaRPr lang="en-US" sz="1800" dirty="0">
              <a:solidFill>
                <a:srgbClr val="0A2B3E"/>
              </a:solidFill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5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78D37D3-164B-1A96-9B82-548831C60412}"/>
              </a:ext>
            </a:extLst>
          </p:cNvPr>
          <p:cNvSpPr/>
          <p:nvPr/>
        </p:nvSpPr>
        <p:spPr>
          <a:xfrm>
            <a:off x="8510748" y="3560792"/>
            <a:ext cx="3354074" cy="2170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D41DCE-6536-AFBD-D432-87AF0F50442F}"/>
              </a:ext>
            </a:extLst>
          </p:cNvPr>
          <p:cNvSpPr/>
          <p:nvPr/>
        </p:nvSpPr>
        <p:spPr>
          <a:xfrm>
            <a:off x="4053655" y="1477153"/>
            <a:ext cx="3247168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AAE5F9-22D5-3BA9-8F8A-B6CF22BD3B4A}"/>
              </a:ext>
            </a:extLst>
          </p:cNvPr>
          <p:cNvSpPr/>
          <p:nvPr/>
        </p:nvSpPr>
        <p:spPr>
          <a:xfrm>
            <a:off x="731837" y="1477153"/>
            <a:ext cx="3213817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pic>
        <p:nvPicPr>
          <p:cNvPr id="3" name="Picture 2" descr="A machine with a conveyor belt">
            <a:extLst>
              <a:ext uri="{FF2B5EF4-FFF2-40B4-BE49-F238E27FC236}">
                <a16:creationId xmlns:a16="http://schemas.microsoft.com/office/drawing/2014/main" id="{3A8DCF45-8B0E-9075-C654-68E016768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8" b="94234" l="849" r="99406">
                        <a14:foregroundMark x1="99310" y1="48204" x2="99406" y2="47496"/>
                        <a14:foregroundMark x1="98413" y1="54844" x2="98784" y2="52098"/>
                        <a14:foregroundMark x1="97006" y1="65250" x2="97057" y2="64875"/>
                        <a14:foregroundMark x1="96350" y1="70106" x2="97006" y2="65250"/>
                        <a14:foregroundMark x1="93511" y1="45489" x2="88710" y2="43854"/>
                        <a14:foregroundMark x1="99406" y1="47496" x2="98666" y2="47244"/>
                        <a14:foregroundMark x1="90917" y1="87709" x2="90153" y2="94234"/>
                        <a14:foregroundMark x1="12091" y1="5973" x2="11755" y2="5267"/>
                        <a14:foregroundMark x1="2566" y1="14416" x2="2801" y2="21700"/>
                        <a14:foregroundMark x1="2556" y1="14112" x2="2566" y2="14416"/>
                        <a14:foregroundMark x1="2535" y1="13476" x2="2551" y2="13961"/>
                        <a14:foregroundMark x1="2801" y1="21700" x2="2271" y2="27010"/>
                        <a14:foregroundMark x1="3105" y1="40342" x2="9443" y2="37721"/>
                        <a14:foregroundMark x1="12537" y1="33776" x2="13328" y2="26707"/>
                        <a14:foregroundMark x1="12224" y1="36571" x2="12532" y2="33819"/>
                        <a14:foregroundMark x1="13328" y1="26707" x2="11969" y2="18361"/>
                        <a14:foregroundMark x1="15584" y1="41625" x2="15414" y2="42885"/>
                        <a14:foregroundMark x1="16553" y1="34446" x2="15597" y2="41530"/>
                        <a14:foregroundMark x1="9939" y1="52495" x2="8065" y2="55690"/>
                        <a14:foregroundMark x1="8065" y1="55690" x2="11800" y2="60395"/>
                        <a14:foregroundMark x1="11800" y1="60395" x2="17912" y2="56904"/>
                        <a14:foregroundMark x1="17912" y1="56904" x2="23599" y2="45979"/>
                        <a14:foregroundMark x1="75722" y1="39605" x2="76486" y2="30804"/>
                        <a14:foregroundMark x1="76486" y1="30804" x2="70968" y2="33687"/>
                        <a14:foregroundMark x1="70968" y1="33687" x2="69525" y2="41275"/>
                        <a14:foregroundMark x1="97634" y1="65250" x2="97029" y2="71624"/>
                        <a14:foregroundMark x1="97660" y1="64972" x2="97634" y2="65250"/>
                        <a14:foregroundMark x1="98412" y1="54843" x2="98642" y2="52049"/>
                        <a14:foregroundMark x1="97554" y1="65250" x2="97578" y2="64958"/>
                        <a14:foregroundMark x1="97029" y1="71624" x2="97554" y2="65250"/>
                        <a14:foregroundMark x1="98642" y1="52049" x2="98585" y2="54871"/>
                        <a14:foregroundMark x1="93039" y1="77997" x2="90238" y2="94537"/>
                        <a14:foregroundMark x1="90238" y1="94537" x2="89898" y2="94537"/>
                        <a14:foregroundMark x1="79966" y1="75873" x2="76231" y2="94537"/>
                        <a14:foregroundMark x1="76231" y1="94537" x2="76740" y2="94385"/>
                        <a14:foregroundMark x1="69100" y1="76480" x2="66214" y2="83156"/>
                        <a14:foregroundMark x1="66214" y1="83156" x2="68506" y2="75569"/>
                        <a14:foregroundMark x1="68506" y1="75569" x2="66044" y2="82853"/>
                        <a14:foregroundMark x1="66044" y1="82853" x2="65705" y2="85432"/>
                        <a14:foregroundMark x1="84429" y1="50204" x2="84041" y2="55842"/>
                        <a14:foregroundMark x1="84720" y1="45979" x2="84432" y2="50163"/>
                        <a14:foregroundMark x1="84380" y1="45372" x2="82513" y2="49772"/>
                        <a14:foregroundMark x1="47623" y1="19879" x2="37351" y2="17602"/>
                        <a14:foregroundMark x1="37351" y1="17602" x2="36842" y2="17754"/>
                        <a14:foregroundMark x1="45501" y1="18361" x2="41341" y2="18058"/>
                        <a14:foregroundMark x1="35739" y1="47648" x2="36163" y2="64795"/>
                        <a14:foregroundMark x1="35908" y1="62519" x2="32767" y2="59788"/>
                        <a14:foregroundMark x1="36248" y1="48255" x2="35823" y2="64340"/>
                        <a14:foregroundMark x1="25382" y1="48407" x2="25976" y2="58725"/>
                        <a14:foregroundMark x1="66978" y1="49317" x2="62903" y2="44917"/>
                        <a14:foregroundMark x1="62903" y1="44917" x2="61036" y2="52504"/>
                        <a14:foregroundMark x1="61036" y1="52504" x2="65705" y2="51593"/>
                        <a14:foregroundMark x1="65705" y1="51593" x2="66553" y2="50835"/>
                        <a14:foregroundMark x1="11715" y1="4097" x2="8829" y2="4704"/>
                        <a14:foregroundMark x1="11290" y1="3338" x2="9522" y2="2580"/>
                        <a14:foregroundMark x1="30136" y1="27769" x2="30145" y2="28302"/>
                        <a14:foregroundMark x1="26266" y1="36780" x2="25552" y2="37481"/>
                        <a14:foregroundMark x1="27496" y1="35573" x2="27232" y2="35832"/>
                        <a14:foregroundMark x1="24086" y1="33323" x2="25552" y2="36722"/>
                        <a14:foregroundMark x1="19270" y1="22155" x2="23216" y2="31305"/>
                        <a14:foregroundMark x1="99151" y1="47344" x2="93803" y2="45068"/>
                        <a14:foregroundMark x1="97623" y1="53718" x2="91256" y2="50835"/>
                        <a14:foregroundMark x1="2462" y1="14112" x2="2462" y2="14112"/>
                        <a14:foregroundMark x1="2462" y1="14112" x2="2462" y2="14112"/>
                        <a14:foregroundMark x1="2377" y1="14112" x2="2377" y2="14264"/>
                        <a14:foregroundMark x1="2462" y1="13961" x2="2462" y2="14568"/>
                        <a14:foregroundMark x1="2292" y1="12595" x2="2292" y2="12595"/>
                        <a14:backgroundMark x1="11121" y1="303" x2="10255" y2="303"/>
                        <a14:backgroundMark x1="8331" y1="3410" x2="6367" y2="5918"/>
                        <a14:backgroundMark x1="6367" y1="5918" x2="85" y2="9863"/>
                        <a14:backgroundMark x1="594" y1="26859" x2="170" y2="41882"/>
                        <a14:backgroundMark x1="99915" y1="55083" x2="99406" y2="65250"/>
                        <a14:backgroundMark x1="99406" y1="65250" x2="99406" y2="65250"/>
                        <a14:backgroundMark x1="94398" y1="46986" x2="93973" y2="46889"/>
                        <a14:backgroundMark x1="96833" y1="51150" x2="97538" y2="52200"/>
                        <a14:backgroundMark x1="93973" y1="46889" x2="94706" y2="47982"/>
                        <a14:backgroundMark x1="97538" y1="52200" x2="97944" y2="50749"/>
                        <a14:backgroundMark x1="87946" y1="46889" x2="87267" y2="54932"/>
                        <a14:backgroundMark x1="87267" y1="54932" x2="86078" y2="45979"/>
                        <a14:backgroundMark x1="86078" y1="45979" x2="87776" y2="46434"/>
                        <a14:backgroundMark x1="10441" y1="50683" x2="14856" y2="46889"/>
                        <a14:backgroundMark x1="14856" y1="46889" x2="13413" y2="38240"/>
                        <a14:backgroundMark x1="13413" y1="38240" x2="9508" y2="44461"/>
                        <a14:backgroundMark x1="9508" y1="44461" x2="10102" y2="50835"/>
                        <a14:backgroundMark x1="29372" y1="27618" x2="27080" y2="35205"/>
                        <a14:backgroundMark x1="27080" y1="35205" x2="23684" y2="29742"/>
                        <a14:backgroundMark x1="23684" y1="29742" x2="28098" y2="27314"/>
                        <a14:backgroundMark x1="28098" y1="27314" x2="29287" y2="27314"/>
                        <a14:backgroundMark x1="11715" y1="3945" x2="11715" y2="3945"/>
                        <a14:backgroundMark x1="11630" y1="4097" x2="11630" y2="4097"/>
                        <a14:backgroundMark x1="11885" y1="4249" x2="11885" y2="4249"/>
                        <a14:backgroundMark x1="12139" y1="5918" x2="13497" y2="9105"/>
                        <a14:backgroundMark x1="8998" y1="2428" x2="8998" y2="2580"/>
                        <a14:backgroundMark x1="8744" y1="4704" x2="8744" y2="4704"/>
                        <a14:backgroundMark x1="2462" y1="11684" x2="2801" y2="11988"/>
                        <a14:backgroundMark x1="2632" y1="13354" x2="2632" y2="13354"/>
                        <a14:backgroundMark x1="3311" y1="13505" x2="3311" y2="13505"/>
                        <a14:backgroundMark x1="2632" y1="13809" x2="2632" y2="13809"/>
                        <a14:backgroundMark x1="2037" y1="12443" x2="2037" y2="13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905" y="1769039"/>
            <a:ext cx="7692525" cy="43078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FFD653-B51C-3139-DEE4-6900CE01A66A}"/>
              </a:ext>
            </a:extLst>
          </p:cNvPr>
          <p:cNvSpPr txBox="1"/>
          <p:nvPr/>
        </p:nvSpPr>
        <p:spPr>
          <a:xfrm>
            <a:off x="666513" y="622106"/>
            <a:ext cx="10477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A2B3E"/>
                </a:solidFill>
                <a:latin typeface="Neutral Face" pitchFamily="50" charset="0"/>
              </a:rPr>
              <a:t>релиз-600 Технологическая линия</a:t>
            </a:r>
            <a:endParaRPr lang="en-US" sz="3600" b="1" dirty="0">
              <a:solidFill>
                <a:srgbClr val="0A2B3E"/>
              </a:solidFill>
              <a:latin typeface="Neutral Face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99307-C7E4-DA24-E4EF-9FAAFD2C3ADD}"/>
              </a:ext>
            </a:extLst>
          </p:cNvPr>
          <p:cNvSpPr txBox="1"/>
          <p:nvPr/>
        </p:nvSpPr>
        <p:spPr>
          <a:xfrm>
            <a:off x="763064" y="1570497"/>
            <a:ext cx="287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A2B3E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Окрасочный модуль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32B37B-44E6-E1B4-AFE1-A850A6DC2264}"/>
              </a:ext>
            </a:extLst>
          </p:cNvPr>
          <p:cNvSpPr txBox="1"/>
          <p:nvPr/>
        </p:nvSpPr>
        <p:spPr>
          <a:xfrm>
            <a:off x="4127266" y="1570497"/>
            <a:ext cx="308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A2B3E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Накопитель-</a:t>
            </a:r>
            <a:r>
              <a:rPr lang="ru-RU" dirty="0" err="1">
                <a:solidFill>
                  <a:srgbClr val="0A2B3E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ворошитель</a:t>
            </a:r>
            <a:endParaRPr lang="ru-RU" dirty="0">
              <a:solidFill>
                <a:srgbClr val="0A2B3E"/>
              </a:solidFill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E44D867-F634-CDBC-2B80-48B294255BBA}"/>
              </a:ext>
            </a:extLst>
          </p:cNvPr>
          <p:cNvSpPr/>
          <p:nvPr/>
        </p:nvSpPr>
        <p:spPr>
          <a:xfrm>
            <a:off x="8554429" y="1477153"/>
            <a:ext cx="3247167" cy="57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94C2B5-9C1F-A5C6-B47A-BE5C7C5AD84D}"/>
              </a:ext>
            </a:extLst>
          </p:cNvPr>
          <p:cNvSpPr txBox="1"/>
          <p:nvPr/>
        </p:nvSpPr>
        <p:spPr>
          <a:xfrm>
            <a:off x="8589838" y="1570497"/>
            <a:ext cx="3602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A2B3E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Дозирование</a:t>
            </a:r>
            <a:r>
              <a:rPr lang="en-US" dirty="0">
                <a:solidFill>
                  <a:srgbClr val="0A2B3E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 </a:t>
            </a:r>
            <a:r>
              <a:rPr lang="ru-RU" dirty="0">
                <a:solidFill>
                  <a:srgbClr val="0A2B3E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и фасовка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B0FA4B8A-7302-E2F9-012B-803B96D860EA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1681123" y="2813109"/>
            <a:ext cx="1834583" cy="515560"/>
          </a:xfrm>
          <a:prstGeom prst="curvedConnector3">
            <a:avLst>
              <a:gd name="adj1" fmla="val 50000"/>
            </a:avLst>
          </a:prstGeom>
          <a:ln w="9525">
            <a:solidFill>
              <a:srgbClr val="0A2B3E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16B6320-CD03-2926-B14D-D860D06BC474}"/>
              </a:ext>
            </a:extLst>
          </p:cNvPr>
          <p:cNvCxnSpPr>
            <a:cxnSpLocks/>
            <a:endCxn id="12" idx="2"/>
          </p:cNvCxnSpPr>
          <p:nvPr/>
        </p:nvCxnSpPr>
        <p:spPr>
          <a:xfrm rot="5400000">
            <a:off x="4855803" y="2605609"/>
            <a:ext cx="1128593" cy="224569"/>
          </a:xfrm>
          <a:prstGeom prst="curvedConnector4">
            <a:avLst>
              <a:gd name="adj1" fmla="val 47608"/>
              <a:gd name="adj2" fmla="val 201795"/>
            </a:avLst>
          </a:prstGeom>
          <a:ln w="9525">
            <a:solidFill>
              <a:srgbClr val="0A2B3E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E5938BC2-2F8F-3611-23E9-D3785CE2157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15779" y="1796896"/>
            <a:ext cx="438650" cy="438252"/>
          </a:xfrm>
          <a:prstGeom prst="curvedConnector3">
            <a:avLst>
              <a:gd name="adj1" fmla="val 50000"/>
            </a:avLst>
          </a:prstGeom>
          <a:ln w="9525">
            <a:solidFill>
              <a:srgbClr val="0A2B3E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661A5C53-2C44-08E3-D3F4-5484D5963B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t="21776" r="8198" b="20478"/>
          <a:stretch/>
        </p:blipFill>
        <p:spPr>
          <a:xfrm>
            <a:off x="10441575" y="5841338"/>
            <a:ext cx="996520" cy="288000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D074649-3EC1-E3A5-965F-B966ACB00691}"/>
              </a:ext>
            </a:extLst>
          </p:cNvPr>
          <p:cNvSpPr/>
          <p:nvPr/>
        </p:nvSpPr>
        <p:spPr>
          <a:xfrm>
            <a:off x="2840378" y="3972365"/>
            <a:ext cx="108000" cy="108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FE591A9F-7B70-CA65-5AE5-43EB7E5DEA96}"/>
              </a:ext>
            </a:extLst>
          </p:cNvPr>
          <p:cNvSpPr/>
          <p:nvPr/>
        </p:nvSpPr>
        <p:spPr>
          <a:xfrm>
            <a:off x="5307814" y="3228190"/>
            <a:ext cx="108000" cy="108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65ECB9F0-9F06-37DC-C902-902FD43A5536}"/>
              </a:ext>
            </a:extLst>
          </p:cNvPr>
          <p:cNvSpPr/>
          <p:nvPr/>
        </p:nvSpPr>
        <p:spPr>
          <a:xfrm>
            <a:off x="8061778" y="2165429"/>
            <a:ext cx="108000" cy="108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4F16BC-85EF-6EE7-3DE8-646590CCD0D4}"/>
              </a:ext>
            </a:extLst>
          </p:cNvPr>
          <p:cNvSpPr txBox="1"/>
          <p:nvPr/>
        </p:nvSpPr>
        <p:spPr>
          <a:xfrm>
            <a:off x="610497" y="5938352"/>
            <a:ext cx="4992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Inter Medium" panose="02000503000000020004" pitchFamily="2" charset="0"/>
                <a:ea typeface="Inter Medium" panose="02000503000000020004" pitchFamily="2" charset="0"/>
              </a:rPr>
              <a:t>Технологическая и рыночная готовность продукта – 8 уровень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E22BEB-DE71-22C2-F57F-46B9CBC9C5A8}"/>
              </a:ext>
            </a:extLst>
          </p:cNvPr>
          <p:cNvSpPr txBox="1"/>
          <p:nvPr/>
        </p:nvSpPr>
        <p:spPr>
          <a:xfrm>
            <a:off x="8699806" y="5325720"/>
            <a:ext cx="2240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Neutral Face" pitchFamily="50" charset="0"/>
                <a:ea typeface="Inter Medium" panose="02000503000000020004" pitchFamily="2" charset="0"/>
              </a:rPr>
              <a:t>Локализация 9</a:t>
            </a:r>
            <a:r>
              <a:rPr lang="en-US" sz="1200" b="1" dirty="0">
                <a:latin typeface="Neutral Face" pitchFamily="50" charset="0"/>
                <a:ea typeface="Inter Medium" panose="02000503000000020004" pitchFamily="2" charset="0"/>
              </a:rPr>
              <a:t>2</a:t>
            </a:r>
            <a:r>
              <a:rPr lang="ru-RU" sz="1200" b="1" dirty="0">
                <a:latin typeface="Neutral Face" pitchFamily="50" charset="0"/>
                <a:ea typeface="Inter Medium" panose="02000503000000020004" pitchFamily="2" charset="0"/>
              </a:rPr>
              <a:t>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D4AB1E-B2C2-D33D-E1B5-189E085F2D4A}"/>
              </a:ext>
            </a:extLst>
          </p:cNvPr>
          <p:cNvSpPr txBox="1"/>
          <p:nvPr/>
        </p:nvSpPr>
        <p:spPr>
          <a:xfrm>
            <a:off x="8589838" y="3655457"/>
            <a:ext cx="312345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Inter Medium" panose="02000503000000020004" pitchFamily="2" charset="0"/>
                <a:ea typeface="Inter Medium" panose="02000503000000020004" pitchFamily="2" charset="0"/>
              </a:rPr>
              <a:t>Производительность 600 кг/ч;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Inter Medium" panose="02000503000000020004" pitchFamily="2" charset="0"/>
                <a:ea typeface="Inter Medium" panose="02000503000000020004" pitchFamily="2" charset="0"/>
              </a:rPr>
              <a:t>Занимаемая площадь 50 м2;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Inter Medium" panose="02000503000000020004" pitchFamily="2" charset="0"/>
                <a:ea typeface="Inter Medium" panose="02000503000000020004" pitchFamily="2" charset="0"/>
              </a:rPr>
              <a:t>Габариты 12</a:t>
            </a:r>
            <a:r>
              <a:rPr lang="en-US" sz="1200" dirty="0">
                <a:latin typeface="Inter Medium" panose="02000503000000020004" pitchFamily="2" charset="0"/>
                <a:ea typeface="Inter Medium" panose="02000503000000020004" pitchFamily="2" charset="0"/>
              </a:rPr>
              <a:t>,</a:t>
            </a:r>
            <a:r>
              <a:rPr lang="ru-RU" sz="1200" dirty="0">
                <a:latin typeface="Inter Medium" panose="02000503000000020004" pitchFamily="2" charset="0"/>
                <a:ea typeface="Inter Medium" panose="02000503000000020004" pitchFamily="2" charset="0"/>
              </a:rPr>
              <a:t>5*4,0*3,2 м;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Inter Medium" panose="02000503000000020004" pitchFamily="2" charset="0"/>
                <a:ea typeface="Inter Medium" panose="02000503000000020004" pitchFamily="2" charset="0"/>
              </a:rPr>
              <a:t>Потребляемая мощность 11</a:t>
            </a:r>
            <a:r>
              <a:rPr lang="en-US" sz="1200" dirty="0">
                <a:latin typeface="Inter Medium" panose="02000503000000020004" pitchFamily="2" charset="0"/>
                <a:ea typeface="Inter Medium" panose="02000503000000020004" pitchFamily="2" charset="0"/>
              </a:rPr>
              <a:t>,</a:t>
            </a:r>
            <a:r>
              <a:rPr lang="ru-RU" sz="1200" dirty="0">
                <a:latin typeface="Inter Medium" panose="02000503000000020004" pitchFamily="2" charset="0"/>
                <a:ea typeface="Inter Medium" panose="02000503000000020004" pitchFamily="2" charset="0"/>
              </a:rPr>
              <a:t>5 кВт/ч;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Inter Medium" panose="02000503000000020004" pitchFamily="2" charset="0"/>
                <a:ea typeface="Inter Medium" panose="02000503000000020004" pitchFamily="2" charset="0"/>
              </a:rPr>
              <a:t>Персонал 1 оператор.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200" dirty="0"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6AB2C-49BA-88CA-A7B9-7B00C420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2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719684D-E80B-050D-631F-5C3A781A8BC9}"/>
              </a:ext>
            </a:extLst>
          </p:cNvPr>
          <p:cNvSpPr/>
          <p:nvPr/>
        </p:nvSpPr>
        <p:spPr>
          <a:xfrm>
            <a:off x="9461991" y="1455694"/>
            <a:ext cx="2730009" cy="2730009"/>
          </a:xfrm>
          <a:prstGeom prst="ellipse">
            <a:avLst/>
          </a:prstGeom>
          <a:solidFill>
            <a:srgbClr val="38B2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9DF1F13-FB2A-2506-5E1B-8DC038F314D4}"/>
              </a:ext>
            </a:extLst>
          </p:cNvPr>
          <p:cNvSpPr/>
          <p:nvPr/>
        </p:nvSpPr>
        <p:spPr>
          <a:xfrm>
            <a:off x="6493748" y="3265443"/>
            <a:ext cx="3600000" cy="3600000"/>
          </a:xfrm>
          <a:prstGeom prst="ellipse">
            <a:avLst/>
          </a:prstGeom>
          <a:solidFill>
            <a:srgbClr val="38B2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682E9E-A5BB-2985-5E64-5D307588D78C}"/>
              </a:ext>
            </a:extLst>
          </p:cNvPr>
          <p:cNvSpPr/>
          <p:nvPr/>
        </p:nvSpPr>
        <p:spPr>
          <a:xfrm>
            <a:off x="3091693" y="1710061"/>
            <a:ext cx="3600000" cy="3600000"/>
          </a:xfrm>
          <a:prstGeom prst="ellipse">
            <a:avLst/>
          </a:prstGeom>
          <a:solidFill>
            <a:srgbClr val="38B2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BB2BAA-75FA-D6B2-3A0E-E4200F975E08}"/>
              </a:ext>
            </a:extLst>
          </p:cNvPr>
          <p:cNvSpPr/>
          <p:nvPr/>
        </p:nvSpPr>
        <p:spPr>
          <a:xfrm>
            <a:off x="-651025" y="2114200"/>
            <a:ext cx="3600000" cy="3600000"/>
          </a:xfrm>
          <a:prstGeom prst="ellipse">
            <a:avLst/>
          </a:prstGeom>
          <a:solidFill>
            <a:srgbClr val="38B2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045E75B-0529-338E-6300-1024FB56287D}"/>
              </a:ext>
            </a:extLst>
          </p:cNvPr>
          <p:cNvSpPr/>
          <p:nvPr/>
        </p:nvSpPr>
        <p:spPr>
          <a:xfrm>
            <a:off x="6360442" y="0"/>
            <a:ext cx="3078522" cy="3078522"/>
          </a:xfrm>
          <a:prstGeom prst="ellipse">
            <a:avLst/>
          </a:prstGeom>
          <a:solidFill>
            <a:srgbClr val="38B2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A playground with a slide and a house&#10;&#10;Description automatically generated">
            <a:extLst>
              <a:ext uri="{FF2B5EF4-FFF2-40B4-BE49-F238E27FC236}">
                <a16:creationId xmlns:a16="http://schemas.microsoft.com/office/drawing/2014/main" id="{B06FDABC-9FFD-2163-90B5-C504377DFD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428611" y="3201081"/>
            <a:ext cx="3600000" cy="3600000"/>
          </a:xfrm>
          <a:prstGeom prst="flowChartConnector">
            <a:avLst/>
          </a:prstGeom>
        </p:spPr>
      </p:pic>
      <p:pic>
        <p:nvPicPr>
          <p:cNvPr id="9" name="Picture 8" descr="A playground with a building in the background&#10;&#10;Description automatically generated">
            <a:extLst>
              <a:ext uri="{FF2B5EF4-FFF2-40B4-BE49-F238E27FC236}">
                <a16:creationId xmlns:a16="http://schemas.microsoft.com/office/drawing/2014/main" id="{778B3612-7B6A-7E03-22B6-2C0565050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r="11526"/>
          <a:stretch/>
        </p:blipFill>
        <p:spPr>
          <a:xfrm>
            <a:off x="-717815" y="2114200"/>
            <a:ext cx="3600000" cy="3600000"/>
          </a:xfrm>
          <a:prstGeom prst="flowChartConnector">
            <a:avLst/>
          </a:prstGeom>
        </p:spPr>
      </p:pic>
      <p:pic>
        <p:nvPicPr>
          <p:cNvPr id="13" name="Picture 12" descr="A basketball court with a net&#10;&#10;Description automatically generated">
            <a:extLst>
              <a:ext uri="{FF2B5EF4-FFF2-40B4-BE49-F238E27FC236}">
                <a16:creationId xmlns:a16="http://schemas.microsoft.com/office/drawing/2014/main" id="{2DBBDA0C-2894-DB7A-1F8B-DDE336228C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-1380" r="3873" b="1380"/>
          <a:stretch/>
        </p:blipFill>
        <p:spPr>
          <a:xfrm>
            <a:off x="3042169" y="1653473"/>
            <a:ext cx="3600000" cy="3600000"/>
          </a:xfrm>
          <a:prstGeom prst="flowChartConnector">
            <a:avLst/>
          </a:prstGeom>
        </p:spPr>
      </p:pic>
      <p:pic>
        <p:nvPicPr>
          <p:cNvPr id="21" name="Picture 20" descr="A playground with colorful play equipment&#10;&#10;Description automatically generated with medium confidence">
            <a:extLst>
              <a:ext uri="{FF2B5EF4-FFF2-40B4-BE49-F238E27FC236}">
                <a16:creationId xmlns:a16="http://schemas.microsoft.com/office/drawing/2014/main" id="{DB745FB0-BA40-F9F6-973C-097AE08E57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r="12477"/>
          <a:stretch/>
        </p:blipFill>
        <p:spPr>
          <a:xfrm>
            <a:off x="6373111" y="37401"/>
            <a:ext cx="2970484" cy="2970484"/>
          </a:xfrm>
          <a:prstGeom prst="flowChartConnector">
            <a:avLst/>
          </a:prstGeom>
        </p:spPr>
      </p:pic>
      <p:pic>
        <p:nvPicPr>
          <p:cNvPr id="4" name="Picture 3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071336EF-3529-1795-6557-BF98C208F8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t="21776" r="8198" b="20478"/>
          <a:stretch/>
        </p:blipFill>
        <p:spPr>
          <a:xfrm>
            <a:off x="10430660" y="5830345"/>
            <a:ext cx="996520" cy="288000"/>
          </a:xfrm>
          <a:prstGeom prst="rect">
            <a:avLst/>
          </a:prstGeom>
        </p:spPr>
      </p:pic>
      <p:pic>
        <p:nvPicPr>
          <p:cNvPr id="6" name="Picture 5" descr="Aerial view of a playground&#10;&#10;Description automatically generated">
            <a:extLst>
              <a:ext uri="{FF2B5EF4-FFF2-40B4-BE49-F238E27FC236}">
                <a16:creationId xmlns:a16="http://schemas.microsoft.com/office/drawing/2014/main" id="{86D26FC5-AEA5-0EB4-F6C2-FF222B5308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1" r="24451"/>
          <a:stretch/>
        </p:blipFill>
        <p:spPr>
          <a:xfrm>
            <a:off x="9433055" y="1456620"/>
            <a:ext cx="2674094" cy="2674094"/>
          </a:xfrm>
          <a:prstGeom prst="flowChartConnector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25F775-2176-6DEE-CFF9-4322CDE91D98}"/>
              </a:ext>
            </a:extLst>
          </p:cNvPr>
          <p:cNvSpPr txBox="1"/>
          <p:nvPr/>
        </p:nvSpPr>
        <p:spPr>
          <a:xfrm>
            <a:off x="629203" y="659382"/>
            <a:ext cx="595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A2B3E"/>
                </a:solidFill>
                <a:latin typeface="Neutral Face" pitchFamily="50" charset="0"/>
              </a:rPr>
              <a:t>Примеры Покрытий из </a:t>
            </a:r>
            <a:r>
              <a:rPr lang="en-US" sz="3600" b="1" dirty="0" err="1">
                <a:solidFill>
                  <a:srgbClr val="0A2B3E"/>
                </a:solidFill>
                <a:latin typeface="Neutral Face" pitchFamily="50" charset="0"/>
              </a:rPr>
              <a:t>crg</a:t>
            </a:r>
            <a:endParaRPr lang="ru-RU" sz="3600" b="1" dirty="0">
              <a:solidFill>
                <a:srgbClr val="0A2B3E"/>
              </a:solidFill>
              <a:latin typeface="Neutral Face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69DB4-6654-DB75-2397-0F9531EA95EB}"/>
              </a:ext>
            </a:extLst>
          </p:cNvPr>
          <p:cNvSpPr txBox="1"/>
          <p:nvPr/>
        </p:nvSpPr>
        <p:spPr>
          <a:xfrm>
            <a:off x="371613" y="5223524"/>
            <a:ext cx="1421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ООО «РЕКПЛАСТ»</a:t>
            </a:r>
          </a:p>
          <a:p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Г. КАЗАНЬ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43726-A965-1638-A256-B89F39CE6E44}"/>
              </a:ext>
            </a:extLst>
          </p:cNvPr>
          <p:cNvSpPr txBox="1"/>
          <p:nvPr/>
        </p:nvSpPr>
        <p:spPr>
          <a:xfrm>
            <a:off x="4146487" y="4712724"/>
            <a:ext cx="1391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ООО «ЭКОПЛАСТ»</a:t>
            </a:r>
          </a:p>
          <a:p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Г. КАЗАНЬ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CB607-F924-B534-319D-1E13E1F07E17}"/>
              </a:ext>
            </a:extLst>
          </p:cNvPr>
          <p:cNvSpPr txBox="1"/>
          <p:nvPr/>
        </p:nvSpPr>
        <p:spPr>
          <a:xfrm>
            <a:off x="7532438" y="6278412"/>
            <a:ext cx="139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ООО «РЕКПЛАСТ»</a:t>
            </a:r>
          </a:p>
          <a:p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Г. КАЗАНЬ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E3F64-3075-AFA4-856D-8ACD49AD47A1}"/>
              </a:ext>
            </a:extLst>
          </p:cNvPr>
          <p:cNvSpPr txBox="1"/>
          <p:nvPr/>
        </p:nvSpPr>
        <p:spPr>
          <a:xfrm>
            <a:off x="7271879" y="2533114"/>
            <a:ext cx="1172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ТОО «</a:t>
            </a:r>
            <a:r>
              <a:rPr lang="en-US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IGADIN</a:t>
            </a:r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»</a:t>
            </a:r>
            <a:endParaRPr lang="en-US" sz="1000" dirty="0">
              <a:solidFill>
                <a:schemeClr val="bg1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КАЗАХСТАН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92B9BC-DC07-5141-6F0E-E7F124F8682D}"/>
              </a:ext>
            </a:extLst>
          </p:cNvPr>
          <p:cNvSpPr txBox="1"/>
          <p:nvPr/>
        </p:nvSpPr>
        <p:spPr>
          <a:xfrm>
            <a:off x="10158885" y="4169523"/>
            <a:ext cx="1861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ООО «СК ЭКОПРАЙМ»</a:t>
            </a:r>
          </a:p>
          <a:p>
            <a:r>
              <a:rPr lang="ru-RU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Г. УФА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2FECB9A-A970-0E76-FD4F-42FCB15A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3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layground with a slide and a play set&#10;&#10;Description automatically generated">
            <a:extLst>
              <a:ext uri="{FF2B5EF4-FFF2-40B4-BE49-F238E27FC236}">
                <a16:creationId xmlns:a16="http://schemas.microsoft.com/office/drawing/2014/main" id="{18BAF2A4-5F5C-D009-74D3-D81540C1F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2196932"/>
            <a:ext cx="6358849" cy="2861482"/>
          </a:xfrm>
          <a:prstGeom prst="roundRect">
            <a:avLst/>
          </a:prstGeom>
        </p:spPr>
      </p:pic>
      <p:pic>
        <p:nvPicPr>
          <p:cNvPr id="4" name="Picture 3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071336EF-3529-1795-6557-BF98C208F8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t="21776" r="8198" b="20478"/>
          <a:stretch/>
        </p:blipFill>
        <p:spPr>
          <a:xfrm>
            <a:off x="10430660" y="5830345"/>
            <a:ext cx="996520" cy="28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25F775-2176-6DEE-CFF9-4322CDE91D98}"/>
              </a:ext>
            </a:extLst>
          </p:cNvPr>
          <p:cNvSpPr txBox="1"/>
          <p:nvPr/>
        </p:nvSpPr>
        <p:spPr>
          <a:xfrm>
            <a:off x="629203" y="659382"/>
            <a:ext cx="5956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A2B3E"/>
                </a:solidFill>
                <a:latin typeface="Neutral Face" pitchFamily="50" charset="0"/>
              </a:rPr>
              <a:t>Примеры Покрытий из </a:t>
            </a:r>
            <a:r>
              <a:rPr lang="en-US" sz="3600" b="1" dirty="0" err="1">
                <a:solidFill>
                  <a:srgbClr val="0A2B3E"/>
                </a:solidFill>
                <a:latin typeface="Neutral Face" pitchFamily="50" charset="0"/>
              </a:rPr>
              <a:t>crg</a:t>
            </a:r>
            <a:endParaRPr lang="ru-RU" sz="3600" b="1" dirty="0">
              <a:solidFill>
                <a:srgbClr val="0A2B3E"/>
              </a:solidFill>
              <a:latin typeface="Neutral Face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D0413-4380-30D9-1F5F-310D0D97E7B0}"/>
              </a:ext>
            </a:extLst>
          </p:cNvPr>
          <p:cNvSpPr txBox="1"/>
          <p:nvPr/>
        </p:nvSpPr>
        <p:spPr>
          <a:xfrm>
            <a:off x="3046987" y="6470539"/>
            <a:ext cx="1712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ООО «ТЕХНОМАСТЕР»</a:t>
            </a:r>
          </a:p>
          <a:p>
            <a:r>
              <a:rPr lang="ru-RU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Г. НАХОДКА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CB607-F924-B534-319D-1E13E1F07E17}"/>
              </a:ext>
            </a:extLst>
          </p:cNvPr>
          <p:cNvSpPr txBox="1"/>
          <p:nvPr/>
        </p:nvSpPr>
        <p:spPr>
          <a:xfrm>
            <a:off x="7997657" y="6225817"/>
            <a:ext cx="139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ООО «РЕКПЛАСТ»</a:t>
            </a:r>
          </a:p>
          <a:p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Г. КАЗАНЬ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92B9BC-DC07-5141-6F0E-E7F124F8682D}"/>
              </a:ext>
            </a:extLst>
          </p:cNvPr>
          <p:cNvSpPr txBox="1"/>
          <p:nvPr/>
        </p:nvSpPr>
        <p:spPr>
          <a:xfrm>
            <a:off x="895309" y="4582787"/>
            <a:ext cx="206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ООО «МАСТЕРФАЙБР-ДВ»</a:t>
            </a:r>
          </a:p>
          <a:p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Г. ВЛАДИВОСТОК</a:t>
            </a:r>
          </a:p>
        </p:txBody>
      </p:sp>
      <p:pic>
        <p:nvPicPr>
          <p:cNvPr id="17" name="Picture 16" descr="A aerial view of a playground&#10;&#10;Description automatically generated">
            <a:extLst>
              <a:ext uri="{FF2B5EF4-FFF2-40B4-BE49-F238E27FC236}">
                <a16:creationId xmlns:a16="http://schemas.microsoft.com/office/drawing/2014/main" id="{3E2E4C60-5690-E3A2-4E20-F9199B0983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27500"/>
          <a:stretch/>
        </p:blipFill>
        <p:spPr>
          <a:xfrm>
            <a:off x="2758576" y="4037729"/>
            <a:ext cx="2411679" cy="2411679"/>
          </a:xfrm>
          <a:prstGeom prst="flowChartConnector">
            <a:avLst/>
          </a:prstGeom>
        </p:spPr>
      </p:pic>
      <p:pic>
        <p:nvPicPr>
          <p:cNvPr id="20" name="Picture 19" descr="A playground in front of a tall building&#10;&#10;Description automatically generated">
            <a:extLst>
              <a:ext uri="{FF2B5EF4-FFF2-40B4-BE49-F238E27FC236}">
                <a16:creationId xmlns:a16="http://schemas.microsoft.com/office/drawing/2014/main" id="{6D9672DD-AB35-B08E-BD5B-C83731AC66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2" b="15818"/>
          <a:stretch/>
        </p:blipFill>
        <p:spPr>
          <a:xfrm>
            <a:off x="5657521" y="3297314"/>
            <a:ext cx="2570945" cy="2570945"/>
          </a:xfrm>
          <a:prstGeom prst="flowChartConnector">
            <a:avLst/>
          </a:prstGeom>
        </p:spPr>
      </p:pic>
      <p:pic>
        <p:nvPicPr>
          <p:cNvPr id="24" name="Picture 23" descr="A playground in a courtyard of a building&#10;&#10;Description automatically generated">
            <a:extLst>
              <a:ext uri="{FF2B5EF4-FFF2-40B4-BE49-F238E27FC236}">
                <a16:creationId xmlns:a16="http://schemas.microsoft.com/office/drawing/2014/main" id="{15B91845-FDC8-47A8-D5C7-214F321D25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1922" r="3820" b="7443"/>
          <a:stretch/>
        </p:blipFill>
        <p:spPr>
          <a:xfrm>
            <a:off x="8387443" y="728663"/>
            <a:ext cx="3072720" cy="4831883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79B876-11DC-D6A7-0052-36A90B412155}"/>
              </a:ext>
            </a:extLst>
          </p:cNvPr>
          <p:cNvSpPr txBox="1"/>
          <p:nvPr/>
        </p:nvSpPr>
        <p:spPr>
          <a:xfrm>
            <a:off x="9216617" y="5097600"/>
            <a:ext cx="1712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ООО «ТЕХНОМАСТЕР»</a:t>
            </a:r>
          </a:p>
          <a:p>
            <a:r>
              <a:rPr lang="ru-RU" sz="1000" dirty="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Г. НАХОДКА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A89CC-99AD-AAAC-778F-7216EC85A4CF}"/>
              </a:ext>
            </a:extLst>
          </p:cNvPr>
          <p:cNvSpPr txBox="1"/>
          <p:nvPr/>
        </p:nvSpPr>
        <p:spPr>
          <a:xfrm>
            <a:off x="6227780" y="5868259"/>
            <a:ext cx="1712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ООО «ТЕХНОМАСТЕР»</a:t>
            </a:r>
          </a:p>
          <a:p>
            <a:r>
              <a:rPr lang="ru-RU" sz="1000" dirty="0">
                <a:latin typeface="Inter Medium" panose="02000503000000020004" pitchFamily="2" charset="0"/>
                <a:ea typeface="Inter Medium" panose="02000503000000020004" pitchFamily="2" charset="0"/>
              </a:rPr>
              <a:t>Г. НАХОДКА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7932-8630-1C87-C334-A976914D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80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A17570-7F15-EDE7-2290-53C1D8CC71A5}"/>
              </a:ext>
            </a:extLst>
          </p:cNvPr>
          <p:cNvSpPr txBox="1"/>
          <p:nvPr/>
        </p:nvSpPr>
        <p:spPr>
          <a:xfrm>
            <a:off x="653751" y="624176"/>
            <a:ext cx="1099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A2B3E"/>
                </a:solidFill>
                <a:latin typeface="Neutral Face" pitchFamily="50" charset="0"/>
              </a:rPr>
              <a:t>Конкурентная среда Покрытий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5C2E8-0DF2-3274-736F-5FF01C0D5129}"/>
              </a:ext>
            </a:extLst>
          </p:cNvPr>
          <p:cNvSpPr txBox="1"/>
          <p:nvPr/>
        </p:nvSpPr>
        <p:spPr>
          <a:xfrm>
            <a:off x="6096000" y="5892080"/>
            <a:ext cx="2715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*</a:t>
            </a:r>
            <a:r>
              <a:rPr lang="en-US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EPDM </a:t>
            </a:r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– синтетический каучук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419E98-B1E3-5F66-C18E-3CC10EE2388B}"/>
              </a:ext>
            </a:extLst>
          </p:cNvPr>
          <p:cNvSpPr/>
          <p:nvPr/>
        </p:nvSpPr>
        <p:spPr>
          <a:xfrm>
            <a:off x="6251667" y="4848563"/>
            <a:ext cx="180000" cy="1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A9F641-9473-1246-2C8B-B80506410B60}"/>
              </a:ext>
            </a:extLst>
          </p:cNvPr>
          <p:cNvSpPr txBox="1"/>
          <p:nvPr/>
        </p:nvSpPr>
        <p:spPr>
          <a:xfrm>
            <a:off x="6424562" y="4817173"/>
            <a:ext cx="182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ПУ-связующее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2983593-E84C-51F2-1485-8E78B6C6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8</a:t>
            </a:fld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566AC7-4A6F-3566-B6F2-57157ECECB40}"/>
              </a:ext>
            </a:extLst>
          </p:cNvPr>
          <p:cNvSpPr/>
          <p:nvPr/>
        </p:nvSpPr>
        <p:spPr>
          <a:xfrm>
            <a:off x="6251667" y="2757086"/>
            <a:ext cx="4272644" cy="65454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13106-2AF5-A8DF-AABE-69B09EA16E7C}"/>
              </a:ext>
            </a:extLst>
          </p:cNvPr>
          <p:cNvSpPr/>
          <p:nvPr/>
        </p:nvSpPr>
        <p:spPr>
          <a:xfrm>
            <a:off x="6251668" y="3753129"/>
            <a:ext cx="1998066" cy="654545"/>
          </a:xfrm>
          <a:prstGeom prst="rect">
            <a:avLst/>
          </a:prstGeom>
          <a:solidFill>
            <a:srgbClr val="FFD41C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F594EF-7AEC-B3A6-1AB9-F77383AAB14E}"/>
              </a:ext>
            </a:extLst>
          </p:cNvPr>
          <p:cNvSpPr txBox="1"/>
          <p:nvPr/>
        </p:nvSpPr>
        <p:spPr>
          <a:xfrm>
            <a:off x="6207371" y="2916480"/>
            <a:ext cx="1171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Neutral Face" pitchFamily="50" charset="0"/>
                <a:ea typeface="Inter Medium" panose="02000503000000020004" pitchFamily="2" charset="0"/>
              </a:rPr>
              <a:t>EPDM*</a:t>
            </a:r>
            <a:endParaRPr lang="ru-RU" sz="1400" b="1" dirty="0">
              <a:latin typeface="Neutral Face" pitchFamily="50" charset="0"/>
              <a:ea typeface="Inter Medium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08C5B4-B59E-D1C6-53ED-A4B091B0A09A}"/>
              </a:ext>
            </a:extLst>
          </p:cNvPr>
          <p:cNvSpPr txBox="1"/>
          <p:nvPr/>
        </p:nvSpPr>
        <p:spPr>
          <a:xfrm>
            <a:off x="6207370" y="3912523"/>
            <a:ext cx="1171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Neutral Face" pitchFamily="50" charset="0"/>
                <a:ea typeface="Inter Medium" panose="02000503000000020004" pitchFamily="2" charset="0"/>
              </a:rPr>
              <a:t>CRG</a:t>
            </a:r>
            <a:endParaRPr lang="ru-RU" sz="1400" b="1" dirty="0">
              <a:latin typeface="Neutral Face" pitchFamily="50" charset="0"/>
              <a:ea typeface="Inter Medium" panose="02000503000000020004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C1BA03-A2E0-9995-DD76-7A806E6B4CBF}"/>
              </a:ext>
            </a:extLst>
          </p:cNvPr>
          <p:cNvSpPr/>
          <p:nvPr/>
        </p:nvSpPr>
        <p:spPr>
          <a:xfrm>
            <a:off x="8249734" y="3753129"/>
            <a:ext cx="310243" cy="6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1D43EF-50F0-1634-C77C-5C18099C2467}"/>
              </a:ext>
            </a:extLst>
          </p:cNvPr>
          <p:cNvSpPr/>
          <p:nvPr/>
        </p:nvSpPr>
        <p:spPr>
          <a:xfrm>
            <a:off x="10524311" y="2757086"/>
            <a:ext cx="642257" cy="6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9710C-7EED-7106-E29E-A1A6F1B1CBF9}"/>
              </a:ext>
            </a:extLst>
          </p:cNvPr>
          <p:cNvSpPr txBox="1"/>
          <p:nvPr/>
        </p:nvSpPr>
        <p:spPr>
          <a:xfrm>
            <a:off x="8610600" y="3929377"/>
            <a:ext cx="1171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Neutral Face" pitchFamily="50" charset="0"/>
                <a:ea typeface="Inter Medium" panose="02000503000000020004" pitchFamily="2" charset="0"/>
              </a:rPr>
              <a:t>1300 </a:t>
            </a:r>
            <a:r>
              <a:rPr lang="ru-RU" sz="1400" b="1" dirty="0">
                <a:latin typeface="Neutral Face" pitchFamily="50" charset="0"/>
                <a:ea typeface="Inter Medium" panose="02000503000000020004" pitchFamily="2" charset="0"/>
              </a:rPr>
              <a:t>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5FF2E-BEED-1186-EDC3-A6AB3BDF6816}"/>
              </a:ext>
            </a:extLst>
          </p:cNvPr>
          <p:cNvSpPr txBox="1"/>
          <p:nvPr/>
        </p:nvSpPr>
        <p:spPr>
          <a:xfrm>
            <a:off x="11111720" y="2915081"/>
            <a:ext cx="1171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Neutral Face" pitchFamily="50" charset="0"/>
                <a:ea typeface="Inter Medium" panose="02000503000000020004" pitchFamily="2" charset="0"/>
              </a:rPr>
              <a:t>3200 </a:t>
            </a:r>
            <a:r>
              <a:rPr lang="ru-RU" sz="1400" b="1" dirty="0">
                <a:latin typeface="Neutral Face" pitchFamily="50" charset="0"/>
                <a:ea typeface="Inter Medium" panose="02000503000000020004" pitchFamily="2" charset="0"/>
              </a:rPr>
              <a:t>₽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815202-4502-30E7-853F-164B3F23C22E}"/>
              </a:ext>
            </a:extLst>
          </p:cNvPr>
          <p:cNvSpPr/>
          <p:nvPr/>
        </p:nvSpPr>
        <p:spPr>
          <a:xfrm>
            <a:off x="61708" y="1707234"/>
            <a:ext cx="5991903" cy="4422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6D2E7-3BE5-4ECF-8A63-633FEA85CD28}"/>
              </a:ext>
            </a:extLst>
          </p:cNvPr>
          <p:cNvSpPr txBox="1"/>
          <p:nvPr/>
        </p:nvSpPr>
        <p:spPr>
          <a:xfrm>
            <a:off x="795816" y="1883922"/>
            <a:ext cx="377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Neutral Face" pitchFamily="50" charset="0"/>
                <a:ea typeface="Inter Medium" panose="02000503000000020004" pitchFamily="2" charset="0"/>
              </a:rPr>
              <a:t>Сравнение </a:t>
            </a:r>
            <a:r>
              <a:rPr lang="ru-RU" b="1" dirty="0">
                <a:latin typeface="Neutral Face" pitchFamily="50" charset="0"/>
                <a:ea typeface="Inter SemiBold" panose="02000503000000020004" pitchFamily="2" charset="0"/>
              </a:rPr>
              <a:t>стоимости </a:t>
            </a:r>
            <a:endParaRPr lang="en-US" b="1" dirty="0">
              <a:latin typeface="Neutral Face" pitchFamily="50" charset="0"/>
              <a:ea typeface="Inter SemiBold" panose="02000503000000020004" pitchFamily="2" charset="0"/>
            </a:endParaRPr>
          </a:p>
          <a:p>
            <a:r>
              <a:rPr lang="ru-RU" b="1" dirty="0">
                <a:latin typeface="Neutral Face" pitchFamily="50" charset="0"/>
                <a:ea typeface="Inter SemiBold" panose="02000503000000020004" pitchFamily="2" charset="0"/>
              </a:rPr>
              <a:t>материалов</a:t>
            </a:r>
            <a:endParaRPr lang="ru-RU" b="1" dirty="0">
              <a:latin typeface="Neutral Face" pitchFamily="50" charset="0"/>
              <a:ea typeface="Inter Medium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BA398-91E7-ECE5-F60F-D192CF2285ED}"/>
              </a:ext>
            </a:extLst>
          </p:cNvPr>
          <p:cNvSpPr txBox="1"/>
          <p:nvPr/>
        </p:nvSpPr>
        <p:spPr>
          <a:xfrm>
            <a:off x="795816" y="2684613"/>
            <a:ext cx="4434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Inter Medium" panose="02000503000000020004" pitchFamily="2" charset="0"/>
                <a:ea typeface="Inter Medium" panose="02000503000000020004" pitchFamily="2" charset="0"/>
              </a:rPr>
              <a:t>За 1 м2 толщиной 10 мм, в</a:t>
            </a:r>
            <a:r>
              <a:rPr lang="ru-RU" sz="14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 зависимости от используемого наполнителя</a:t>
            </a:r>
          </a:p>
          <a:p>
            <a:endParaRPr lang="ru-RU" sz="1400" dirty="0">
              <a:solidFill>
                <a:srgbClr val="0A2B3E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C3F2E-D791-B56F-9DEE-4E5E3F583993}"/>
              </a:ext>
            </a:extLst>
          </p:cNvPr>
          <p:cNvSpPr txBox="1"/>
          <p:nvPr/>
        </p:nvSpPr>
        <p:spPr>
          <a:xfrm>
            <a:off x="6921225" y="2930469"/>
            <a:ext cx="2715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Первичный материал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A5604-BAAF-0867-C1E0-080384A7BAE7}"/>
              </a:ext>
            </a:extLst>
          </p:cNvPr>
          <p:cNvSpPr txBox="1"/>
          <p:nvPr/>
        </p:nvSpPr>
        <p:spPr>
          <a:xfrm>
            <a:off x="6754365" y="3918029"/>
            <a:ext cx="155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Отходы+цветная</a:t>
            </a:r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 оболочка</a:t>
            </a:r>
          </a:p>
        </p:txBody>
      </p:sp>
    </p:spTree>
    <p:extLst>
      <p:ext uri="{BB962C8B-B14F-4D97-AF65-F5344CB8AC3E}">
        <p14:creationId xmlns:p14="http://schemas.microsoft.com/office/powerpoint/2010/main" val="326812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26DEF6-11B7-A46D-C41E-91A9FFFC3C4E}"/>
              </a:ext>
            </a:extLst>
          </p:cNvPr>
          <p:cNvSpPr txBox="1"/>
          <p:nvPr/>
        </p:nvSpPr>
        <p:spPr>
          <a:xfrm>
            <a:off x="659115" y="613443"/>
            <a:ext cx="6427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A2B3E"/>
                </a:solidFill>
                <a:latin typeface="Neutral Face" pitchFamily="50" charset="0"/>
              </a:rPr>
              <a:t>Рынок наполнителей для резиновых покрытий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43213A-B63F-F25E-2295-D4A7DF3B6D4F}"/>
              </a:ext>
            </a:extLst>
          </p:cNvPr>
          <p:cNvSpPr txBox="1"/>
          <p:nvPr/>
        </p:nvSpPr>
        <p:spPr>
          <a:xfrm>
            <a:off x="8452791" y="5897089"/>
            <a:ext cx="1726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Аналитика </a:t>
            </a:r>
            <a:r>
              <a:rPr lang="en-US" sz="1200" dirty="0" err="1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IndexBox</a:t>
            </a:r>
            <a:endParaRPr lang="ru-RU" sz="1200" dirty="0">
              <a:solidFill>
                <a:srgbClr val="0A2B3E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pic>
        <p:nvPicPr>
          <p:cNvPr id="9" name="Picture 8" descr="A black text on a black background&#10;&#10;Description automatically generated">
            <a:extLst>
              <a:ext uri="{FF2B5EF4-FFF2-40B4-BE49-F238E27FC236}">
                <a16:creationId xmlns:a16="http://schemas.microsoft.com/office/drawing/2014/main" id="{F840C908-61A1-AD5C-D17C-9B29E54915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t="21776" r="8198" b="20478"/>
          <a:stretch/>
        </p:blipFill>
        <p:spPr>
          <a:xfrm>
            <a:off x="10475219" y="5841338"/>
            <a:ext cx="996520" cy="28800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14FA8DA-1E80-A07A-ACB0-EB24FCCF6E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316555"/>
              </p:ext>
            </p:extLst>
          </p:nvPr>
        </p:nvGraphicFramePr>
        <p:xfrm>
          <a:off x="538678" y="4083724"/>
          <a:ext cx="3390899" cy="217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2C76A5C-110F-8C87-7B42-F28F81C139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953241"/>
              </p:ext>
            </p:extLst>
          </p:nvPr>
        </p:nvGraphicFramePr>
        <p:xfrm>
          <a:off x="4872783" y="1061739"/>
          <a:ext cx="5602232" cy="349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31A8AAF-4169-4C6B-7835-A7030D7E3635}"/>
              </a:ext>
            </a:extLst>
          </p:cNvPr>
          <p:cNvSpPr txBox="1"/>
          <p:nvPr/>
        </p:nvSpPr>
        <p:spPr>
          <a:xfrm>
            <a:off x="1054759" y="2650274"/>
            <a:ext cx="2454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A2B3E"/>
                </a:solidFill>
                <a:latin typeface="Neutral Face" pitchFamily="50" charset="0"/>
              </a:rPr>
              <a:t>Объём</a:t>
            </a:r>
            <a:r>
              <a:rPr lang="en-US" sz="1600" b="1" dirty="0">
                <a:solidFill>
                  <a:srgbClr val="0A2B3E"/>
                </a:solidFill>
                <a:latin typeface="Neutral Face" pitchFamily="50" charset="0"/>
              </a:rPr>
              <a:t> </a:t>
            </a:r>
            <a:r>
              <a:rPr lang="ru-RU" sz="1600" b="1" dirty="0">
                <a:solidFill>
                  <a:srgbClr val="0A2B3E"/>
                </a:solidFill>
                <a:latin typeface="Neutral Face" pitchFamily="50" charset="0"/>
              </a:rPr>
              <a:t>Рынка</a:t>
            </a:r>
          </a:p>
          <a:p>
            <a:pPr algn="ctr"/>
            <a:r>
              <a:rPr lang="ru-RU" sz="1600" b="1" dirty="0">
                <a:solidFill>
                  <a:srgbClr val="0A2B3E"/>
                </a:solidFill>
                <a:latin typeface="Neutral Face" pitchFamily="50" charset="0"/>
              </a:rPr>
              <a:t>России 2022</a:t>
            </a:r>
            <a:endParaRPr lang="ru-RU" sz="1600" dirty="0">
              <a:solidFill>
                <a:srgbClr val="0A2B3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8ACBC-E5E1-FAE0-1A59-3B70FEF8F315}"/>
              </a:ext>
            </a:extLst>
          </p:cNvPr>
          <p:cNvSpPr txBox="1"/>
          <p:nvPr/>
        </p:nvSpPr>
        <p:spPr>
          <a:xfrm flipH="1">
            <a:off x="2572688" y="2447475"/>
            <a:ext cx="2360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A2B3E"/>
                </a:solidFill>
                <a:latin typeface="Neutral Face" pitchFamily="50" charset="0"/>
              </a:rPr>
              <a:t>1,4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7A6F71-8B3A-ADF0-D9AA-0146BD68C145}"/>
              </a:ext>
            </a:extLst>
          </p:cNvPr>
          <p:cNvSpPr txBox="1"/>
          <p:nvPr/>
        </p:nvSpPr>
        <p:spPr>
          <a:xfrm>
            <a:off x="2873803" y="3177802"/>
            <a:ext cx="1758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rgbClr val="0A2B3E"/>
                </a:solidFill>
                <a:latin typeface="Neutral Face" pitchFamily="50" charset="0"/>
              </a:rPr>
              <a:t>Млрд.руб</a:t>
            </a:r>
            <a:r>
              <a:rPr lang="ru-RU" sz="1400" b="1" dirty="0">
                <a:solidFill>
                  <a:srgbClr val="0A2B3E"/>
                </a:solidFill>
                <a:latin typeface="Neutral Face" pitchFamily="50" charset="0"/>
              </a:rPr>
              <a:t>.</a:t>
            </a:r>
            <a:endParaRPr lang="ru-RU" sz="1400" dirty="0">
              <a:solidFill>
                <a:srgbClr val="0A2B3E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4D67229-4A51-97CD-B1AF-42B6B66A3FE7}"/>
              </a:ext>
            </a:extLst>
          </p:cNvPr>
          <p:cNvSpPr/>
          <p:nvPr/>
        </p:nvSpPr>
        <p:spPr>
          <a:xfrm>
            <a:off x="1403165" y="3485579"/>
            <a:ext cx="1758142" cy="703076"/>
          </a:xfrm>
          <a:prstGeom prst="round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2D35F1-D10A-5A3A-66D9-429FABCD3062}"/>
              </a:ext>
            </a:extLst>
          </p:cNvPr>
          <p:cNvSpPr txBox="1"/>
          <p:nvPr/>
        </p:nvSpPr>
        <p:spPr>
          <a:xfrm>
            <a:off x="1522065" y="3607273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5% CRG</a:t>
            </a:r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 РЕЛИЗ</a:t>
            </a:r>
            <a:endParaRPr lang="en-US" sz="1200" dirty="0">
              <a:solidFill>
                <a:srgbClr val="0A2B3E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  <a:p>
            <a:r>
              <a:rPr lang="en-US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70 </a:t>
            </a:r>
            <a:r>
              <a:rPr lang="ru-RU" sz="1200" dirty="0" err="1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млн.руб</a:t>
            </a:r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1B61426-DDB4-2002-586B-08ABF15C3424}"/>
              </a:ext>
            </a:extLst>
          </p:cNvPr>
          <p:cNvSpPr/>
          <p:nvPr/>
        </p:nvSpPr>
        <p:spPr>
          <a:xfrm>
            <a:off x="9440448" y="1283259"/>
            <a:ext cx="2031291" cy="3005711"/>
          </a:xfrm>
          <a:prstGeom prst="roundRect">
            <a:avLst/>
          </a:prstGeom>
          <a:solidFill>
            <a:schemeClr val="bg1"/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A2B3E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3CD48A-E240-75B6-A2E0-419B55B15AF9}"/>
              </a:ext>
            </a:extLst>
          </p:cNvPr>
          <p:cNvSpPr txBox="1"/>
          <p:nvPr/>
        </p:nvSpPr>
        <p:spPr>
          <a:xfrm>
            <a:off x="9512868" y="1393850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50% </a:t>
            </a:r>
            <a:r>
              <a:rPr lang="en-US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CRG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321780-057D-A360-AB11-731D2865128E}"/>
              </a:ext>
            </a:extLst>
          </p:cNvPr>
          <p:cNvSpPr txBox="1"/>
          <p:nvPr/>
        </p:nvSpPr>
        <p:spPr>
          <a:xfrm>
            <a:off x="9512868" y="1846278"/>
            <a:ext cx="1942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Требуется не менее </a:t>
            </a:r>
            <a:r>
              <a:rPr lang="ru-RU" sz="1200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23</a:t>
            </a:r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 окрасочных комплексов и создание не менее </a:t>
            </a:r>
            <a:r>
              <a:rPr lang="ru-RU" sz="1200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100</a:t>
            </a:r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 ВТ рабочих мест</a:t>
            </a:r>
          </a:p>
          <a:p>
            <a:endParaRPr lang="ru-RU" sz="1200" dirty="0">
              <a:solidFill>
                <a:srgbClr val="0A2B3E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21FAD7-72A1-48CD-02C6-3591FFDBD2A9}"/>
              </a:ext>
            </a:extLst>
          </p:cNvPr>
          <p:cNvSpPr txBox="1"/>
          <p:nvPr/>
        </p:nvSpPr>
        <p:spPr>
          <a:xfrm>
            <a:off x="4631945" y="4761757"/>
            <a:ext cx="3078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Структура наполнителей</a:t>
            </a:r>
            <a:endParaRPr lang="en-US" sz="1400" b="1" dirty="0">
              <a:solidFill>
                <a:srgbClr val="0A2B3E"/>
              </a:solidFill>
              <a:latin typeface="Neutral Face" pitchFamily="50" charset="0"/>
              <a:ea typeface="Inter Medium" panose="0200050300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3189C2-B031-9360-66BA-E4550E94F35A}"/>
              </a:ext>
            </a:extLst>
          </p:cNvPr>
          <p:cNvSpPr/>
          <p:nvPr/>
        </p:nvSpPr>
        <p:spPr>
          <a:xfrm>
            <a:off x="4735341" y="5341950"/>
            <a:ext cx="359229" cy="359229"/>
          </a:xfrm>
          <a:prstGeom prst="rect">
            <a:avLst/>
          </a:prstGeom>
          <a:solidFill>
            <a:srgbClr val="FFD4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B9E91C-4B39-693C-C60D-BD2B6B04F6A6}"/>
              </a:ext>
            </a:extLst>
          </p:cNvPr>
          <p:cNvSpPr/>
          <p:nvPr/>
        </p:nvSpPr>
        <p:spPr>
          <a:xfrm>
            <a:off x="4735340" y="5770109"/>
            <a:ext cx="359229" cy="359229"/>
          </a:xfrm>
          <a:prstGeom prst="rect">
            <a:avLst/>
          </a:prstGeom>
          <a:solidFill>
            <a:srgbClr val="00A7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38A9C47-7437-2190-F218-E170AFB96902}"/>
              </a:ext>
            </a:extLst>
          </p:cNvPr>
          <p:cNvSpPr/>
          <p:nvPr/>
        </p:nvSpPr>
        <p:spPr>
          <a:xfrm>
            <a:off x="6148054" y="5341950"/>
            <a:ext cx="359229" cy="359229"/>
          </a:xfrm>
          <a:prstGeom prst="rect">
            <a:avLst/>
          </a:prstGeom>
          <a:solidFill>
            <a:srgbClr val="38B2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91C5CD-1771-3CF8-B55E-09961AD5E610}"/>
              </a:ext>
            </a:extLst>
          </p:cNvPr>
          <p:cNvSpPr/>
          <p:nvPr/>
        </p:nvSpPr>
        <p:spPr>
          <a:xfrm>
            <a:off x="6148053" y="5770109"/>
            <a:ext cx="359229" cy="3592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2B3E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A256B0-8618-9A70-B119-AD7AB1C477D1}"/>
              </a:ext>
            </a:extLst>
          </p:cNvPr>
          <p:cNvSpPr txBox="1"/>
          <p:nvPr/>
        </p:nvSpPr>
        <p:spPr>
          <a:xfrm>
            <a:off x="5174828" y="5370167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CRG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750EA6-9744-E475-9738-843FCA088024}"/>
              </a:ext>
            </a:extLst>
          </p:cNvPr>
          <p:cNvSpPr txBox="1"/>
          <p:nvPr/>
        </p:nvSpPr>
        <p:spPr>
          <a:xfrm>
            <a:off x="5189931" y="5795834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EPDM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EE31EB3-79E6-F620-22D8-E15C7098ACD7}"/>
              </a:ext>
            </a:extLst>
          </p:cNvPr>
          <p:cNvSpPr txBox="1"/>
          <p:nvPr/>
        </p:nvSpPr>
        <p:spPr>
          <a:xfrm>
            <a:off x="6574861" y="5381559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Конкуренты</a:t>
            </a:r>
            <a:endParaRPr lang="en-US" sz="1200" dirty="0">
              <a:solidFill>
                <a:srgbClr val="0A2B3E"/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BAE903-657F-DE69-B351-C85867B32EE2}"/>
              </a:ext>
            </a:extLst>
          </p:cNvPr>
          <p:cNvSpPr txBox="1"/>
          <p:nvPr/>
        </p:nvSpPr>
        <p:spPr>
          <a:xfrm>
            <a:off x="6574861" y="5765127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A2B3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SBR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959683-0521-032D-3813-BD4150296376}"/>
              </a:ext>
            </a:extLst>
          </p:cNvPr>
          <p:cNvSpPr txBox="1"/>
          <p:nvPr/>
        </p:nvSpPr>
        <p:spPr>
          <a:xfrm>
            <a:off x="9512868" y="3412749"/>
            <a:ext cx="18409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Выручка РЕЛИЗ</a:t>
            </a:r>
          </a:p>
          <a:p>
            <a:r>
              <a:rPr lang="ru-RU" sz="1050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184 </a:t>
            </a:r>
            <a:r>
              <a:rPr lang="ru-RU" sz="1050" b="1" dirty="0" err="1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млн.руб</a:t>
            </a:r>
            <a:r>
              <a:rPr lang="ru-RU" sz="1050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. </a:t>
            </a:r>
          </a:p>
          <a:p>
            <a:r>
              <a:rPr lang="ru-RU" sz="1050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50 </a:t>
            </a:r>
            <a:r>
              <a:rPr lang="ru-RU" sz="1050" b="1" dirty="0" err="1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млн.руб</a:t>
            </a:r>
            <a:r>
              <a:rPr lang="ru-RU" sz="1050" b="1" dirty="0">
                <a:solidFill>
                  <a:srgbClr val="0A2B3E"/>
                </a:solidFill>
                <a:latin typeface="Neutral Face" pitchFamily="50" charset="0"/>
                <a:ea typeface="Inter Medium" panose="02000503000000020004" pitchFamily="2" charset="0"/>
              </a:rPr>
              <a:t>. пигменты</a:t>
            </a:r>
            <a:endParaRPr lang="en-US" sz="1050" b="1" dirty="0">
              <a:solidFill>
                <a:srgbClr val="0A2B3E"/>
              </a:solidFill>
              <a:latin typeface="Neutral Face" pitchFamily="50" charset="0"/>
              <a:ea typeface="Inter Medium" panose="02000503000000020004" pitchFamily="2" charset="0"/>
            </a:endParaRP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A7163034-1D0B-CF88-06E2-AAC44C48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0C36-1341-4797-9FF8-E9416F9142D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9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9652</TotalTime>
  <Words>759</Words>
  <Application>Microsoft Office PowerPoint</Application>
  <PresentationFormat>Widescreen</PresentationFormat>
  <Paragraphs>243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Inter Medium</vt:lpstr>
      <vt:lpstr>Inter SemiBold</vt:lpstr>
      <vt:lpstr>Neutral Face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Timur Shigapov</dc:creator>
  <cp:lastModifiedBy>Timur Shigapov</cp:lastModifiedBy>
  <cp:revision>219</cp:revision>
  <cp:lastPrinted>2023-12-18T04:56:32Z</cp:lastPrinted>
  <dcterms:created xsi:type="dcterms:W3CDTF">2023-12-13T11:58:32Z</dcterms:created>
  <dcterms:modified xsi:type="dcterms:W3CDTF">2025-04-30T11:58:10Z</dcterms:modified>
</cp:coreProperties>
</file>