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9144000" cy="5143500" type="screen16x9"/>
  <p:notesSz cx="6858000" cy="9144000"/>
  <p:embeddedFontLst>
    <p:embeddedFont>
      <p:font typeface="Onest" panose="020B060402020202020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58">
          <p15:clr>
            <a:srgbClr val="747775"/>
          </p15:clr>
        </p15:guide>
        <p15:guide id="2" pos="3175">
          <p15:clr>
            <a:srgbClr val="747775"/>
          </p15:clr>
        </p15:guide>
        <p15:guide id="3" orient="horz" pos="50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019" y="55"/>
      </p:cViewPr>
      <p:guideLst>
        <p:guide orient="horz" pos="1158"/>
        <p:guide pos="3175"/>
        <p:guide orient="horz" pos="5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d6e5b536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d6e5b536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1_Заголовок и объек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7015832" y="47672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42928" y="320553"/>
            <a:ext cx="3797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nest"/>
              <a:buNone/>
              <a:defRPr sz="1100" b="1" i="0" u="none" strike="noStrike" cap="none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l="418"/>
          <a:stretch/>
        </p:blipFill>
        <p:spPr>
          <a:xfrm>
            <a:off x="2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327275" y="302605"/>
            <a:ext cx="4790291" cy="9022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2175" tIns="31075" rIns="62175" bIns="3107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100" b="1" dirty="0">
                <a:latin typeface="Onest"/>
                <a:ea typeface="Onest"/>
                <a:cs typeface="Onest"/>
                <a:sym typeface="Onest"/>
              </a:rPr>
              <a:t>Программно-аппаратный комплекс для позиционирования подводных аппаратов</a:t>
            </a:r>
          </a:p>
        </p:txBody>
      </p:sp>
      <p:sp>
        <p:nvSpPr>
          <p:cNvPr id="102" name="Google Shape;102;p18"/>
          <p:cNvSpPr txBox="1"/>
          <p:nvPr/>
        </p:nvSpPr>
        <p:spPr>
          <a:xfrm>
            <a:off x="360650" y="2144688"/>
            <a:ext cx="3660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5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Onest"/>
              <a:ea typeface="Onest"/>
              <a:cs typeface="Onest"/>
              <a:sym typeface="Onest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334235" y="1429188"/>
            <a:ext cx="39222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75" tIns="31075" rIns="62175" bIns="31075" anchor="t" anchorCtr="0">
            <a:noAutofit/>
          </a:bodyPr>
          <a:lstStyle/>
          <a:p>
            <a:pPr marL="0" marR="0" lvl="0" indent="-449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2"/>
                </a:solidFill>
                <a:latin typeface="Onest"/>
                <a:ea typeface="Onest"/>
                <a:cs typeface="Onest"/>
                <a:sym typeface="Onest"/>
              </a:rPr>
              <a:t>ООО</a:t>
            </a:r>
            <a:r>
              <a:rPr lang="ru" sz="1300" b="1" dirty="0">
                <a:solidFill>
                  <a:schemeClr val="dk2"/>
                </a:solidFill>
                <a:latin typeface="Onest"/>
                <a:ea typeface="Onest"/>
                <a:cs typeface="Onest"/>
                <a:sym typeface="Onest"/>
              </a:rPr>
              <a:t> «Лаборатория подводной связи и навигации»</a:t>
            </a:r>
            <a:endParaRPr sz="1300" b="1" dirty="0">
              <a:solidFill>
                <a:schemeClr val="dk2"/>
              </a:solidFill>
              <a:latin typeface="Onest"/>
              <a:ea typeface="Onest"/>
              <a:cs typeface="Onest"/>
              <a:sym typeface="Onest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6294025" y="236175"/>
            <a:ext cx="2522700" cy="39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2"/>
                </a:solidFill>
                <a:latin typeface="Onest"/>
                <a:ea typeface="Onest"/>
                <a:cs typeface="Onest"/>
                <a:sym typeface="Onest"/>
              </a:rPr>
              <a:t>Беспилотные аппараты</a:t>
            </a:r>
            <a:endParaRPr sz="1300" b="1" dirty="0">
              <a:solidFill>
                <a:schemeClr val="dk2"/>
              </a:solidFill>
              <a:latin typeface="Onest"/>
              <a:ea typeface="Onest"/>
              <a:cs typeface="Onest"/>
              <a:sym typeface="Ones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34235" y="2088013"/>
            <a:ext cx="3660300" cy="246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50" rIns="0" bIns="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Состав комплекса:</a:t>
            </a: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ТНПА «Трионикс-6М»</a:t>
            </a: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r>
              <a:rPr lang="en-US" sz="1000" dirty="0">
                <a:latin typeface="Onest"/>
                <a:ea typeface="Onest"/>
                <a:cs typeface="Onest"/>
                <a:sym typeface="Onest"/>
              </a:rPr>
              <a:t>USBL </a:t>
            </a: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система позиционирования </a:t>
            </a:r>
            <a:r>
              <a:rPr lang="en-US" sz="1000" dirty="0">
                <a:latin typeface="Onest"/>
                <a:ea typeface="Onest"/>
                <a:cs typeface="Onest"/>
                <a:sym typeface="Onest"/>
              </a:rPr>
              <a:t>Zima 2 </a:t>
            </a: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(опционально </a:t>
            </a:r>
            <a:r>
              <a:rPr lang="ru-RU" sz="1000" dirty="0" err="1">
                <a:latin typeface="Onest"/>
                <a:ea typeface="Onest"/>
                <a:cs typeface="Onest"/>
                <a:sym typeface="Onest"/>
              </a:rPr>
              <a:t>длиннобазисная</a:t>
            </a: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 система </a:t>
            </a:r>
            <a:r>
              <a:rPr lang="en-US" sz="1000" dirty="0">
                <a:latin typeface="Onest"/>
                <a:ea typeface="Onest"/>
                <a:cs typeface="Onest"/>
                <a:sym typeface="Onest"/>
              </a:rPr>
              <a:t>RWLT)</a:t>
            </a:r>
            <a:endParaRPr lang="ru-RU" sz="1000" dirty="0">
              <a:latin typeface="Onest"/>
              <a:ea typeface="Onest"/>
              <a:cs typeface="Onest"/>
              <a:sym typeface="Onest"/>
            </a:endParaRP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Гидролокатор бокового обзора</a:t>
            </a: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Система фиксации на течении</a:t>
            </a: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endParaRPr lang="ru-RU" sz="1000" dirty="0">
              <a:latin typeface="Onest"/>
              <a:ea typeface="Onest"/>
              <a:cs typeface="Onest"/>
              <a:sym typeface="Onest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Решаемые задачи:</a:t>
            </a: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Обследование подводных объектов и ГТС сооружений</a:t>
            </a: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Мониторинг акватории</a:t>
            </a: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Поиск затонувших объектов</a:t>
            </a: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Осмотр судов и кораблей</a:t>
            </a: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>
                <a:latin typeface="Onest"/>
                <a:ea typeface="Onest"/>
                <a:cs typeface="Onest"/>
                <a:sym typeface="Onest"/>
              </a:rPr>
              <a:t>Работа на течении до 0,5 м</a:t>
            </a:r>
            <a:r>
              <a:rPr lang="en-US" sz="1000" dirty="0">
                <a:latin typeface="Onest"/>
                <a:ea typeface="Onest"/>
                <a:cs typeface="Onest"/>
                <a:sym typeface="Onest"/>
              </a:rPr>
              <a:t>/c</a:t>
            </a:r>
            <a:endParaRPr lang="ru-RU" sz="1000" dirty="0">
              <a:latin typeface="Onest"/>
              <a:ea typeface="Onest"/>
              <a:cs typeface="Onest"/>
              <a:sym typeface="Onest"/>
            </a:endParaRPr>
          </a:p>
          <a:p>
            <a:pPr marL="228600" lvl="0" indent="-228600">
              <a:buClr>
                <a:schemeClr val="dk1"/>
              </a:buClr>
              <a:buSzPts val="1100"/>
              <a:buAutoNum type="arabicPeriod"/>
            </a:pPr>
            <a:endParaRPr lang="ru-RU" sz="1000" dirty="0">
              <a:latin typeface="Onest"/>
              <a:ea typeface="Onest"/>
              <a:cs typeface="Onest"/>
              <a:sym typeface="Onest"/>
            </a:endParaRPr>
          </a:p>
          <a:p>
            <a:pPr marL="171450" lvl="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ru-RU" sz="1000" dirty="0">
              <a:latin typeface="Onest"/>
              <a:ea typeface="Onest"/>
              <a:cs typeface="Onest"/>
              <a:sym typeface="Onest"/>
            </a:endParaRPr>
          </a:p>
          <a:p>
            <a:pPr lvl="0">
              <a:buClr>
                <a:schemeClr val="dk1"/>
              </a:buClr>
              <a:buSzPts val="1100"/>
            </a:pPr>
            <a:endParaRPr lang="ru" sz="1000" dirty="0">
              <a:latin typeface="Onest"/>
              <a:sym typeface="Onest"/>
            </a:endParaRPr>
          </a:p>
        </p:txBody>
      </p:sp>
      <p:grpSp>
        <p:nvGrpSpPr>
          <p:cNvPr id="110" name="Google Shape;110;p18"/>
          <p:cNvGrpSpPr/>
          <p:nvPr/>
        </p:nvGrpSpPr>
        <p:grpSpPr>
          <a:xfrm>
            <a:off x="329425" y="4557850"/>
            <a:ext cx="1284900" cy="462900"/>
            <a:chOff x="6490413" y="4218175"/>
            <a:chExt cx="1284900" cy="462900"/>
          </a:xfrm>
        </p:grpSpPr>
        <p:sp>
          <p:nvSpPr>
            <p:cNvPr id="111" name="Google Shape;111;p18"/>
            <p:cNvSpPr/>
            <p:nvPr/>
          </p:nvSpPr>
          <p:spPr>
            <a:xfrm>
              <a:off x="6490413" y="4218175"/>
              <a:ext cx="1284900" cy="462900"/>
            </a:xfrm>
            <a:prstGeom prst="roundRect">
              <a:avLst>
                <a:gd name="adj" fmla="val 1653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757070"/>
                </a:solidFill>
                <a:latin typeface="Onest"/>
                <a:ea typeface="Onest"/>
                <a:cs typeface="Onest"/>
                <a:sym typeface="Onest"/>
              </a:endParaRPr>
            </a:p>
          </p:txBody>
        </p:sp>
        <p:pic>
          <p:nvPicPr>
            <p:cNvPr id="112" name="Google Shape;11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11100" y="4296512"/>
              <a:ext cx="1043525" cy="306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39A900-7DE8-4A94-A039-3039AA06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58" y="1215280"/>
            <a:ext cx="3879813" cy="21823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00DDC7-18BB-40F2-9E46-A4231FC64A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5" r="925" b="668"/>
          <a:stretch/>
        </p:blipFill>
        <p:spPr>
          <a:xfrm>
            <a:off x="4381158" y="3453789"/>
            <a:ext cx="1912867" cy="1203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D5C365-29B4-40C3-B5EF-8DC36052B2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104" y="3453789"/>
            <a:ext cx="1912867" cy="11973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67</Words>
  <Application>Microsoft Office PowerPoint</Application>
  <PresentationFormat>Экран (16:9)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Onest</vt:lpstr>
      <vt:lpstr>Simple Light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 Nikita</dc:creator>
  <cp:lastModifiedBy>Иван</cp:lastModifiedBy>
  <cp:revision>8</cp:revision>
  <dcterms:modified xsi:type="dcterms:W3CDTF">2025-05-12T10:56:20Z</dcterms:modified>
</cp:coreProperties>
</file>