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5143500" type="screen16x9"/>
  <p:notesSz cx="6858000" cy="9144000"/>
  <p:embeddedFontLst>
    <p:embeddedFont>
      <p:font typeface="Onest" panose="020B060402020202020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58">
          <p15:clr>
            <a:srgbClr val="747775"/>
          </p15:clr>
        </p15:guide>
        <p15:guide id="2" pos="3175">
          <p15:clr>
            <a:srgbClr val="747775"/>
          </p15:clr>
        </p15:guide>
        <p15:guide id="3" orient="horz" pos="5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4650"/>
  </p:normalViewPr>
  <p:slideViewPr>
    <p:cSldViewPr snapToGrid="0">
      <p:cViewPr varScale="1">
        <p:scale>
          <a:sx n="189" d="100"/>
          <a:sy n="189" d="100"/>
        </p:scale>
        <p:origin x="150" y="318"/>
      </p:cViewPr>
      <p:guideLst>
        <p:guide orient="horz" pos="1158"/>
        <p:guide pos="3175"/>
        <p:guide orient="horz" pos="5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d6e5b536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d6e5b536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1_Заголовок и объек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7015832" y="47672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500"/>
              <a:buFont typeface="Onest"/>
              <a:buNone/>
              <a:defRPr sz="500" b="0" i="0" u="none" strike="noStrike" cap="none">
                <a:solidFill>
                  <a:srgbClr val="888888"/>
                </a:solidFill>
                <a:latin typeface="Onest"/>
                <a:ea typeface="Onest"/>
                <a:cs typeface="Onest"/>
                <a:sym typeface="One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42928" y="320553"/>
            <a:ext cx="3797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nest"/>
              <a:buNone/>
              <a:defRPr sz="1100" b="1" i="0" u="none" strike="noStrike" cap="none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l="418"/>
          <a:stretch/>
        </p:blipFill>
        <p:spPr>
          <a:xfrm>
            <a:off x="-2321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360650" y="483324"/>
            <a:ext cx="4288051" cy="10691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2175" tIns="31075" rIns="62175" bIns="3107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altLang="ru-RU" sz="1200" b="1" dirty="0">
                <a:latin typeface="Onest"/>
              </a:rPr>
              <a:t>КОМПЛЕКС ИНТЕЛЛЕКТУАЛЬНОГО УПРАВЛЕНИЯ НА ОСНОВЕ НЕЙРОСЕТЕВЫХ ТЕХНОЛОГИЙ, ПРЕДНАЗНАЧЕННЫЙ ДЛЯ УПРАВЛЕНИЯ АВТОНОМНЫМИ АВТОМАТИЧЕСКИМИ МОБИЛЬНЫМИ КОМПЛЕКСАМИ (ААМК)</a:t>
            </a:r>
          </a:p>
        </p:txBody>
      </p:sp>
      <p:sp>
        <p:nvSpPr>
          <p:cNvPr id="102" name="Google Shape;102;p18"/>
          <p:cNvSpPr txBox="1"/>
          <p:nvPr/>
        </p:nvSpPr>
        <p:spPr>
          <a:xfrm>
            <a:off x="360650" y="2144688"/>
            <a:ext cx="3660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82253" y="1448236"/>
            <a:ext cx="39222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5" tIns="31075" rIns="62175" bIns="31075" anchor="t" anchorCtr="0">
            <a:noAutofit/>
          </a:bodyPr>
          <a:lstStyle/>
          <a:p>
            <a:pPr marL="0" marR="0" lvl="0" indent="-44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2"/>
                </a:solidFill>
                <a:latin typeface="Onest"/>
                <a:ea typeface="Onest"/>
                <a:cs typeface="Onest"/>
                <a:sym typeface="Onest"/>
              </a:rPr>
              <a:t>ООО «НЕЙРОПИЛОТ» </a:t>
            </a:r>
          </a:p>
        </p:txBody>
      </p:sp>
      <p:sp>
        <p:nvSpPr>
          <p:cNvPr id="104" name="Google Shape;104;p18"/>
          <p:cNvSpPr/>
          <p:nvPr/>
        </p:nvSpPr>
        <p:spPr>
          <a:xfrm>
            <a:off x="4813900" y="806550"/>
            <a:ext cx="3989700" cy="3530400"/>
          </a:xfrm>
          <a:prstGeom prst="roundRect">
            <a:avLst>
              <a:gd name="adj" fmla="val 4125"/>
            </a:avLst>
          </a:prstGeom>
          <a:solidFill>
            <a:schemeClr val="lt1"/>
          </a:solidFill>
          <a:ln>
            <a:noFill/>
          </a:ln>
          <a:effectLst>
            <a:outerShdw blurRad="127000" dist="50800" dir="7020000" sx="85000" sy="85000" algn="ctr" rotWithShape="0">
              <a:srgbClr val="4D5759">
                <a:alpha val="8588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57070"/>
              </a:solidFill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6294025" y="236175"/>
            <a:ext cx="2522700" cy="39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2"/>
                </a:solidFill>
                <a:latin typeface="Onest"/>
                <a:ea typeface="Onest"/>
                <a:cs typeface="Onest"/>
                <a:sym typeface="Onest"/>
              </a:rPr>
              <a:t>Беспилотные летающие аппараты</a:t>
            </a:r>
            <a:endParaRPr sz="1300" b="1" dirty="0">
              <a:solidFill>
                <a:schemeClr val="dk2"/>
              </a:solidFill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60649" y="1832623"/>
            <a:ext cx="4160449" cy="277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50" rIns="0" bIns="0" anchor="t" anchorCtr="0">
            <a:spAutoFit/>
          </a:bodyPr>
          <a:lstStyle/>
          <a:p>
            <a:r>
              <a:rPr lang="ru-RU" sz="1000" dirty="0"/>
              <a:t>🔹 Назначение: Защита критической инфраструктуры от БПЛА</a:t>
            </a:r>
          </a:p>
          <a:p>
            <a:r>
              <a:rPr lang="ru-RU" sz="1000" dirty="0"/>
              <a:t>🔹 Состав:</a:t>
            </a:r>
          </a:p>
          <a:p>
            <a:r>
              <a:rPr lang="ru-RU" sz="1000" dirty="0"/>
              <a:t>• Патрульные беспилотники</a:t>
            </a:r>
          </a:p>
          <a:p>
            <a:r>
              <a:rPr lang="ru-RU" sz="1000" dirty="0"/>
              <a:t>• Автоматизированные наземные посты</a:t>
            </a:r>
          </a:p>
          <a:p>
            <a:pPr>
              <a:defRPr sz="1400"/>
            </a:pPr>
            <a:r>
              <a:rPr lang="ru-RU" sz="1000" dirty="0"/>
              <a:t>🔹 Модуль ИИ «НЕЙРОПИЛОТ»:</a:t>
            </a:r>
          </a:p>
          <a:p>
            <a:pPr>
              <a:defRPr sz="1400"/>
            </a:pPr>
            <a:r>
              <a:rPr lang="ru-RU" sz="1000" dirty="0"/>
              <a:t>• Ручное управление или автоматический запуск миссий</a:t>
            </a:r>
          </a:p>
          <a:p>
            <a:pPr>
              <a:defRPr sz="1400"/>
            </a:pPr>
            <a:r>
              <a:rPr lang="ru-RU" sz="1000" dirty="0"/>
              <a:t>• Интеллектуальное планирование маршрута с учетом рельефа, расхода аккумулятора, высоты и расстояния до цели</a:t>
            </a:r>
          </a:p>
          <a:p>
            <a:pPr>
              <a:defRPr sz="1400"/>
            </a:pPr>
            <a:r>
              <a:rPr lang="ru-RU" sz="1000" dirty="0"/>
              <a:t>• Автоматическая корректировка полета при изменении траектории движения цели</a:t>
            </a:r>
          </a:p>
          <a:p>
            <a:pPr>
              <a:defRPr sz="1400"/>
            </a:pPr>
            <a:r>
              <a:rPr lang="ru-RU" sz="1000" dirty="0"/>
              <a:t>• ИИ-система поиска с использованием </a:t>
            </a:r>
            <a:r>
              <a:rPr lang="en" sz="1000" dirty="0"/>
              <a:t>HD-</a:t>
            </a:r>
            <a:r>
              <a:rPr lang="ru-RU" sz="1000" dirty="0"/>
              <a:t>камеры и тепловизора для обнаружения цели</a:t>
            </a:r>
          </a:p>
          <a:p>
            <a:pPr>
              <a:defRPr sz="1400"/>
            </a:pPr>
            <a:r>
              <a:rPr lang="ru-RU" sz="1000" dirty="0"/>
              <a:t>• Автоматический запуск высокоскоростного БПЛА «Охотник» для перехвата при захвате и подтверждения цели</a:t>
            </a:r>
          </a:p>
          <a:p>
            <a:pPr>
              <a:defRPr sz="1400"/>
            </a:pPr>
            <a:r>
              <a:rPr lang="ru-RU" sz="1000" dirty="0"/>
              <a:t>🔹 Применение: ГПВО, охрана промышленных объектов, сопровождение колонн, периметральный контроль</a:t>
            </a:r>
          </a:p>
          <a:p>
            <a:endParaRPr lang="ru-RU" sz="1000" dirty="0">
              <a:latin typeface="Onest"/>
              <a:sym typeface="Onest"/>
            </a:endParaRPr>
          </a:p>
          <a:p>
            <a:r>
              <a:rPr lang="ru-RU" sz="1000" dirty="0"/>
              <a:t>🔹 </a:t>
            </a:r>
            <a:r>
              <a:rPr lang="ru-RU" sz="1000" dirty="0">
                <a:latin typeface="Onest"/>
                <a:sym typeface="Onest"/>
              </a:rPr>
              <a:t>Размеры экспоната (м): 1,3 х 1,3 х 0,7</a:t>
            </a:r>
            <a:endParaRPr lang="en" sz="1000" dirty="0"/>
          </a:p>
        </p:txBody>
      </p:sp>
      <p:sp>
        <p:nvSpPr>
          <p:cNvPr id="108" name="Google Shape;108;p18"/>
          <p:cNvSpPr/>
          <p:nvPr/>
        </p:nvSpPr>
        <p:spPr>
          <a:xfrm>
            <a:off x="5391450" y="1306500"/>
            <a:ext cx="1441200" cy="1413600"/>
          </a:xfrm>
          <a:prstGeom prst="roundRect">
            <a:avLst>
              <a:gd name="adj" fmla="val 4125"/>
            </a:avLst>
          </a:prstGeom>
          <a:solidFill>
            <a:schemeClr val="lt1"/>
          </a:solidFill>
          <a:ln>
            <a:noFill/>
          </a:ln>
          <a:effectLst>
            <a:outerShdw blurRad="127000" dist="50800" dir="7020000" sx="85000" sy="85000" algn="ctr" rotWithShape="0">
              <a:srgbClr val="4D5759">
                <a:alpha val="8588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57070"/>
              </a:solidFill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7843025" y="1352075"/>
            <a:ext cx="515700" cy="7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18"/>
          <p:cNvGrpSpPr/>
          <p:nvPr/>
        </p:nvGrpSpPr>
        <p:grpSpPr>
          <a:xfrm>
            <a:off x="287929" y="4572030"/>
            <a:ext cx="1284900" cy="462900"/>
            <a:chOff x="6490413" y="4218175"/>
            <a:chExt cx="1284900" cy="462900"/>
          </a:xfrm>
        </p:grpSpPr>
        <p:sp>
          <p:nvSpPr>
            <p:cNvPr id="111" name="Google Shape;111;p18"/>
            <p:cNvSpPr/>
            <p:nvPr/>
          </p:nvSpPr>
          <p:spPr>
            <a:xfrm>
              <a:off x="6490413" y="4218175"/>
              <a:ext cx="1284900" cy="462900"/>
            </a:xfrm>
            <a:prstGeom prst="roundRect">
              <a:avLst>
                <a:gd name="adj" fmla="val 1653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757070"/>
                </a:solidFill>
                <a:latin typeface="Onest"/>
                <a:ea typeface="Onest"/>
                <a:cs typeface="Onest"/>
                <a:sym typeface="Onest"/>
              </a:endParaRPr>
            </a:p>
          </p:txBody>
        </p:sp>
        <p:pic>
          <p:nvPicPr>
            <p:cNvPr id="112" name="Google Shape;11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11100" y="4296512"/>
              <a:ext cx="1043525" cy="306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 descr="Изображение выглядит как электроника, компьютер, ноутбук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48845E20-0105-84E8-8F46-D9C4854D0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126" y="1535520"/>
            <a:ext cx="1441200" cy="14412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вощи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3723500-1DF2-0EA0-9F9A-8C206C4B4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397" y="911000"/>
            <a:ext cx="2322203" cy="13062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F0F4E-0194-EDF8-7003-6A559D4D8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38" y="2787587"/>
            <a:ext cx="3887901" cy="2094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Изображение выглядит как самолет, др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A25E51-F124-ABCB-50CC-7660757A4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794" y="447266"/>
            <a:ext cx="1850614" cy="185061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133</Words>
  <Application>Microsoft Office PowerPoint</Application>
  <PresentationFormat>Экран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Onest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 Nikita</dc:creator>
  <cp:lastModifiedBy>NiFkaa</cp:lastModifiedBy>
  <cp:revision>9</cp:revision>
  <dcterms:modified xsi:type="dcterms:W3CDTF">2025-05-12T13:17:29Z</dcterms:modified>
</cp:coreProperties>
</file>