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C77EA8-551E-4EC6-8EED-BBCDEB223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FD8D7B3-928D-4B84-8545-18FE4A9CD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67CEEC-C13C-4962-BF8B-E4F7B35F2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B1F8-1019-4B1B-9C28-41E1C248BDC4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1349A2-DAC6-4CF1-805E-ED0D4829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789CF3-D2AA-4FB5-87B9-FD891E04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40E7-C816-4CD4-A7D3-2AB3B60F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3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0C7C22-B15D-4968-BC88-D0B9AB58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8B36C9B-7ED0-49EA-8827-ECF9BAD25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813A5A-3ECE-4BCE-B44A-1AC617AA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B1F8-1019-4B1B-9C28-41E1C248BDC4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6F1C80-351D-44FC-B7F4-B1AFE7CD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2B838F-8BFA-48F7-86D7-F899DC00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40E7-C816-4CD4-A7D3-2AB3B60F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52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004199B-2EB3-4ACA-A441-69DE0B4B3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16C51D9-3017-410A-99CD-B640BA918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0637B0-EBF2-4A55-BAE0-DBBDE7D5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B1F8-1019-4B1B-9C28-41E1C248BDC4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C08CE5-7B31-4910-A887-EAE65C6E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919A89-9FF4-44D4-B98D-4B1D9572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40E7-C816-4CD4-A7D3-2AB3B60F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2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78AEE5-F04D-4BCC-8D91-B3F23B7B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82548F-CED9-4E09-93C3-410C54E93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5D9DA5D-F2A3-4DC1-A382-B5700280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B1F8-1019-4B1B-9C28-41E1C248BDC4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AA6E4D-9F1E-4D71-A211-3D708F45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44F161-12F6-49B9-8F9A-62FDCAB4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40E7-C816-4CD4-A7D3-2AB3B60F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9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8C512F-8DD5-4B44-B2DB-C57EAE80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FF8DB0-D4DA-4945-A079-A21BA8A1A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A6F573-7367-4025-A126-1BC1792C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B1F8-1019-4B1B-9C28-41E1C248BDC4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A463BD-428D-4ACA-B609-59B341DC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1B0D8F-CC55-4ADC-A0E6-2E44080E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40E7-C816-4CD4-A7D3-2AB3B60F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5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109545-4017-454E-AC1A-3AC493F2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F78A81-D0BD-4085-AD5C-2103DD4ED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51FDF0-6696-4A1B-B7C2-83C25A19E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D6CCF99-96E4-45A6-AC45-C95E576C2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B1F8-1019-4B1B-9C28-41E1C248BDC4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618593-57CC-4AEC-8A77-D3F6929E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85324B-1A4F-4764-BB12-10B5F51F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40E7-C816-4CD4-A7D3-2AB3B60F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05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B64890-41D1-4059-AB92-4CD35CFE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FB5A4DB-9D7B-4A2E-AC3F-7EC1A5340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3AEE4BE-C2DF-4A28-902C-29DB924EE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3B33690-D08F-435E-BA60-FD4D1B965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DF636C8-34AC-4EF4-9D26-8148D33BD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20E3CD9-9738-4D78-A490-1DCB430F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B1F8-1019-4B1B-9C28-41E1C248BDC4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B43073E-6DA9-4011-B06A-C2A79F1DC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BA96F4B-FBC3-4719-899C-66EDE4A1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40E7-C816-4CD4-A7D3-2AB3B60F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1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6B77DD-24B3-403E-87A1-630DB721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FC00B9A-8F33-44E7-B98C-432F0754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B1F8-1019-4B1B-9C28-41E1C248BDC4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E232900-58DD-42A2-835E-C455815D0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B89A02C-6862-4782-9FF9-1AB31DED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40E7-C816-4CD4-A7D3-2AB3B60F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0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75198BE-1E21-440A-B6AD-6A9CA4B7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B1F8-1019-4B1B-9C28-41E1C248BDC4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BEDC6A2-24DC-4B94-842D-504D4019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3C01DA2-B8F2-4A8C-A5F0-3DAA9694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40E7-C816-4CD4-A7D3-2AB3B60F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3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875F12-4949-484A-9F04-614FB57E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2F9671E-DFF7-4F2D-85EE-6DF786E96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B5D0A8E-064C-4BE0-910E-3B4EBBF52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EBA70BB-FF2E-4884-AD0F-8E7A063EF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B1F8-1019-4B1B-9C28-41E1C248BDC4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FC74AE6-7EC7-424D-B765-53F8FC7C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41C65B0-7497-4E34-869C-DBB21D514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40E7-C816-4CD4-A7D3-2AB3B60F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80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74970-A86D-47DA-A655-BFB9A45C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4407D4C-289E-4357-9EB8-6D25433B5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0CFD9B7-310D-4D04-BFF4-6155582D3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380E99E-C61D-45F7-A445-D6F6853F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B1F8-1019-4B1B-9C28-41E1C248BDC4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E8C618A-6F53-4F82-9FA1-B0956D2C3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E7971E2-A2B4-4A99-9BFA-E6298FCC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940E7-C816-4CD4-A7D3-2AB3B60F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2044FE-0A40-4A35-BF8A-5C1175B5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0E46393-0875-4695-993D-8CEE8CC74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1627CF-C50B-4135-B6D2-C10A1D87A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B1F8-1019-4B1B-9C28-41E1C248BDC4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188A29F-07D9-4910-BEBA-1000AD1F5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2BF646-3E09-4B6D-9FF3-A5E023E7C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940E7-C816-4CD4-A7D3-2AB3B60F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8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C80E26F-4425-461A-8CAD-0F3132E6C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19" y="605307"/>
            <a:ext cx="3960254" cy="1126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23FC2EF-0ECA-424A-9D65-8052E3CBC56B}"/>
              </a:ext>
            </a:extLst>
          </p:cNvPr>
          <p:cNvSpPr txBox="1"/>
          <p:nvPr/>
        </p:nvSpPr>
        <p:spPr>
          <a:xfrm>
            <a:off x="196419" y="2714996"/>
            <a:ext cx="66127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БИОРАЗЛАГАЕМЫЕ СОРБЕНТЫ ДЛЯ ЛИКВИДАЦИИ РАЗЛИВОВ </a:t>
            </a:r>
          </a:p>
          <a:p>
            <a:pPr algn="ctr"/>
            <a:r>
              <a:rPr lang="ru-RU" sz="28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НЕФТИ И ОЧИСТКИ ЗАГРЯЗНЕННЫХ ТЕРРИТОРИЙ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CB29115-E515-43B1-BF7D-818EC7B3C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619" y="605307"/>
            <a:ext cx="4675031" cy="56473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B294852-AD2F-47B8-9EEA-44E20A849A19}"/>
              </a:ext>
            </a:extLst>
          </p:cNvPr>
          <p:cNvSpPr txBox="1"/>
          <p:nvPr/>
        </p:nvSpPr>
        <p:spPr>
          <a:xfrm>
            <a:off x="2476870" y="5883361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AG-SORB.RU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720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71973A-F4CF-4BDF-B39C-6DC210EE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27594" cy="833360"/>
          </a:xfrm>
        </p:spPr>
        <p:txBody>
          <a:bodyPr>
            <a:normAutofit/>
          </a:bodyPr>
          <a:lstStyle/>
          <a:p>
            <a:r>
              <a:rPr lang="ru-RU" sz="3200" u="sng" dirty="0"/>
              <a:t>Проблема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E5A54F-C9A8-42F0-A0F5-2878D95BC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637"/>
            <a:ext cx="5029940" cy="18763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 РОССИИ КАЖДЫЙ ГОД ПРОИСХОДИТ БОЛЕЕ 10 000 АВАРИЙНЫХ РАЗЛИВОВ НЕФТИ И НЕФТЕПРОДУКТОВ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4EA74A9-89E1-4557-B512-C8A97A2C1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260" y="666426"/>
            <a:ext cx="3814609" cy="576732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5B394A7-27C6-487A-BA74-72F637176AD9}"/>
              </a:ext>
            </a:extLst>
          </p:cNvPr>
          <p:cNvSpPr txBox="1">
            <a:spLocks/>
          </p:cNvSpPr>
          <p:nvPr/>
        </p:nvSpPr>
        <p:spPr>
          <a:xfrm>
            <a:off x="838200" y="4068594"/>
            <a:ext cx="5127594" cy="83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Из них около трети – в процессе добычи и транспортировки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902" y="126330"/>
            <a:ext cx="1599050" cy="45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294852-AD2F-47B8-9EEA-44E20A849A19}"/>
              </a:ext>
            </a:extLst>
          </p:cNvPr>
          <p:cNvSpPr txBox="1"/>
          <p:nvPr/>
        </p:nvSpPr>
        <p:spPr>
          <a:xfrm>
            <a:off x="4406409" y="6332812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AG-SORB.RU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1812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71973A-F4CF-4BDF-B39C-6DC210EE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27594" cy="833360"/>
          </a:xfrm>
        </p:spPr>
        <p:txBody>
          <a:bodyPr>
            <a:normAutofit/>
          </a:bodyPr>
          <a:lstStyle/>
          <a:p>
            <a:r>
              <a:rPr lang="ru-RU" sz="3200" u="sng" dirty="0"/>
              <a:t>Проблема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8" y="2313176"/>
            <a:ext cx="5081629" cy="318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79" y="2377806"/>
            <a:ext cx="5574573" cy="313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55B394A7-27C6-487A-BA74-72F637176AD9}"/>
              </a:ext>
            </a:extLst>
          </p:cNvPr>
          <p:cNvSpPr txBox="1">
            <a:spLocks/>
          </p:cNvSpPr>
          <p:nvPr/>
        </p:nvSpPr>
        <p:spPr>
          <a:xfrm>
            <a:off x="615523" y="1286648"/>
            <a:ext cx="5127594" cy="83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Норильск 2019</a:t>
            </a:r>
            <a:endParaRPr lang="ru-RU" sz="3200" b="1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55B394A7-27C6-487A-BA74-72F637176AD9}"/>
              </a:ext>
            </a:extLst>
          </p:cNvPr>
          <p:cNvSpPr txBox="1">
            <a:spLocks/>
          </p:cNvSpPr>
          <p:nvPr/>
        </p:nvSpPr>
        <p:spPr>
          <a:xfrm>
            <a:off x="6353068" y="1346059"/>
            <a:ext cx="5127594" cy="83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Анапа 2025</a:t>
            </a:r>
            <a:endParaRPr lang="ru-RU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07" y="174571"/>
            <a:ext cx="159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5B394A7-27C6-487A-BA74-72F637176AD9}"/>
              </a:ext>
            </a:extLst>
          </p:cNvPr>
          <p:cNvSpPr txBox="1">
            <a:spLocks/>
          </p:cNvSpPr>
          <p:nvPr/>
        </p:nvSpPr>
        <p:spPr>
          <a:xfrm>
            <a:off x="1418095" y="5680418"/>
            <a:ext cx="9236990" cy="83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/>
              <a:t>Общие проблемы – сложные условия разлива, отсутствие единой технологии</a:t>
            </a:r>
            <a:endParaRPr lang="ru-RU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B294852-AD2F-47B8-9EEA-44E20A849A19}"/>
              </a:ext>
            </a:extLst>
          </p:cNvPr>
          <p:cNvSpPr txBox="1"/>
          <p:nvPr/>
        </p:nvSpPr>
        <p:spPr>
          <a:xfrm>
            <a:off x="5165826" y="6487795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AG-SORB.RU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41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71973A-F4CF-4BDF-B39C-6DC210EE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27594" cy="833360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Сложности:</a:t>
            </a:r>
            <a:endParaRPr lang="ru-RU" sz="3200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07" y="174571"/>
            <a:ext cx="159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3FC897D-963B-46CD-920C-133257424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432" y="1022889"/>
            <a:ext cx="3487302" cy="5300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2373" y="1542081"/>
            <a:ext cx="46727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/>
              <a:t>Сложные условия разлива (погода, суровый климат, масштаб)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/>
              <a:t>Отдаленные территории (сложно привезти нужные средства, невозможно вывезти отходы на утилизацию)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/>
              <a:t>Отсутствие инфраструктуры для ликвидации разлива</a:t>
            </a:r>
          </a:p>
          <a:p>
            <a:pPr marL="285750" indent="-285750">
              <a:buFont typeface="Wingdings" pitchFamily="2" charset="2"/>
              <a:buChar char="q"/>
            </a:pPr>
            <a:endParaRPr lang="ru-RU" sz="20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/>
              <a:t>Недостаточная квалификация персонала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B294852-AD2F-47B8-9EEA-44E20A849A19}"/>
              </a:ext>
            </a:extLst>
          </p:cNvPr>
          <p:cNvSpPr txBox="1"/>
          <p:nvPr/>
        </p:nvSpPr>
        <p:spPr>
          <a:xfrm>
            <a:off x="5506789" y="6394805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AG-SORB.RU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3580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71973A-F4CF-4BDF-B39C-6DC210EE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27594" cy="833360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Решение:</a:t>
            </a:r>
            <a:endParaRPr lang="ru-RU" sz="3200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07" y="174571"/>
            <a:ext cx="159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45" y="1542081"/>
            <a:ext cx="5745701" cy="383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51E5A54F-C9A8-42F0-A0F5-2878D95BC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294" y="1327911"/>
            <a:ext cx="5029940" cy="157802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ИСПОЛЬЗОВАНИЕ ОРГАНИЧЕСКИХ СОРБЕНТОВ </a:t>
            </a:r>
          </a:p>
          <a:p>
            <a:pPr marL="0" indent="0">
              <a:buNone/>
            </a:pPr>
            <a:r>
              <a:rPr lang="ru-RU" sz="1800" b="1" dirty="0" smtClean="0"/>
              <a:t>(Сорбентов на основе природных </a:t>
            </a:r>
            <a:r>
              <a:rPr lang="ru-RU" sz="1800" b="1" dirty="0" err="1" smtClean="0"/>
              <a:t>биоразлагаемых</a:t>
            </a:r>
            <a:r>
              <a:rPr lang="ru-RU" sz="1800" b="1" dirty="0" smtClean="0"/>
              <a:t> материалов)</a:t>
            </a:r>
            <a:endParaRPr lang="ru-RU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60894" y="3053166"/>
            <a:ext cx="46727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/>
              <a:t>Низкая стоимость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/>
              <a:t>Высокая сорбционная емкость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/>
              <a:t>Плавучесть*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/>
              <a:t>Биоразлагаемость, в том числе вместе с поглощенным нефтепродуктом (при небольшом загрязнении не нужно убирать)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 smtClean="0"/>
              <a:t>Упрощенная утилизация (термическая)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B294852-AD2F-47B8-9EEA-44E20A849A19}"/>
              </a:ext>
            </a:extLst>
          </p:cNvPr>
          <p:cNvSpPr txBox="1"/>
          <p:nvPr/>
        </p:nvSpPr>
        <p:spPr>
          <a:xfrm>
            <a:off x="5514538" y="6402554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AG-SORB.RU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4820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">
            <a:extLst>
              <a:ext uri="{FF2B5EF4-FFF2-40B4-BE49-F238E27FC236}">
                <a16:creationId xmlns="" xmlns:a16="http://schemas.microsoft.com/office/drawing/2014/main" id="{590B63D2-9854-4001-B898-24D171098B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594392"/>
              </p:ext>
            </p:extLst>
          </p:nvPr>
        </p:nvGraphicFramePr>
        <p:xfrm>
          <a:off x="6026124" y="1579427"/>
          <a:ext cx="5442622" cy="3243581"/>
        </p:xfrm>
        <a:graphic>
          <a:graphicData uri="http://schemas.openxmlformats.org/drawingml/2006/table">
            <a:tbl>
              <a:tblPr firstRow="1" firstCol="1" bandRow="1"/>
              <a:tblGrid>
                <a:gridCol w="1341120">
                  <a:extLst>
                    <a:ext uri="{9D8B030D-6E8A-4147-A177-3AD203B41FA5}">
                      <a16:colId xmlns="" xmlns:a16="http://schemas.microsoft.com/office/drawing/2014/main" val="2716822937"/>
                    </a:ext>
                  </a:extLst>
                </a:gridCol>
                <a:gridCol w="932098">
                  <a:extLst>
                    <a:ext uri="{9D8B030D-6E8A-4147-A177-3AD203B41FA5}">
                      <a16:colId xmlns="" xmlns:a16="http://schemas.microsoft.com/office/drawing/2014/main" val="2029515441"/>
                    </a:ext>
                  </a:extLst>
                </a:gridCol>
                <a:gridCol w="922150">
                  <a:extLst>
                    <a:ext uri="{9D8B030D-6E8A-4147-A177-3AD203B41FA5}">
                      <a16:colId xmlns="" xmlns:a16="http://schemas.microsoft.com/office/drawing/2014/main" val="2999465954"/>
                    </a:ext>
                  </a:extLst>
                </a:gridCol>
                <a:gridCol w="1278610">
                  <a:extLst>
                    <a:ext uri="{9D8B030D-6E8A-4147-A177-3AD203B41FA5}">
                      <a16:colId xmlns="" xmlns:a16="http://schemas.microsoft.com/office/drawing/2014/main" val="3839165264"/>
                    </a:ext>
                  </a:extLst>
                </a:gridCol>
                <a:gridCol w="968644">
                  <a:extLst>
                    <a:ext uri="{9D8B030D-6E8A-4147-A177-3AD203B41FA5}">
                      <a16:colId xmlns="" xmlns:a16="http://schemas.microsoft.com/office/drawing/2014/main" val="3070181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Технико-экономические параметры продукта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Наш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 SORB </a:t>
                      </a:r>
                      <a:r>
                        <a:rPr lang="ru-RU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Ultra 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Spill sorb </a:t>
                      </a:r>
                      <a:r>
                        <a:rPr lang="en-US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Канада)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Профсорб</a:t>
                      </a:r>
                      <a:r>
                        <a:rPr lang="ru-RU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ЭКО (Россия)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Ньюсорб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(Россия)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47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Сорбционная емкость на 1 кг сорбента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7,5-9,5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5-7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4-5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4-9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1055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Плавучесть (час)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 </a:t>
                      </a:r>
                      <a:r>
                        <a:rPr lang="ru-RU" sz="1400" b="1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часа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часа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 </a:t>
                      </a:r>
                      <a:r>
                        <a:rPr lang="ru-RU" sz="1400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часа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1999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Цена за кг., руб.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1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310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010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Варианты упаковочной тары (кг)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400" b="1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400" kern="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кг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12 кг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3151833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87" y="1787251"/>
            <a:ext cx="3716506" cy="484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F71973A-F4CF-4BDF-B39C-6DC210EEC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27594" cy="833360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Решение:</a:t>
            </a:r>
            <a:endParaRPr lang="ru-RU" sz="3200" u="sng" dirty="0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51E5A54F-C9A8-42F0-A0F5-2878D95BCCA6}"/>
              </a:ext>
            </a:extLst>
          </p:cNvPr>
          <p:cNvSpPr txBox="1">
            <a:spLocks/>
          </p:cNvSpPr>
          <p:nvPr/>
        </p:nvSpPr>
        <p:spPr>
          <a:xfrm>
            <a:off x="867932" y="1038389"/>
            <a:ext cx="5029940" cy="896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ЦЕЛЛЮЛОЗНЫЙ СОРБЕНТ </a:t>
            </a:r>
            <a:endParaRPr lang="en-US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AG-SORB</a:t>
            </a:r>
            <a:endParaRPr lang="ru-RU" b="1" dirty="0" smtClean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478669A-331E-4261-8ECE-BAC591752A3B}"/>
              </a:ext>
            </a:extLst>
          </p:cNvPr>
          <p:cNvSpPr txBox="1"/>
          <p:nvPr/>
        </p:nvSpPr>
        <p:spPr>
          <a:xfrm>
            <a:off x="5984578" y="946713"/>
            <a:ext cx="3639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Сравнение с конкурентами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51E5A54F-C9A8-42F0-A0F5-2878D95BCCA6}"/>
              </a:ext>
            </a:extLst>
          </p:cNvPr>
          <p:cNvSpPr txBox="1">
            <a:spLocks/>
          </p:cNvSpPr>
          <p:nvPr/>
        </p:nvSpPr>
        <p:spPr>
          <a:xfrm>
            <a:off x="5959099" y="5166549"/>
            <a:ext cx="5230678" cy="1578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ИСПОЛЬЗОВАНИЕ СОРБЕНТОВ РОССИЙСКОГО ПРОИЗВОДСТВА ЭКОНОМИТ БЮДЖЕТ</a:t>
            </a:r>
            <a:endParaRPr lang="ru-RU" sz="1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264" y="329124"/>
            <a:ext cx="159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B294852-AD2F-47B8-9EEA-44E20A849A19}"/>
              </a:ext>
            </a:extLst>
          </p:cNvPr>
          <p:cNvSpPr txBox="1"/>
          <p:nvPr/>
        </p:nvSpPr>
        <p:spPr>
          <a:xfrm>
            <a:off x="5615276" y="6472297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AG-SORB.RU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034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F892AE-C26B-4E3F-9878-8B0724360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97" y="1816748"/>
            <a:ext cx="5562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БЫСТРАЯ ЛИКВИДАЦИЯ* РАЗЛИВА И ОЧИСТКА ТЕРРИТОРИИ С ПОМОЩЬЮ БИОРАЗЛАГАЕМЫХ СОРБЕНТОВ </a:t>
            </a:r>
            <a:r>
              <a:rPr lang="en-US" b="1" dirty="0"/>
              <a:t>AG-SORB</a:t>
            </a:r>
            <a:endParaRPr lang="ru-RU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A515BCF3-C9D8-4227-82D8-FB4B955C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97" y="445025"/>
            <a:ext cx="5127594" cy="833360"/>
          </a:xfrm>
        </p:spPr>
        <p:txBody>
          <a:bodyPr>
            <a:normAutofit/>
          </a:bodyPr>
          <a:lstStyle/>
          <a:p>
            <a:r>
              <a:rPr lang="ru-RU" sz="3200" u="sng" dirty="0"/>
              <a:t>Решение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FFCF66C-B098-4125-B426-E6D568D71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21933"/>
            <a:ext cx="5824724" cy="437334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4084A824-3EDF-4BE6-8106-009654541166}"/>
              </a:ext>
            </a:extLst>
          </p:cNvPr>
          <p:cNvSpPr txBox="1">
            <a:spLocks/>
          </p:cNvSpPr>
          <p:nvPr/>
        </p:nvSpPr>
        <p:spPr>
          <a:xfrm>
            <a:off x="968406" y="4125582"/>
            <a:ext cx="5127594" cy="833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AG-Sorb – </a:t>
            </a:r>
            <a:r>
              <a:rPr lang="ru-RU" sz="2800" dirty="0"/>
              <a:t>на земле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AG-Sorb Ultra – </a:t>
            </a:r>
            <a:r>
              <a:rPr lang="ru-RU" sz="2800" dirty="0"/>
              <a:t>на воде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DED4220A-BC07-4453-B7C3-A6E16A49812B}"/>
              </a:ext>
            </a:extLst>
          </p:cNvPr>
          <p:cNvSpPr txBox="1">
            <a:spLocks/>
          </p:cNvSpPr>
          <p:nvPr/>
        </p:nvSpPr>
        <p:spPr>
          <a:xfrm>
            <a:off x="685800" y="5873089"/>
            <a:ext cx="5127594" cy="83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*Протестировано: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4C4DF5F-6761-435E-92C0-4A23F62D4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227" y="6064587"/>
            <a:ext cx="2014773" cy="52384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A3D8AC87-3418-4BBD-A921-8DB81C88C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105" y="5621868"/>
            <a:ext cx="1640583" cy="12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B95F91B7-5746-4964-950F-AB60418C8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93" y="5919787"/>
            <a:ext cx="2941468" cy="7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277" y="166822"/>
            <a:ext cx="159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48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FF64EC0C-18AB-4A5F-863B-49D87DC6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97" y="445025"/>
            <a:ext cx="6500674" cy="833360"/>
          </a:xfrm>
        </p:spPr>
        <p:txBody>
          <a:bodyPr>
            <a:normAutofit fontScale="90000"/>
          </a:bodyPr>
          <a:lstStyle/>
          <a:p>
            <a:r>
              <a:rPr lang="ru-RU" sz="3200" u="sng" dirty="0"/>
              <a:t>Особенности и преимущества продукта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1D30CF4-834E-407C-97DE-EF8EC0FF7B47}"/>
              </a:ext>
            </a:extLst>
          </p:cNvPr>
          <p:cNvSpPr/>
          <p:nvPr/>
        </p:nvSpPr>
        <p:spPr>
          <a:xfrm>
            <a:off x="612559" y="1811045"/>
            <a:ext cx="4891596" cy="401270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8F1C05E-CC1A-4312-BAF8-9486C452341D}"/>
              </a:ext>
            </a:extLst>
          </p:cNvPr>
          <p:cNvSpPr/>
          <p:nvPr/>
        </p:nvSpPr>
        <p:spPr>
          <a:xfrm>
            <a:off x="6411157" y="1811045"/>
            <a:ext cx="4891596" cy="4012706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C151BDF6-901D-45B1-A571-3750AE5E9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904" y="2072458"/>
            <a:ext cx="4753251" cy="34898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ПРОИЗВОДИТСЯ ИЗ ПРОМЫШЛЕННЫХ ОТХОДОВ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До </a:t>
            </a:r>
            <a:r>
              <a:rPr lang="ru-RU" sz="5400" b="1" dirty="0"/>
              <a:t>10</a:t>
            </a:r>
            <a:r>
              <a:rPr lang="ru-RU" b="1" dirty="0"/>
              <a:t> раз дешевле иностранных аналогов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До </a:t>
            </a:r>
            <a:r>
              <a:rPr lang="ru-RU" sz="5200" b="1" dirty="0"/>
              <a:t>5</a:t>
            </a:r>
            <a:r>
              <a:rPr lang="ru-RU" b="1" dirty="0"/>
              <a:t> раз быстрее впитывает, чем торфяные аналоги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93E9D09E-A392-4A93-99F4-7002D61D74A4}"/>
              </a:ext>
            </a:extLst>
          </p:cNvPr>
          <p:cNvSpPr txBox="1">
            <a:spLocks/>
          </p:cNvSpPr>
          <p:nvPr/>
        </p:nvSpPr>
        <p:spPr>
          <a:xfrm>
            <a:off x="6480329" y="2072458"/>
            <a:ext cx="4753251" cy="3489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/>
              <a:t>БИОРАЗЛАГАЕМОСТЬ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/>
              <a:t>До </a:t>
            </a:r>
            <a:r>
              <a:rPr lang="ru-RU" sz="5400" b="1" dirty="0"/>
              <a:t>2</a:t>
            </a:r>
            <a:r>
              <a:rPr lang="ru-RU" b="1" dirty="0"/>
              <a:t> раз снижение расходов на логистику (можно не вывозить)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/>
              <a:t>До </a:t>
            </a:r>
            <a:r>
              <a:rPr lang="ru-RU" sz="5200" b="1" dirty="0"/>
              <a:t>8</a:t>
            </a:r>
            <a:r>
              <a:rPr lang="ru-RU" b="1" dirty="0"/>
              <a:t> раз уменьшает срок </a:t>
            </a:r>
            <a:r>
              <a:rPr lang="ru-RU" b="1" dirty="0" err="1"/>
              <a:t>биоразложения</a:t>
            </a:r>
            <a:r>
              <a:rPr lang="ru-RU" b="1" dirty="0"/>
              <a:t> нефтепродукта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DA5BE881-645C-40EF-9B9B-EAF90FEA352F}"/>
              </a:ext>
            </a:extLst>
          </p:cNvPr>
          <p:cNvSpPr txBox="1">
            <a:spLocks/>
          </p:cNvSpPr>
          <p:nvPr/>
        </p:nvSpPr>
        <p:spPr>
          <a:xfrm>
            <a:off x="612559" y="6085164"/>
            <a:ext cx="11496583" cy="83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u="sng" dirty="0"/>
              <a:t>Самостоятельная оперативная ликвидация – </a:t>
            </a:r>
            <a:r>
              <a:rPr lang="ru-RU" sz="3900" b="1" u="sng" dirty="0"/>
              <a:t>минимальный</a:t>
            </a:r>
            <a:r>
              <a:rPr lang="ru-RU" sz="3200" u="sng" dirty="0"/>
              <a:t> штраф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605" y="159073"/>
            <a:ext cx="159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36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48DCFB7-67ED-4721-B0AD-D60D38036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7" y="607413"/>
            <a:ext cx="3960254" cy="1126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C47ECB-2042-47B7-B7AE-BCF69D9CD1E7}"/>
              </a:ext>
            </a:extLst>
          </p:cNvPr>
          <p:cNvSpPr txBox="1"/>
          <p:nvPr/>
        </p:nvSpPr>
        <p:spPr>
          <a:xfrm>
            <a:off x="4777297" y="697929"/>
            <a:ext cx="66127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БИОРАЗЛАГАЕМЫЕ СОРБЕНТЫ ДЛЯ ЛИКВИДАЦИИ РАЗЛИВОВ </a:t>
            </a:r>
          </a:p>
          <a:p>
            <a:r>
              <a:rPr lang="ru-RU" sz="2800" b="1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НЕФТИ И ОЧИСТКИ ЗАГРЯЗНЕННЫХ ТЕРРИТОРИЙ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F88392-0EA8-401E-9F6D-0F6B264065E8}"/>
              </a:ext>
            </a:extLst>
          </p:cNvPr>
          <p:cNvSpPr txBox="1"/>
          <p:nvPr/>
        </p:nvSpPr>
        <p:spPr>
          <a:xfrm>
            <a:off x="4866073" y="3851747"/>
            <a:ext cx="6186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Андрей Гребенкин</a:t>
            </a:r>
          </a:p>
          <a:p>
            <a:endParaRPr lang="ru-RU" b="1" dirty="0"/>
          </a:p>
          <a:p>
            <a:r>
              <a:rPr lang="ru-RU" b="1" dirty="0"/>
              <a:t>Генеральный директор </a:t>
            </a:r>
          </a:p>
          <a:p>
            <a:r>
              <a:rPr lang="ru-RU" b="1" dirty="0"/>
              <a:t>ООО «Естественные технологии»</a:t>
            </a:r>
          </a:p>
          <a:p>
            <a:endParaRPr lang="ru-RU" b="1" dirty="0"/>
          </a:p>
          <a:p>
            <a:r>
              <a:rPr lang="ru-RU" b="1" dirty="0"/>
              <a:t>Тел.: +7 911 210 60 93</a:t>
            </a:r>
          </a:p>
          <a:p>
            <a:endParaRPr lang="ru-RU" b="1" dirty="0"/>
          </a:p>
          <a:p>
            <a:r>
              <a:rPr lang="en-US" b="1" dirty="0"/>
              <a:t>AG-SORB.RU</a:t>
            </a:r>
            <a:endParaRPr lang="ru-RU" b="1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DF5BC17-6CCA-49AB-A7D5-643899A76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073" y="2768318"/>
            <a:ext cx="5918373" cy="83336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Снижение расходов на материалы, штрафы и логистику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10806B5-016D-4806-A57C-A4EF4C8C9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17" y="2233473"/>
            <a:ext cx="4145132" cy="41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985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328</Words>
  <Application>Microsoft Office PowerPoint</Application>
  <PresentationFormat>Произвольный</PresentationFormat>
  <Paragraphs>92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Проблема</vt:lpstr>
      <vt:lpstr>Проблема</vt:lpstr>
      <vt:lpstr>Сложности:</vt:lpstr>
      <vt:lpstr>Решение:</vt:lpstr>
      <vt:lpstr>Решение:</vt:lpstr>
      <vt:lpstr>Решение</vt:lpstr>
      <vt:lpstr>Особенности и преимущества продукта</vt:lpstr>
      <vt:lpstr>Снижение расходов на материалы, штрафы и логистику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Татьяна</cp:lastModifiedBy>
  <cp:revision>6</cp:revision>
  <dcterms:created xsi:type="dcterms:W3CDTF">2024-02-15T22:02:03Z</dcterms:created>
  <dcterms:modified xsi:type="dcterms:W3CDTF">2025-04-19T12:07:05Z</dcterms:modified>
</cp:coreProperties>
</file>