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10234600" cy="14662150"/>
  <p:embeddedFontLst>
    <p:embeddedFont>
      <p:font typeface="Libre Franklin"/>
      <p:regular r:id="rId27"/>
      <p:bold r:id="rId28"/>
      <p:italic r:id="rId29"/>
      <p:boldItalic r:id="rId30"/>
    </p:embeddedFont>
    <p:embeddedFont>
      <p:font typeface="Rubik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57">
          <p15:clr>
            <a:srgbClr val="A4A3A4"/>
          </p15:clr>
        </p15:guide>
        <p15:guide id="4" pos="7423">
          <p15:clr>
            <a:srgbClr val="A4A3A4"/>
          </p15:clr>
        </p15:guide>
        <p15:guide id="5" orient="horz" pos="232">
          <p15:clr>
            <a:srgbClr val="A4A3A4"/>
          </p15:clr>
        </p15:guide>
        <p15:guide id="6" orient="horz" pos="41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pos="257"/>
        <p:guide pos="7423"/>
        <p:guide pos="232" orient="horz"/>
        <p:guide pos="411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ibreFranklin-bold.fntdata"/><Relationship Id="rId27" Type="http://schemas.openxmlformats.org/officeDocument/2006/relationships/font" Target="fonts/LibreFrankli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breFranklin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ubik-regular.fntdata"/><Relationship Id="rId30" Type="http://schemas.openxmlformats.org/officeDocument/2006/relationships/font" Target="fonts/LibreFranklin-boldItalic.fntdata"/><Relationship Id="rId11" Type="http://schemas.openxmlformats.org/officeDocument/2006/relationships/slide" Target="slides/slide6.xml"/><Relationship Id="rId33" Type="http://schemas.openxmlformats.org/officeDocument/2006/relationships/font" Target="fonts/Rubik-italic.fntdata"/><Relationship Id="rId10" Type="http://schemas.openxmlformats.org/officeDocument/2006/relationships/slide" Target="slides/slide5.xml"/><Relationship Id="rId32" Type="http://schemas.openxmlformats.org/officeDocument/2006/relationships/font" Target="fonts/Rubik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Rubik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434999" cy="735654"/>
          </a:xfrm>
          <a:prstGeom prst="rect">
            <a:avLst/>
          </a:prstGeom>
          <a:noFill/>
          <a:ln>
            <a:noFill/>
          </a:ln>
        </p:spPr>
        <p:txBody>
          <a:bodyPr anchorCtr="0" anchor="t" bIns="71125" lIns="142250" spcFirstLastPara="1" rIns="142250" wrap="square" tIns="711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797246" y="0"/>
            <a:ext cx="4434999" cy="735654"/>
          </a:xfrm>
          <a:prstGeom prst="rect">
            <a:avLst/>
          </a:prstGeom>
          <a:noFill/>
          <a:ln>
            <a:noFill/>
          </a:ln>
        </p:spPr>
        <p:txBody>
          <a:bodyPr anchorCtr="0" anchor="t" bIns="71125" lIns="142250" spcFirstLastPara="1" rIns="142250" wrap="square" tIns="711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  <a:noFill/>
          <a:ln>
            <a:noFill/>
          </a:ln>
        </p:spPr>
        <p:txBody>
          <a:bodyPr anchorCtr="0" anchor="t" bIns="71125" lIns="142250" spcFirstLastPara="1" rIns="142250" wrap="square" tIns="711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3926499"/>
            <a:ext cx="4434999" cy="735652"/>
          </a:xfrm>
          <a:prstGeom prst="rect">
            <a:avLst/>
          </a:prstGeom>
          <a:noFill/>
          <a:ln>
            <a:noFill/>
          </a:ln>
        </p:spPr>
        <p:txBody>
          <a:bodyPr anchorCtr="0" anchor="b" bIns="71125" lIns="142250" spcFirstLastPara="1" rIns="142250" wrap="square" tIns="711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797246" y="13926499"/>
            <a:ext cx="4434999" cy="735652"/>
          </a:xfrm>
          <a:prstGeom prst="rect">
            <a:avLst/>
          </a:prstGeom>
          <a:noFill/>
          <a:ln>
            <a:noFill/>
          </a:ln>
        </p:spPr>
        <p:txBody>
          <a:bodyPr anchorCtr="0" anchor="b" bIns="71125" lIns="142250" spcFirstLastPara="1" rIns="142250" wrap="square" tIns="71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  <a:noFill/>
          <a:ln>
            <a:noFill/>
          </a:ln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5797246" y="13926499"/>
            <a:ext cx="4434999" cy="735652"/>
          </a:xfrm>
          <a:prstGeom prst="rect">
            <a:avLst/>
          </a:prstGeom>
          <a:noFill/>
          <a:ln>
            <a:noFill/>
          </a:ln>
        </p:spPr>
        <p:txBody>
          <a:bodyPr anchorCtr="0" anchor="b" bIns="71125" lIns="142250" spcFirstLastPara="1" rIns="142250" wrap="square" tIns="71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:notes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0:notes"/>
          <p:cNvSpPr/>
          <p:nvPr>
            <p:ph idx="2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1:notes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1:notes"/>
          <p:cNvSpPr/>
          <p:nvPr>
            <p:ph idx="2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2:notes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2:notes"/>
          <p:cNvSpPr/>
          <p:nvPr>
            <p:ph idx="2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3:notes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3:notes"/>
          <p:cNvSpPr/>
          <p:nvPr>
            <p:ph idx="2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4:notes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4:notes"/>
          <p:cNvSpPr/>
          <p:nvPr>
            <p:ph idx="2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5:notes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5:notes"/>
          <p:cNvSpPr/>
          <p:nvPr>
            <p:ph idx="2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6:notes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6:notes"/>
          <p:cNvSpPr/>
          <p:nvPr>
            <p:ph idx="2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7:notes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17:notes"/>
          <p:cNvSpPr/>
          <p:nvPr>
            <p:ph idx="2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8:notes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18:notes"/>
          <p:cNvSpPr/>
          <p:nvPr>
            <p:ph idx="2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9:notes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19:notes"/>
          <p:cNvSpPr/>
          <p:nvPr>
            <p:ph idx="2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0:notes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20:notes"/>
          <p:cNvSpPr/>
          <p:nvPr>
            <p:ph idx="2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56bce4f954_0_0:notes"/>
          <p:cNvSpPr/>
          <p:nvPr>
            <p:ph idx="2" type="sldImg"/>
          </p:nvPr>
        </p:nvSpPr>
        <p:spPr>
          <a:xfrm>
            <a:off x="719138" y="1833563"/>
            <a:ext cx="8796300" cy="494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56bce4f954_0_0:notes"/>
          <p:cNvSpPr txBox="1"/>
          <p:nvPr>
            <p:ph idx="1" type="body"/>
          </p:nvPr>
        </p:nvSpPr>
        <p:spPr>
          <a:xfrm>
            <a:off x="1023462" y="7056159"/>
            <a:ext cx="8187600" cy="5773200"/>
          </a:xfrm>
          <a:prstGeom prst="rect">
            <a:avLst/>
          </a:prstGeom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g356bce4f954_0_0:notes"/>
          <p:cNvSpPr txBox="1"/>
          <p:nvPr>
            <p:ph idx="12" type="sldNum"/>
          </p:nvPr>
        </p:nvSpPr>
        <p:spPr>
          <a:xfrm>
            <a:off x="5797246" y="13926499"/>
            <a:ext cx="4434900" cy="735600"/>
          </a:xfrm>
          <a:prstGeom prst="rect">
            <a:avLst/>
          </a:prstGeom>
        </p:spPr>
        <p:txBody>
          <a:bodyPr anchorCtr="0" anchor="b" bIns="71125" lIns="142250" spcFirstLastPara="1" rIns="142250" wrap="square" tIns="71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/>
          <p:nvPr>
            <p:ph idx="2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  <a:noFill/>
          <a:ln>
            <a:noFill/>
          </a:ln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 txBox="1"/>
          <p:nvPr>
            <p:ph idx="12" type="sldNum"/>
          </p:nvPr>
        </p:nvSpPr>
        <p:spPr>
          <a:xfrm>
            <a:off x="5797246" y="13926499"/>
            <a:ext cx="4434999" cy="735652"/>
          </a:xfrm>
          <a:prstGeom prst="rect">
            <a:avLst/>
          </a:prstGeom>
          <a:noFill/>
          <a:ln>
            <a:noFill/>
          </a:ln>
        </p:spPr>
        <p:txBody>
          <a:bodyPr anchorCtr="0" anchor="b" bIns="71125" lIns="142250" spcFirstLastPara="1" rIns="142250" wrap="square" tIns="71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7:notes"/>
          <p:cNvSpPr/>
          <p:nvPr>
            <p:ph idx="2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8:notes"/>
          <p:cNvSpPr/>
          <p:nvPr>
            <p:ph idx="2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:notes"/>
          <p:cNvSpPr txBox="1"/>
          <p:nvPr>
            <p:ph idx="1" type="body"/>
          </p:nvPr>
        </p:nvSpPr>
        <p:spPr>
          <a:xfrm>
            <a:off x="1023462" y="7056159"/>
            <a:ext cx="8187690" cy="5773222"/>
          </a:xfrm>
          <a:prstGeom prst="rect">
            <a:avLst/>
          </a:prstGeom>
        </p:spPr>
        <p:txBody>
          <a:bodyPr anchorCtr="0" anchor="t" bIns="71125" lIns="142250" spcFirstLastPara="1" rIns="142250" wrap="square" tIns="7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9:notes"/>
          <p:cNvSpPr/>
          <p:nvPr>
            <p:ph idx="2" type="sldImg"/>
          </p:nvPr>
        </p:nvSpPr>
        <p:spPr>
          <a:xfrm>
            <a:off x="719138" y="1833563"/>
            <a:ext cx="8796337" cy="49482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9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Relationship Id="rId4" Type="http://schemas.openxmlformats.org/officeDocument/2006/relationships/image" Target="../media/image56.jpg"/><Relationship Id="rId9" Type="http://schemas.openxmlformats.org/officeDocument/2006/relationships/image" Target="../media/image38.jpg"/><Relationship Id="rId5" Type="http://schemas.openxmlformats.org/officeDocument/2006/relationships/image" Target="../media/image53.jpg"/><Relationship Id="rId6" Type="http://schemas.openxmlformats.org/officeDocument/2006/relationships/image" Target="../media/image37.png"/><Relationship Id="rId7" Type="http://schemas.openxmlformats.org/officeDocument/2006/relationships/image" Target="../media/image47.jpg"/><Relationship Id="rId8" Type="http://schemas.openxmlformats.org/officeDocument/2006/relationships/image" Target="../media/image5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9.png"/><Relationship Id="rId4" Type="http://schemas.openxmlformats.org/officeDocument/2006/relationships/image" Target="../media/image54.png"/><Relationship Id="rId5" Type="http://schemas.openxmlformats.org/officeDocument/2006/relationships/image" Target="../media/image5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3.png"/><Relationship Id="rId10" Type="http://schemas.openxmlformats.org/officeDocument/2006/relationships/image" Target="../media/image4.jpg"/><Relationship Id="rId9" Type="http://schemas.openxmlformats.org/officeDocument/2006/relationships/image" Target="../media/image9.jpg"/><Relationship Id="rId5" Type="http://schemas.openxmlformats.org/officeDocument/2006/relationships/image" Target="../media/image20.jpg"/><Relationship Id="rId6" Type="http://schemas.openxmlformats.org/officeDocument/2006/relationships/image" Target="../media/image26.png"/><Relationship Id="rId7" Type="http://schemas.openxmlformats.org/officeDocument/2006/relationships/image" Target="../media/image2.png"/><Relationship Id="rId8" Type="http://schemas.openxmlformats.org/officeDocument/2006/relationships/image" Target="../media/image3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jpg"/><Relationship Id="rId4" Type="http://schemas.openxmlformats.org/officeDocument/2006/relationships/image" Target="../media/image25.jpg"/><Relationship Id="rId5" Type="http://schemas.openxmlformats.org/officeDocument/2006/relationships/image" Target="../media/image32.png"/><Relationship Id="rId6" Type="http://schemas.openxmlformats.org/officeDocument/2006/relationships/image" Target="../media/image33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57.png"/><Relationship Id="rId10" Type="http://schemas.openxmlformats.org/officeDocument/2006/relationships/image" Target="../media/image18.jpg"/><Relationship Id="rId13" Type="http://schemas.openxmlformats.org/officeDocument/2006/relationships/image" Target="../media/image21.jpg"/><Relationship Id="rId1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5.png"/><Relationship Id="rId9" Type="http://schemas.openxmlformats.org/officeDocument/2006/relationships/image" Target="../media/image43.jpg"/><Relationship Id="rId5" Type="http://schemas.openxmlformats.org/officeDocument/2006/relationships/image" Target="../media/image31.jpg"/><Relationship Id="rId6" Type="http://schemas.openxmlformats.org/officeDocument/2006/relationships/image" Target="../media/image24.png"/><Relationship Id="rId7" Type="http://schemas.openxmlformats.org/officeDocument/2006/relationships/image" Target="../media/image35.png"/><Relationship Id="rId8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jpg"/><Relationship Id="rId4" Type="http://schemas.openxmlformats.org/officeDocument/2006/relationships/image" Target="../media/image58.png"/><Relationship Id="rId5" Type="http://schemas.openxmlformats.org/officeDocument/2006/relationships/image" Target="../media/image29.jpg"/><Relationship Id="rId6" Type="http://schemas.openxmlformats.org/officeDocument/2006/relationships/image" Target="../media/image4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6.png"/><Relationship Id="rId4" Type="http://schemas.openxmlformats.org/officeDocument/2006/relationships/image" Target="../media/image48.pn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3"/>
          <p:cNvGrpSpPr/>
          <p:nvPr/>
        </p:nvGrpSpPr>
        <p:grpSpPr>
          <a:xfrm>
            <a:off x="4272455" y="-3"/>
            <a:ext cx="7919545" cy="6858003"/>
            <a:chOff x="4272455" y="-3"/>
            <a:chExt cx="7919545" cy="6858003"/>
          </a:xfrm>
        </p:grpSpPr>
        <p:sp>
          <p:nvSpPr>
            <p:cNvPr id="90" name="Google Shape;90;p13"/>
            <p:cNvSpPr/>
            <p:nvPr/>
          </p:nvSpPr>
          <p:spPr>
            <a:xfrm flipH="1">
              <a:off x="4272455" y="0"/>
              <a:ext cx="6700345" cy="6858000"/>
            </a:xfrm>
            <a:prstGeom prst="rtTriangl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10972800" y="0"/>
              <a:ext cx="1219200" cy="68580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 rot="10800000">
              <a:off x="6635931" y="-3"/>
              <a:ext cx="4389120" cy="3383282"/>
            </a:xfrm>
            <a:prstGeom prst="triangle">
              <a:avLst>
                <a:gd fmla="val 76358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482908" y="384243"/>
            <a:ext cx="1905455" cy="1286902"/>
            <a:chOff x="788351" y="1717561"/>
            <a:chExt cx="2286207" cy="1481200"/>
          </a:xfrm>
        </p:grpSpPr>
        <p:pic>
          <p:nvPicPr>
            <p:cNvPr descr="C:\Users\Natalia\Downloads\архив-2\Логотип ОДС-МЕД.jpg" id="94" name="Google Shape;94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8351" y="1717561"/>
              <a:ext cx="1956741" cy="1285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03717" y="2652749"/>
              <a:ext cx="770841" cy="5460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" name="Google Shape;96;p13"/>
          <p:cNvSpPr txBox="1"/>
          <p:nvPr/>
        </p:nvSpPr>
        <p:spPr>
          <a:xfrm>
            <a:off x="363602" y="2480216"/>
            <a:ext cx="7819800" cy="3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8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rgbClr val="0C0C0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Тонометр с функцией</a:t>
            </a:r>
            <a:endParaRPr/>
          </a:p>
          <a:p>
            <a:pPr indent="0" lvl="0" marL="0" marR="0" rtl="0" algn="l">
              <a:lnSpc>
                <a:spcPct val="88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rgbClr val="0C0C0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оценки состояния</a:t>
            </a:r>
            <a:endParaRPr b="0" i="0" sz="4400" u="none" cap="none" strike="noStrike">
              <a:solidFill>
                <a:srgbClr val="0C0C0C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88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rgbClr val="0C0C0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сосудов</a:t>
            </a:r>
            <a:endParaRPr b="0" i="0" sz="4400" u="none" cap="none" strike="noStrike">
              <a:solidFill>
                <a:srgbClr val="0C0C0C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88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C0C0C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</a:t>
            </a:r>
            <a:r>
              <a:rPr b="0" i="0" lang="ru-RU" sz="2000" u="none" cap="none" strike="noStrike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ООО </a:t>
            </a:r>
            <a:r>
              <a:rPr b="1" i="0" lang="ru-RU" sz="2000" u="none" cap="none" strike="noStrike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«ОДС-МЕД» </a:t>
            </a:r>
            <a:r>
              <a:rPr b="0" i="0" lang="ru-RU" sz="2000" u="none" cap="none" strike="noStrike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совместно с </a:t>
            </a:r>
            <a:endParaRPr b="0" i="0" sz="2000" u="none" cap="none" strike="noStrike">
              <a:solidFill>
                <a:srgbClr val="2F549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</a:t>
            </a:r>
            <a:r>
              <a:rPr b="0" i="0" lang="ru-RU" sz="2000" u="none" cap="none" strike="noStrike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ГБУЗ МО </a:t>
            </a:r>
            <a:r>
              <a:rPr b="1" i="0" lang="ru-RU" sz="2000" u="none" cap="none" strike="noStrike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МОНИКИ </a:t>
            </a:r>
            <a:br>
              <a:rPr b="0" i="0" lang="ru-RU" sz="2000" u="none" cap="none" strike="noStrike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b="0" i="0" lang="ru-RU" sz="2000" u="none" cap="none" strike="noStrike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им. М.Ф.Владимирского</a:t>
            </a:r>
            <a:endParaRPr b="0" i="0" sz="2000" u="none" cap="none" strike="noStrike">
              <a:solidFill>
                <a:srgbClr val="2F549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62494" y="3280146"/>
            <a:ext cx="4167951" cy="3131657"/>
          </a:xfrm>
          <a:prstGeom prst="roundRect">
            <a:avLst>
              <a:gd fmla="val 41602" name="adj"/>
            </a:avLst>
          </a:prstGeom>
          <a:noFill/>
          <a:ln>
            <a:noFill/>
          </a:ln>
        </p:spPr>
      </p:pic>
      <p:pic>
        <p:nvPicPr>
          <p:cNvPr descr="C:\Users\Natalia\Documents\ODSMED\для суставов\презентация\Сколково\Без имени-3.jpg" id="98" name="Google Shape;9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57001" y="238406"/>
            <a:ext cx="852407" cy="86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17748" y="232914"/>
            <a:ext cx="913459" cy="90355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22"/>
          <p:cNvGrpSpPr/>
          <p:nvPr/>
        </p:nvGrpSpPr>
        <p:grpSpPr>
          <a:xfrm>
            <a:off x="4272455" y="-1"/>
            <a:ext cx="7919545" cy="6858001"/>
            <a:chOff x="4272455" y="-1"/>
            <a:chExt cx="7919545" cy="6858001"/>
          </a:xfrm>
        </p:grpSpPr>
        <p:sp>
          <p:nvSpPr>
            <p:cNvPr id="325" name="Google Shape;325;p22"/>
            <p:cNvSpPr/>
            <p:nvPr/>
          </p:nvSpPr>
          <p:spPr>
            <a:xfrm rot="10800000">
              <a:off x="5460272" y="-1"/>
              <a:ext cx="5564777" cy="3918858"/>
            </a:xfrm>
            <a:prstGeom prst="triangle">
              <a:avLst>
                <a:gd fmla="val 6849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2"/>
            <p:cNvSpPr/>
            <p:nvPr/>
          </p:nvSpPr>
          <p:spPr>
            <a:xfrm flipH="1">
              <a:off x="4272455" y="0"/>
              <a:ext cx="6700345" cy="6858000"/>
            </a:xfrm>
            <a:prstGeom prst="rtTriangl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10972800" y="0"/>
              <a:ext cx="1219200" cy="68580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22"/>
          <p:cNvGrpSpPr/>
          <p:nvPr/>
        </p:nvGrpSpPr>
        <p:grpSpPr>
          <a:xfrm>
            <a:off x="665018" y="283617"/>
            <a:ext cx="10320012" cy="591594"/>
            <a:chOff x="665018" y="283617"/>
            <a:chExt cx="10320012" cy="591594"/>
          </a:xfrm>
        </p:grpSpPr>
        <p:sp>
          <p:nvSpPr>
            <p:cNvPr id="329" name="Google Shape;329;p22"/>
            <p:cNvSpPr txBox="1"/>
            <p:nvPr/>
          </p:nvSpPr>
          <p:spPr>
            <a:xfrm>
              <a:off x="665018" y="283617"/>
              <a:ext cx="10320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2F549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Две стратегии</a:t>
              </a:r>
              <a:endParaRPr sz="2400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330" name="Google Shape;330;p22"/>
            <p:cNvCxnSpPr/>
            <p:nvPr/>
          </p:nvCxnSpPr>
          <p:spPr>
            <a:xfrm>
              <a:off x="725714" y="866109"/>
              <a:ext cx="4760686" cy="9102"/>
            </a:xfrm>
            <a:prstGeom prst="straightConnector1">
              <a:avLst/>
            </a:pr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331" name="Google Shape;33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2124" y="4553691"/>
            <a:ext cx="4789761" cy="645327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2"/>
          <p:cNvSpPr txBox="1"/>
          <p:nvPr>
            <p:ph type="title"/>
          </p:nvPr>
        </p:nvSpPr>
        <p:spPr>
          <a:xfrm>
            <a:off x="7647180" y="1214846"/>
            <a:ext cx="3769758" cy="413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900"/>
              <a:buFont typeface="Calibri"/>
              <a:buNone/>
            </a:pPr>
            <a:r>
              <a:rPr b="1" lang="ru-RU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Персональный вариант </a:t>
            </a:r>
            <a:br>
              <a:rPr b="1" lang="ru-RU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900">
                <a:latin typeface="Calibri"/>
                <a:ea typeface="Calibri"/>
                <a:cs typeface="Calibri"/>
                <a:sym typeface="Calibri"/>
              </a:rPr>
              <a:t>упрощённый (для одной стороны) для домашнего использования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2"/>
          <p:cNvSpPr txBox="1"/>
          <p:nvPr/>
        </p:nvSpPr>
        <p:spPr>
          <a:xfrm>
            <a:off x="588881" y="1185666"/>
            <a:ext cx="5720477" cy="413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900"/>
              <a:buFont typeface="Calibri"/>
              <a:buNone/>
            </a:pPr>
            <a:r>
              <a:rPr b="1" i="0" lang="ru-RU" sz="19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Профессиональный вариант</a:t>
            </a: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в</a:t>
            </a: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котором каждый параметр врач может увидеть и проанализировать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333" y="3546566"/>
            <a:ext cx="4898572" cy="259110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2"/>
          <p:cNvSpPr/>
          <p:nvPr/>
        </p:nvSpPr>
        <p:spPr>
          <a:xfrm>
            <a:off x="526868" y="6247099"/>
            <a:ext cx="865632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Интегральный диагностический критерий  выдаётся в цифре по левой и правой стороне тела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22"/>
          <p:cNvGrpSpPr/>
          <p:nvPr/>
        </p:nvGrpSpPr>
        <p:grpSpPr>
          <a:xfrm>
            <a:off x="706176" y="1746590"/>
            <a:ext cx="4901140" cy="1649753"/>
            <a:chOff x="6284016" y="1250201"/>
            <a:chExt cx="5145984" cy="1732169"/>
          </a:xfrm>
        </p:grpSpPr>
        <p:pic>
          <p:nvPicPr>
            <p:cNvPr id="337" name="Google Shape;337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84016" y="1250201"/>
              <a:ext cx="5145984" cy="17321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Natalia\Documents\ODSMED\Вазотест\В2-2.png" id="338" name="Google Shape;338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390886" y="1528355"/>
              <a:ext cx="416710" cy="26125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39" name="Google Shape;339;p22"/>
          <p:cNvCxnSpPr/>
          <p:nvPr/>
        </p:nvCxnSpPr>
        <p:spPr>
          <a:xfrm rot="-5400000">
            <a:off x="1371601" y="5943601"/>
            <a:ext cx="300444" cy="248194"/>
          </a:xfrm>
          <a:prstGeom prst="straightConnector1">
            <a:avLst/>
          </a:prstGeom>
          <a:noFill/>
          <a:ln cap="flat" cmpd="sng" w="9525">
            <a:solidFill>
              <a:srgbClr val="2F5496"/>
            </a:solidFill>
            <a:prstDash val="solid"/>
            <a:miter lim="800000"/>
            <a:headEnd len="sm" w="sm" type="none"/>
            <a:tailEnd len="med" w="med" type="stealth"/>
          </a:ln>
        </p:spPr>
      </p:cxnSp>
      <p:grpSp>
        <p:nvGrpSpPr>
          <p:cNvPr id="340" name="Google Shape;340;p22"/>
          <p:cNvGrpSpPr/>
          <p:nvPr/>
        </p:nvGrpSpPr>
        <p:grpSpPr>
          <a:xfrm>
            <a:off x="7918664" y="2755450"/>
            <a:ext cx="3916285" cy="1541671"/>
            <a:chOff x="-2936571" y="260443"/>
            <a:chExt cx="3916285" cy="1541671"/>
          </a:xfrm>
        </p:grpSpPr>
        <p:pic>
          <p:nvPicPr>
            <p:cNvPr id="341" name="Google Shape;341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2936571" y="260443"/>
              <a:ext cx="3916285" cy="154167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2" name="Google Shape;342;p22"/>
            <p:cNvGrpSpPr/>
            <p:nvPr/>
          </p:nvGrpSpPr>
          <p:grpSpPr>
            <a:xfrm rot="743726">
              <a:off x="253648" y="446471"/>
              <a:ext cx="329671" cy="186814"/>
              <a:chOff x="4219303" y="1371600"/>
              <a:chExt cx="391886" cy="222069"/>
            </a:xfrm>
          </p:grpSpPr>
          <p:sp>
            <p:nvSpPr>
              <p:cNvPr id="343" name="Google Shape;343;p22"/>
              <p:cNvSpPr/>
              <p:nvPr/>
            </p:nvSpPr>
            <p:spPr>
              <a:xfrm>
                <a:off x="4219303" y="1371600"/>
                <a:ext cx="391886" cy="222069"/>
              </a:xfrm>
              <a:prstGeom prst="rect">
                <a:avLst/>
              </a:prstGeom>
              <a:solidFill>
                <a:srgbClr val="D5DB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:\Users\Natalia\Documents\ODSMED\Вазотест\В2-2.png" id="344" name="Google Shape;344;p22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4253948" y="1387698"/>
                <a:ext cx="327183" cy="2051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345" name="Google Shape;345;p22"/>
          <p:cNvCxnSpPr/>
          <p:nvPr/>
        </p:nvCxnSpPr>
        <p:spPr>
          <a:xfrm rot="-5400000">
            <a:off x="3259186" y="5701938"/>
            <a:ext cx="653140" cy="457200"/>
          </a:xfrm>
          <a:prstGeom prst="straightConnector1">
            <a:avLst/>
          </a:prstGeom>
          <a:noFill/>
          <a:ln cap="flat" cmpd="sng" w="9525">
            <a:solidFill>
              <a:srgbClr val="2F5496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id="346" name="Google Shape;346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738754">
            <a:off x="8805767" y="2315662"/>
            <a:ext cx="1110410" cy="80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82476">
            <a:off x="7699496" y="2260724"/>
            <a:ext cx="1109042" cy="808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23"/>
          <p:cNvGrpSpPr/>
          <p:nvPr/>
        </p:nvGrpSpPr>
        <p:grpSpPr>
          <a:xfrm>
            <a:off x="665018" y="283617"/>
            <a:ext cx="10320012" cy="591594"/>
            <a:chOff x="665018" y="283617"/>
            <a:chExt cx="10320012" cy="591594"/>
          </a:xfrm>
        </p:grpSpPr>
        <p:sp>
          <p:nvSpPr>
            <p:cNvPr id="353" name="Google Shape;353;p23"/>
            <p:cNvSpPr txBox="1"/>
            <p:nvPr/>
          </p:nvSpPr>
          <p:spPr>
            <a:xfrm>
              <a:off x="665018" y="283617"/>
              <a:ext cx="10320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2F549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Две стратегии = две ЦА</a:t>
              </a:r>
              <a:endParaRPr sz="2400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354" name="Google Shape;354;p23"/>
            <p:cNvCxnSpPr/>
            <p:nvPr/>
          </p:nvCxnSpPr>
          <p:spPr>
            <a:xfrm>
              <a:off x="725714" y="866108"/>
              <a:ext cx="5910217" cy="9103"/>
            </a:xfrm>
            <a:prstGeom prst="straightConnector1">
              <a:avLst/>
            </a:pr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55" name="Google Shape;355;p23"/>
          <p:cNvGrpSpPr/>
          <p:nvPr/>
        </p:nvGrpSpPr>
        <p:grpSpPr>
          <a:xfrm>
            <a:off x="4272455" y="-3"/>
            <a:ext cx="7919545" cy="6858003"/>
            <a:chOff x="4272455" y="-3"/>
            <a:chExt cx="7919545" cy="6858003"/>
          </a:xfrm>
        </p:grpSpPr>
        <p:sp>
          <p:nvSpPr>
            <p:cNvPr id="356" name="Google Shape;356;p23"/>
            <p:cNvSpPr/>
            <p:nvPr/>
          </p:nvSpPr>
          <p:spPr>
            <a:xfrm flipH="1">
              <a:off x="4272455" y="0"/>
              <a:ext cx="6700345" cy="6858000"/>
            </a:xfrm>
            <a:prstGeom prst="rtTriangl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10972800" y="0"/>
              <a:ext cx="1219200" cy="68580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3"/>
            <p:cNvSpPr/>
            <p:nvPr/>
          </p:nvSpPr>
          <p:spPr>
            <a:xfrm rot="10800000">
              <a:off x="6635931" y="-3"/>
              <a:ext cx="4389120" cy="3383282"/>
            </a:xfrm>
            <a:prstGeom prst="triangle">
              <a:avLst>
                <a:gd fmla="val 76358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23"/>
          <p:cNvSpPr/>
          <p:nvPr/>
        </p:nvSpPr>
        <p:spPr>
          <a:xfrm>
            <a:off x="6635932" y="2714862"/>
            <a:ext cx="1410788" cy="138687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ЦА</a:t>
            </a:r>
            <a:endParaRPr sz="2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3"/>
          <p:cNvSpPr/>
          <p:nvPr/>
        </p:nvSpPr>
        <p:spPr>
          <a:xfrm rot="6935222">
            <a:off x="4772000" y="1291324"/>
            <a:ext cx="1698171" cy="2248620"/>
          </a:xfrm>
          <a:prstGeom prst="trapezoid">
            <a:avLst>
              <a:gd fmla="val 25000" name="adj"/>
            </a:avLst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3"/>
          <p:cNvSpPr txBox="1"/>
          <p:nvPr/>
        </p:nvSpPr>
        <p:spPr>
          <a:xfrm rot="1374832">
            <a:off x="4530233" y="2057283"/>
            <a:ext cx="217101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Учреждения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здравоохранения</a:t>
            </a:r>
            <a:endParaRPr/>
          </a:p>
        </p:txBody>
      </p:sp>
      <p:grpSp>
        <p:nvGrpSpPr>
          <p:cNvPr id="362" name="Google Shape;362;p23"/>
          <p:cNvGrpSpPr/>
          <p:nvPr/>
        </p:nvGrpSpPr>
        <p:grpSpPr>
          <a:xfrm rot="-174537">
            <a:off x="4346431" y="3067254"/>
            <a:ext cx="2536044" cy="2287559"/>
            <a:chOff x="4320305" y="2988878"/>
            <a:chExt cx="2536044" cy="2287559"/>
          </a:xfrm>
        </p:grpSpPr>
        <p:sp>
          <p:nvSpPr>
            <p:cNvPr id="363" name="Google Shape;363;p23"/>
            <p:cNvSpPr/>
            <p:nvPr/>
          </p:nvSpPr>
          <p:spPr>
            <a:xfrm rot="4262945">
              <a:off x="4739241" y="3083517"/>
              <a:ext cx="1698171" cy="2098282"/>
            </a:xfrm>
            <a:prstGeom prst="trapezoid">
              <a:avLst>
                <a:gd fmla="val 25000" name="adj"/>
              </a:avLst>
            </a:prstGeom>
            <a:solidFill>
              <a:schemeClr val="l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3"/>
            <p:cNvSpPr txBox="1"/>
            <p:nvPr/>
          </p:nvSpPr>
          <p:spPr>
            <a:xfrm rot="-1040690">
              <a:off x="4572417" y="3658456"/>
              <a:ext cx="184776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Врачи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частной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практики</a:t>
              </a:r>
              <a:endParaRPr/>
            </a:p>
          </p:txBody>
        </p:sp>
      </p:grpSp>
      <p:grpSp>
        <p:nvGrpSpPr>
          <p:cNvPr id="365" name="Google Shape;365;p23"/>
          <p:cNvGrpSpPr/>
          <p:nvPr/>
        </p:nvGrpSpPr>
        <p:grpSpPr>
          <a:xfrm>
            <a:off x="7943002" y="2806115"/>
            <a:ext cx="1952965" cy="1965529"/>
            <a:chOff x="7995253" y="2806115"/>
            <a:chExt cx="1952965" cy="1965529"/>
          </a:xfrm>
        </p:grpSpPr>
        <p:sp>
          <p:nvSpPr>
            <p:cNvPr id="366" name="Google Shape;366;p23"/>
            <p:cNvSpPr/>
            <p:nvPr/>
          </p:nvSpPr>
          <p:spPr>
            <a:xfrm rot="-4608878">
              <a:off x="8158421" y="2986770"/>
              <a:ext cx="1642915" cy="1604219"/>
            </a:xfrm>
            <a:prstGeom prst="trapezoid">
              <a:avLst>
                <a:gd fmla="val 25000" name="adj"/>
              </a:avLst>
            </a:prstGeom>
            <a:solidFill>
              <a:schemeClr val="l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3"/>
            <p:cNvSpPr txBox="1"/>
            <p:nvPr/>
          </p:nvSpPr>
          <p:spPr>
            <a:xfrm rot="717321">
              <a:off x="8016655" y="3556928"/>
              <a:ext cx="18477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Население</a:t>
              </a:r>
              <a:endParaRPr/>
            </a:p>
          </p:txBody>
        </p:sp>
      </p:grpSp>
      <p:sp>
        <p:nvSpPr>
          <p:cNvPr id="368" name="Google Shape;368;p23"/>
          <p:cNvSpPr/>
          <p:nvPr/>
        </p:nvSpPr>
        <p:spPr>
          <a:xfrm>
            <a:off x="1140824" y="1130666"/>
            <a:ext cx="370549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Частные и государственные клиники, больницы, санатории.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Реклама чрез выставки,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профильные конференции,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работа с Министерствами.</a:t>
            </a:r>
            <a:endParaRPr sz="180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3"/>
          <p:cNvSpPr/>
          <p:nvPr/>
        </p:nvSpPr>
        <p:spPr>
          <a:xfrm>
            <a:off x="1606733" y="4300584"/>
            <a:ext cx="350084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Семейные врачи,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специалисты , в том числе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для личного пользования.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Реклама через профильные выставки, конференции,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соцсети и сайт.</a:t>
            </a:r>
            <a:endParaRPr sz="180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3"/>
          <p:cNvSpPr/>
          <p:nvPr/>
        </p:nvSpPr>
        <p:spPr>
          <a:xfrm>
            <a:off x="9683930" y="3981045"/>
            <a:ext cx="346165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Пациенты с СД,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АГ, для ЗОЖ.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3"/>
          <p:cNvSpPr/>
          <p:nvPr/>
        </p:nvSpPr>
        <p:spPr>
          <a:xfrm>
            <a:off x="7524205" y="4573123"/>
            <a:ext cx="346165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Реклама и распространение через аптечные сети и маркетплейсы</a:t>
            </a:r>
            <a:endParaRPr sz="180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3"/>
          <p:cNvSpPr/>
          <p:nvPr/>
        </p:nvSpPr>
        <p:spPr>
          <a:xfrm>
            <a:off x="849684" y="3244333"/>
            <a:ext cx="15016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100-150 тыс. </a:t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старт продаж</a:t>
            </a:r>
            <a:endParaRPr/>
          </a:p>
        </p:txBody>
      </p:sp>
      <p:sp>
        <p:nvSpPr>
          <p:cNvPr id="373" name="Google Shape;373;p23"/>
          <p:cNvSpPr/>
          <p:nvPr/>
        </p:nvSpPr>
        <p:spPr>
          <a:xfrm>
            <a:off x="9558255" y="2116573"/>
            <a:ext cx="178908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Цена</a:t>
            </a: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30-35 тыс.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будущем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24"/>
          <p:cNvGrpSpPr/>
          <p:nvPr/>
        </p:nvGrpSpPr>
        <p:grpSpPr>
          <a:xfrm>
            <a:off x="665018" y="283617"/>
            <a:ext cx="10320012" cy="591594"/>
            <a:chOff x="665018" y="283617"/>
            <a:chExt cx="10320012" cy="591594"/>
          </a:xfrm>
        </p:grpSpPr>
        <p:sp>
          <p:nvSpPr>
            <p:cNvPr id="379" name="Google Shape;379;p24"/>
            <p:cNvSpPr txBox="1"/>
            <p:nvPr/>
          </p:nvSpPr>
          <p:spPr>
            <a:xfrm>
              <a:off x="665018" y="283617"/>
              <a:ext cx="10320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2F549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Анализ рынка</a:t>
              </a:r>
              <a:endParaRPr sz="2400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380" name="Google Shape;380;p24"/>
            <p:cNvCxnSpPr/>
            <p:nvPr/>
          </p:nvCxnSpPr>
          <p:spPr>
            <a:xfrm>
              <a:off x="725714" y="866108"/>
              <a:ext cx="5936343" cy="9103"/>
            </a:xfrm>
            <a:prstGeom prst="straightConnector1">
              <a:avLst/>
            </a:pr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81" name="Google Shape;381;p24"/>
          <p:cNvGrpSpPr/>
          <p:nvPr/>
        </p:nvGrpSpPr>
        <p:grpSpPr>
          <a:xfrm>
            <a:off x="4272455" y="-3"/>
            <a:ext cx="7919545" cy="6858003"/>
            <a:chOff x="4272455" y="-3"/>
            <a:chExt cx="7919545" cy="6858003"/>
          </a:xfrm>
        </p:grpSpPr>
        <p:sp>
          <p:nvSpPr>
            <p:cNvPr id="382" name="Google Shape;382;p24"/>
            <p:cNvSpPr/>
            <p:nvPr/>
          </p:nvSpPr>
          <p:spPr>
            <a:xfrm flipH="1">
              <a:off x="4272455" y="0"/>
              <a:ext cx="6700345" cy="6858000"/>
            </a:xfrm>
            <a:prstGeom prst="rtTriangl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10972800" y="0"/>
              <a:ext cx="1219200" cy="68580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4"/>
            <p:cNvSpPr/>
            <p:nvPr/>
          </p:nvSpPr>
          <p:spPr>
            <a:xfrm rot="10800000">
              <a:off x="6635931" y="-3"/>
              <a:ext cx="4389120" cy="3383282"/>
            </a:xfrm>
            <a:prstGeom prst="triangle">
              <a:avLst>
                <a:gd fmla="val 76358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24"/>
          <p:cNvSpPr/>
          <p:nvPr/>
        </p:nvSpPr>
        <p:spPr>
          <a:xfrm>
            <a:off x="6714309" y="2675674"/>
            <a:ext cx="1410788" cy="138687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3,5</a:t>
            </a:r>
            <a:r>
              <a:rPr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млн.шт.</a:t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4"/>
          <p:cNvSpPr/>
          <p:nvPr/>
        </p:nvSpPr>
        <p:spPr>
          <a:xfrm>
            <a:off x="6879771" y="4375395"/>
            <a:ext cx="1245325" cy="1224218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1-2 </a:t>
            </a: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млн.шт.</a:t>
            </a:r>
            <a:endParaRPr sz="1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4"/>
          <p:cNvSpPr txBox="1"/>
          <p:nvPr>
            <p:ph type="title"/>
          </p:nvPr>
        </p:nvSpPr>
        <p:spPr>
          <a:xfrm>
            <a:off x="6262517" y="1619794"/>
            <a:ext cx="3913450" cy="413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Анализ</a:t>
            </a:r>
            <a:r>
              <a:rPr lang="ru-RU" sz="2400">
                <a:latin typeface="Calibri"/>
                <a:ea typeface="Calibri"/>
                <a:cs typeface="Calibri"/>
                <a:sym typeface="Calibri"/>
              </a:rPr>
              <a:t> рынка персональных приборов</a:t>
            </a:r>
            <a:br>
              <a:rPr b="1" lang="ru-RU" sz="19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4"/>
          <p:cNvSpPr/>
          <p:nvPr/>
        </p:nvSpPr>
        <p:spPr>
          <a:xfrm>
            <a:off x="8312331" y="2792325"/>
            <a:ext cx="333973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Годовой объём продаж тонометров в России по данным компаний исследователей рынка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4"/>
          <p:cNvSpPr/>
          <p:nvPr/>
        </p:nvSpPr>
        <p:spPr>
          <a:xfrm>
            <a:off x="8377644" y="4359868"/>
            <a:ext cx="346165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Годовой объём продаж в России часов-гаджетов  с функцией «медицинской диагностики» (цена 10-15т.р.)*</a:t>
            </a:r>
            <a:endParaRPr/>
          </a:p>
        </p:txBody>
      </p:sp>
      <p:sp>
        <p:nvSpPr>
          <p:cNvPr id="390" name="Google Shape;390;p24"/>
          <p:cNvSpPr/>
          <p:nvPr/>
        </p:nvSpPr>
        <p:spPr>
          <a:xfrm>
            <a:off x="5934889" y="5826761"/>
            <a:ext cx="6061168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*Хотя гаджеты – это игрушки, не медицинские приборы, не средства измерения, и кроме пульса они ничего реально не измеряют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4"/>
          <p:cNvSpPr txBox="1"/>
          <p:nvPr/>
        </p:nvSpPr>
        <p:spPr>
          <a:xfrm>
            <a:off x="667257" y="1981202"/>
            <a:ext cx="4597073" cy="413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Анализ</a:t>
            </a:r>
            <a:r>
              <a:rPr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рынка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профессиональных </a:t>
            </a:r>
            <a:r>
              <a:rPr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приборов</a:t>
            </a:r>
            <a:br>
              <a:rPr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4"/>
          <p:cNvSpPr txBox="1"/>
          <p:nvPr/>
        </p:nvSpPr>
        <p:spPr>
          <a:xfrm>
            <a:off x="840245" y="2688860"/>
            <a:ext cx="4998853" cy="1031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5500 </a:t>
            </a:r>
            <a:r>
              <a:rPr lang="ru-RU" sz="1400">
                <a:solidFill>
                  <a:srgbClr val="00B043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ru-RU" sz="14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Государственных лечебных учреждений уровня больничного типа и выше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25000</a:t>
            </a:r>
            <a:r>
              <a:rPr lang="ru-RU" sz="14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 Государственных амбулаторно-поликлинических и санаторно-курортных учреждений</a:t>
            </a:r>
            <a:endParaRPr/>
          </a:p>
        </p:txBody>
      </p:sp>
      <p:sp>
        <p:nvSpPr>
          <p:cNvPr id="393" name="Google Shape;393;p24"/>
          <p:cNvSpPr/>
          <p:nvPr/>
        </p:nvSpPr>
        <p:spPr>
          <a:xfrm>
            <a:off x="901337" y="4122395"/>
            <a:ext cx="1254034" cy="55410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1000</a:t>
            </a:r>
            <a:r>
              <a:rPr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шт</a:t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4"/>
          <p:cNvSpPr/>
          <p:nvPr/>
        </p:nvSpPr>
        <p:spPr>
          <a:xfrm>
            <a:off x="896983" y="4758121"/>
            <a:ext cx="1254034" cy="55410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1000</a:t>
            </a:r>
            <a:r>
              <a:rPr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шт</a:t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4"/>
          <p:cNvSpPr/>
          <p:nvPr/>
        </p:nvSpPr>
        <p:spPr>
          <a:xfrm>
            <a:off x="896983" y="5437389"/>
            <a:ext cx="1254034" cy="55410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1000</a:t>
            </a:r>
            <a:r>
              <a:rPr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шт</a:t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4"/>
          <p:cNvSpPr/>
          <p:nvPr/>
        </p:nvSpPr>
        <p:spPr>
          <a:xfrm>
            <a:off x="340232" y="4210983"/>
            <a:ext cx="6046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min </a:t>
            </a:r>
            <a:endParaRPr/>
          </a:p>
        </p:txBody>
      </p:sp>
      <p:sp>
        <p:nvSpPr>
          <p:cNvPr id="397" name="Google Shape;397;p24"/>
          <p:cNvSpPr/>
          <p:nvPr/>
        </p:nvSpPr>
        <p:spPr>
          <a:xfrm>
            <a:off x="348940" y="4807520"/>
            <a:ext cx="6046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min </a:t>
            </a:r>
            <a:endParaRPr/>
          </a:p>
        </p:txBody>
      </p:sp>
      <p:sp>
        <p:nvSpPr>
          <p:cNvPr id="398" name="Google Shape;398;p24"/>
          <p:cNvSpPr/>
          <p:nvPr/>
        </p:nvSpPr>
        <p:spPr>
          <a:xfrm>
            <a:off x="322814" y="5512915"/>
            <a:ext cx="6046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min </a:t>
            </a:r>
            <a:endParaRPr/>
          </a:p>
        </p:txBody>
      </p:sp>
      <p:sp>
        <p:nvSpPr>
          <p:cNvPr id="399" name="Google Shape;399;p24"/>
          <p:cNvSpPr/>
          <p:nvPr/>
        </p:nvSpPr>
        <p:spPr>
          <a:xfrm>
            <a:off x="2299063" y="4198758"/>
            <a:ext cx="46634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Раздел функциональной диагностики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4"/>
          <p:cNvSpPr/>
          <p:nvPr/>
        </p:nvSpPr>
        <p:spPr>
          <a:xfrm>
            <a:off x="2333897" y="4808358"/>
            <a:ext cx="46634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Врачи частной практики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4"/>
          <p:cNvSpPr/>
          <p:nvPr/>
        </p:nvSpPr>
        <p:spPr>
          <a:xfrm>
            <a:off x="2277292" y="5483273"/>
            <a:ext cx="46634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Сосудистая хирургия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25"/>
          <p:cNvGrpSpPr/>
          <p:nvPr/>
        </p:nvGrpSpPr>
        <p:grpSpPr>
          <a:xfrm>
            <a:off x="665018" y="283617"/>
            <a:ext cx="10320012" cy="582491"/>
            <a:chOff x="665018" y="283617"/>
            <a:chExt cx="10320012" cy="582491"/>
          </a:xfrm>
        </p:grpSpPr>
        <p:sp>
          <p:nvSpPr>
            <p:cNvPr id="407" name="Google Shape;407;p25"/>
            <p:cNvSpPr txBox="1"/>
            <p:nvPr/>
          </p:nvSpPr>
          <p:spPr>
            <a:xfrm>
              <a:off x="665018" y="283617"/>
              <a:ext cx="10320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2F549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Прогноз эффективности внедрения</a:t>
              </a:r>
              <a:endParaRPr sz="2400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408" name="Google Shape;408;p25"/>
            <p:cNvCxnSpPr/>
            <p:nvPr/>
          </p:nvCxnSpPr>
          <p:spPr>
            <a:xfrm flipH="1" rot="10800000">
              <a:off x="725714" y="862149"/>
              <a:ext cx="5949406" cy="3959"/>
            </a:xfrm>
            <a:prstGeom prst="straightConnector1">
              <a:avLst/>
            </a:pr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09" name="Google Shape;409;p25"/>
          <p:cNvGrpSpPr/>
          <p:nvPr/>
        </p:nvGrpSpPr>
        <p:grpSpPr>
          <a:xfrm>
            <a:off x="4272455" y="-3"/>
            <a:ext cx="7919545" cy="6858003"/>
            <a:chOff x="4272455" y="-3"/>
            <a:chExt cx="7919545" cy="6858003"/>
          </a:xfrm>
        </p:grpSpPr>
        <p:sp>
          <p:nvSpPr>
            <p:cNvPr id="410" name="Google Shape;410;p25"/>
            <p:cNvSpPr/>
            <p:nvPr/>
          </p:nvSpPr>
          <p:spPr>
            <a:xfrm flipH="1">
              <a:off x="4272455" y="0"/>
              <a:ext cx="6700345" cy="6858000"/>
            </a:xfrm>
            <a:prstGeom prst="rtTriangl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10972800" y="0"/>
              <a:ext cx="1219200" cy="68580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5"/>
            <p:cNvSpPr/>
            <p:nvPr/>
          </p:nvSpPr>
          <p:spPr>
            <a:xfrm rot="10800000">
              <a:off x="6635931" y="-3"/>
              <a:ext cx="4389120" cy="3383282"/>
            </a:xfrm>
            <a:prstGeom prst="triangle">
              <a:avLst>
                <a:gd fmla="val 76358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3" name="Google Shape;413;p25"/>
          <p:cNvSpPr/>
          <p:nvPr/>
        </p:nvSpPr>
        <p:spPr>
          <a:xfrm>
            <a:off x="627016" y="6115484"/>
            <a:ext cx="115649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ru-RU" sz="1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Дедов И.И. и др. Сахарный диабет как экономическая проблема в Российской Федерации. //Сахарный диабет. 2016. Т. 19. №. 1. С.30-43.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4" name="Google Shape;414;p25"/>
          <p:cNvGrpSpPr/>
          <p:nvPr/>
        </p:nvGrpSpPr>
        <p:grpSpPr>
          <a:xfrm>
            <a:off x="748936" y="1645920"/>
            <a:ext cx="6278881" cy="4336869"/>
            <a:chOff x="748936" y="1645920"/>
            <a:chExt cx="6278881" cy="4336869"/>
          </a:xfrm>
        </p:grpSpPr>
        <p:sp>
          <p:nvSpPr>
            <p:cNvPr id="415" name="Google Shape;415;p25"/>
            <p:cNvSpPr/>
            <p:nvPr/>
          </p:nvSpPr>
          <p:spPr>
            <a:xfrm>
              <a:off x="4402183" y="1645920"/>
              <a:ext cx="2625634" cy="43368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748936" y="1757320"/>
              <a:ext cx="6122128" cy="4154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Во развитых странах мира на сахарный диабет (СД) затрачивается в год порядка 10-12% бюджета здравоохранения страны </a:t>
              </a:r>
              <a:r>
                <a:rPr b="1" baseline="30000"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*</a:t>
              </a: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Для Московской области (МО) в 2023 г. это порядка </a:t>
              </a:r>
              <a:r>
                <a:rPr b="1" lang="ru-RU" sz="14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12-15 млрд. руб. </a:t>
              </a:r>
              <a:endParaRPr/>
            </a:p>
            <a:p>
              <a:pPr indent="0" lvl="0" marL="0" marR="0" rtl="0" algn="l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По данным регистра СД в Московской области около </a:t>
              </a:r>
              <a:r>
                <a:rPr b="1" lang="ru-RU" sz="14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220 тыс. пациентов</a:t>
              </a:r>
              <a:r>
                <a:rPr b="1"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 диагностированным СД  типа 2, и ежегодно регистрируют около </a:t>
              </a:r>
              <a:r>
                <a:rPr b="1" lang="ru-RU" sz="14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20 тыс. новых случаев СД </a:t>
              </a: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(≈9%). Затраты на одного обычного пациента с СД - примерно </a:t>
              </a:r>
              <a:r>
                <a:rPr b="1" lang="ru-RU" sz="14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50 тыс. руб. в год.</a:t>
              </a:r>
              <a:endParaRPr/>
            </a:p>
            <a:p>
              <a:pPr indent="0" lvl="0" marL="0" marR="0" rtl="0" algn="l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Наличие осложнений СД, которые развиваются по данным международных исследований в течение 5 лет у 20-30% пациентов с СД, приводит к </a:t>
              </a:r>
              <a:r>
                <a:rPr b="1" lang="ru-RU" sz="14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трехкратному увеличению медицинских затрат</a:t>
              </a:r>
              <a:r>
                <a:rPr b="1" i="1" lang="ru-RU" sz="1400">
                  <a:solidFill>
                    <a:srgbClr val="00535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 пациента (Для МО - до </a:t>
              </a:r>
              <a:r>
                <a:rPr b="1" lang="ru-RU" sz="14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150  тыс. рублей </a:t>
              </a: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 пациента в год для лечения осложнений</a:t>
              </a:r>
              <a:r>
                <a:rPr baseline="30000" lang="ru-RU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*)</a:t>
              </a: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). </a:t>
              </a:r>
              <a:endParaRPr/>
            </a:p>
            <a:p>
              <a:pPr indent="0" lvl="0" marL="0" marR="0" rtl="0" algn="l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Возможно снижение общих затрат на лечение на пациента в год ≈ </a:t>
              </a:r>
              <a:r>
                <a:rPr b="1" lang="ru-RU" sz="14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на 15 тыс. руб.</a:t>
              </a:r>
              <a:r>
                <a:rPr b="1"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при снижении HbA1c на </a:t>
              </a:r>
              <a:r>
                <a:rPr b="1" lang="ru-RU" sz="14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1 %</a:t>
              </a: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за счет повышения мотивации пациентов к поддержанию целевых уровней HbA1c. </a:t>
              </a:r>
              <a:endParaRPr/>
            </a:p>
            <a:p>
              <a:pPr indent="0" lvl="0" marL="0" marR="0" rtl="0" algn="l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5. Возможно снижение общих затрат на лечение на пациента в год за счет снижения числа осложнений.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7" name="Google Shape;417;p25"/>
          <p:cNvSpPr/>
          <p:nvPr/>
        </p:nvSpPr>
        <p:spPr>
          <a:xfrm>
            <a:off x="7876902" y="483325"/>
            <a:ext cx="1894114" cy="274320"/>
          </a:xfrm>
          <a:prstGeom prst="roundRect">
            <a:avLst>
              <a:gd fmla="val 16667" name="adj"/>
            </a:avLst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5"/>
          <p:cNvSpPr/>
          <p:nvPr/>
        </p:nvSpPr>
        <p:spPr>
          <a:xfrm>
            <a:off x="7885611" y="3013165"/>
            <a:ext cx="1894114" cy="274320"/>
          </a:xfrm>
          <a:prstGeom prst="roundRect">
            <a:avLst>
              <a:gd fmla="val 16667" name="adj"/>
            </a:avLst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5"/>
          <p:cNvSpPr txBox="1"/>
          <p:nvPr/>
        </p:nvSpPr>
        <p:spPr>
          <a:xfrm>
            <a:off x="7864244" y="1321661"/>
            <a:ext cx="3935870" cy="396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Прогнозный эффект 1:</a:t>
            </a: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25% пациентов за счет собственного видения своей объективной индивидуальной динамики развития осложнений улучшат приверженность лечению и снизят свой гликированный гемоглобин  (HbA1c) в среднем на 0,5%.  Это даст экономический эффект экономии средств здравоохранения области (220000*0,25*7500)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Calibri"/>
              <a:buNone/>
            </a:pPr>
            <a:r>
              <a:rPr b="1" lang="ru-RU" sz="1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≈ 400 млн. руб. в год.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sz="1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sz="1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Прогнозный эффект 2:</a:t>
            </a:r>
            <a:r>
              <a:rPr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вновь выявляемые пациенты с СД за счет собственного видения своей объективной индивидуальной динамики развития осложнений и за счет более раннего скринингового выявления осложнений раньше начнут лечение и раньше улучшат приверженность лечению, что снизит на 25% количество серьезных осложнений СД. Это даст экономический эффект экономии средств здравоохранения области (20000*0,25*0,25*100000) </a:t>
            </a:r>
            <a:r>
              <a:rPr b="1" lang="ru-RU" sz="1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≈ 125 млн. руб. в год.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5"/>
          <p:cNvSpPr/>
          <p:nvPr/>
        </p:nvSpPr>
        <p:spPr>
          <a:xfrm>
            <a:off x="6688183" y="1045029"/>
            <a:ext cx="849086" cy="5617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5"/>
          <p:cNvSpPr txBox="1"/>
          <p:nvPr/>
        </p:nvSpPr>
        <p:spPr>
          <a:xfrm>
            <a:off x="667336" y="1105295"/>
            <a:ext cx="9674847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На примере </a:t>
            </a:r>
            <a:r>
              <a:rPr b="1" lang="ru-RU" sz="2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сахарного диабета</a:t>
            </a:r>
            <a:r>
              <a:rPr lang="ru-RU" sz="2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(для Московской области) </a:t>
            </a:r>
            <a:endParaRPr sz="21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26"/>
          <p:cNvGrpSpPr/>
          <p:nvPr/>
        </p:nvGrpSpPr>
        <p:grpSpPr>
          <a:xfrm>
            <a:off x="665018" y="283617"/>
            <a:ext cx="10320012" cy="582491"/>
            <a:chOff x="665018" y="283617"/>
            <a:chExt cx="10320012" cy="582491"/>
          </a:xfrm>
        </p:grpSpPr>
        <p:sp>
          <p:nvSpPr>
            <p:cNvPr id="427" name="Google Shape;427;p26"/>
            <p:cNvSpPr txBox="1"/>
            <p:nvPr/>
          </p:nvSpPr>
          <p:spPr>
            <a:xfrm>
              <a:off x="665018" y="283617"/>
              <a:ext cx="10320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2F549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Прогноз эффективности внедрения</a:t>
              </a:r>
              <a:endParaRPr sz="2400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428" name="Google Shape;428;p26"/>
            <p:cNvCxnSpPr/>
            <p:nvPr/>
          </p:nvCxnSpPr>
          <p:spPr>
            <a:xfrm flipH="1" rot="10800000">
              <a:off x="725714" y="862149"/>
              <a:ext cx="5949406" cy="3959"/>
            </a:xfrm>
            <a:prstGeom prst="straightConnector1">
              <a:avLst/>
            </a:pr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29" name="Google Shape;429;p26"/>
          <p:cNvGrpSpPr/>
          <p:nvPr/>
        </p:nvGrpSpPr>
        <p:grpSpPr>
          <a:xfrm>
            <a:off x="4272455" y="0"/>
            <a:ext cx="7919545" cy="6858003"/>
            <a:chOff x="4272455" y="-3"/>
            <a:chExt cx="7919545" cy="6858003"/>
          </a:xfrm>
        </p:grpSpPr>
        <p:sp>
          <p:nvSpPr>
            <p:cNvPr id="430" name="Google Shape;430;p26"/>
            <p:cNvSpPr/>
            <p:nvPr/>
          </p:nvSpPr>
          <p:spPr>
            <a:xfrm flipH="1">
              <a:off x="4272455" y="0"/>
              <a:ext cx="6700345" cy="6858000"/>
            </a:xfrm>
            <a:prstGeom prst="rtTriangl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10972800" y="0"/>
              <a:ext cx="1219200" cy="68580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6"/>
            <p:cNvSpPr/>
            <p:nvPr/>
          </p:nvSpPr>
          <p:spPr>
            <a:xfrm rot="10800000">
              <a:off x="6635931" y="-3"/>
              <a:ext cx="4389120" cy="3383282"/>
            </a:xfrm>
            <a:prstGeom prst="triangle">
              <a:avLst>
                <a:gd fmla="val 76358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3" name="Google Shape;433;p26"/>
          <p:cNvSpPr txBox="1"/>
          <p:nvPr/>
        </p:nvSpPr>
        <p:spPr>
          <a:xfrm>
            <a:off x="667336" y="1105295"/>
            <a:ext cx="9674847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На примере </a:t>
            </a:r>
            <a:r>
              <a:rPr b="1" lang="ru-RU" sz="2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импортозамещения</a:t>
            </a:r>
            <a:endParaRPr b="1" sz="21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текст, в помещении, несколько&#10;&#10;Автоматически созданное описание" id="434" name="Google Shape;43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837" y="2076577"/>
            <a:ext cx="1615288" cy="135549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6"/>
          <p:cNvSpPr txBox="1"/>
          <p:nvPr/>
        </p:nvSpPr>
        <p:spPr>
          <a:xfrm>
            <a:off x="2402865" y="2079256"/>
            <a:ext cx="474251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Цена прибора (двухканального)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– </a:t>
            </a: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2,4 млн. руб.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Стоимость расх. материалов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– </a:t>
            </a: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760 руб./пац.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Стоимость оснащения МО*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–  </a:t>
            </a:r>
            <a:r>
              <a:rPr b="1"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2,88 млрд. руб.</a:t>
            </a:r>
            <a:endParaRPr b="1" sz="1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6"/>
          <p:cNvSpPr txBox="1"/>
          <p:nvPr/>
        </p:nvSpPr>
        <p:spPr>
          <a:xfrm>
            <a:off x="700795" y="6134224"/>
            <a:ext cx="89216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Рассчитано на 1200 </a:t>
            </a:r>
            <a:r>
              <a:rPr b="0" i="0" lang="ru-RU" sz="1400">
                <a:solidFill>
                  <a:srgbClr val="1A1B1D"/>
                </a:solidFill>
                <a:latin typeface="Rubik"/>
                <a:ea typeface="Rubik"/>
                <a:cs typeface="Rubik"/>
                <a:sym typeface="Rubik"/>
              </a:rPr>
              <a:t>амбулаторно-поликлинических организаций МО (данные Росстата по МО за 2021г.)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6"/>
          <p:cNvSpPr/>
          <p:nvPr/>
        </p:nvSpPr>
        <p:spPr>
          <a:xfrm>
            <a:off x="699708" y="1653191"/>
            <a:ext cx="16973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ТКО Somanetics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205" y="4101319"/>
            <a:ext cx="1855751" cy="1608119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6"/>
          <p:cNvSpPr/>
          <p:nvPr/>
        </p:nvSpPr>
        <p:spPr>
          <a:xfrm>
            <a:off x="665365" y="3693641"/>
            <a:ext cx="22937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Omron VP-1000/2000 </a:t>
            </a:r>
            <a:endParaRPr/>
          </a:p>
        </p:txBody>
      </p:sp>
      <p:pic>
        <p:nvPicPr>
          <p:cNvPr id="440" name="Google Shape;44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4617" y="1746279"/>
            <a:ext cx="2809829" cy="2108937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1" name="Google Shape;441;p26"/>
          <p:cNvSpPr/>
          <p:nvPr/>
        </p:nvSpPr>
        <p:spPr>
          <a:xfrm>
            <a:off x="7239847" y="1296139"/>
            <a:ext cx="16273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Новый прибор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6"/>
          <p:cNvSpPr txBox="1"/>
          <p:nvPr/>
        </p:nvSpPr>
        <p:spPr>
          <a:xfrm>
            <a:off x="7328695" y="4153989"/>
            <a:ext cx="4075179" cy="1569660"/>
          </a:xfrm>
          <a:prstGeom prst="rect">
            <a:avLst/>
          </a:prstGeom>
          <a:noFill/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Цена прибора (двухканального)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– </a:t>
            </a: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0, 15 млн. руб.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Стоимость расх. материалов  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–  </a:t>
            </a: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50 руб./пац.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Стоимость оснащения МО*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–  </a:t>
            </a:r>
            <a:r>
              <a:rPr b="1"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0,18 млрд. руб.</a:t>
            </a:r>
            <a:endParaRPr b="1" sz="1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6"/>
          <p:cNvSpPr/>
          <p:nvPr/>
        </p:nvSpPr>
        <p:spPr>
          <a:xfrm>
            <a:off x="4323806" y="3997233"/>
            <a:ext cx="2050868" cy="18418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6"/>
          <p:cNvSpPr txBox="1"/>
          <p:nvPr/>
        </p:nvSpPr>
        <p:spPr>
          <a:xfrm>
            <a:off x="2514422" y="4157781"/>
            <a:ext cx="478771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Цена прибора (двухканального)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– </a:t>
            </a: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1,4 млн. руб.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Стоимость расх. материалов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– </a:t>
            </a: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100 руб./пац.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Стоимость оснащения МО*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– </a:t>
            </a:r>
            <a:r>
              <a:rPr b="1"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1,68 млрд. руб.</a:t>
            </a:r>
            <a:endParaRPr b="1" sz="1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7"/>
          <p:cNvSpPr txBox="1"/>
          <p:nvPr/>
        </p:nvSpPr>
        <p:spPr>
          <a:xfrm>
            <a:off x="5612074" y="3165810"/>
            <a:ext cx="1755704" cy="2139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Ценности: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b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здоровье и здоровый образ жизни</a:t>
            </a: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удобство;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экономия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7"/>
          <p:cNvSpPr txBox="1"/>
          <p:nvPr/>
        </p:nvSpPr>
        <p:spPr>
          <a:xfrm>
            <a:off x="10008740" y="1500859"/>
            <a:ext cx="1914795" cy="3862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Клиентские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сегменты: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клиники;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санатории;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массажисты;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SPA;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спортсмены;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военные;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потребители: мужчины и женщины 40+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27"/>
          <p:cNvGrpSpPr/>
          <p:nvPr/>
        </p:nvGrpSpPr>
        <p:grpSpPr>
          <a:xfrm>
            <a:off x="665018" y="283617"/>
            <a:ext cx="10320012" cy="582491"/>
            <a:chOff x="665018" y="283617"/>
            <a:chExt cx="10320012" cy="582491"/>
          </a:xfrm>
        </p:grpSpPr>
        <p:sp>
          <p:nvSpPr>
            <p:cNvPr id="452" name="Google Shape;452;p27"/>
            <p:cNvSpPr txBox="1"/>
            <p:nvPr/>
          </p:nvSpPr>
          <p:spPr>
            <a:xfrm>
              <a:off x="665018" y="283617"/>
              <a:ext cx="10320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2F549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График работ по проекту</a:t>
              </a:r>
              <a:endParaRPr sz="2400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453" name="Google Shape;453;p27"/>
            <p:cNvCxnSpPr/>
            <p:nvPr/>
          </p:nvCxnSpPr>
          <p:spPr>
            <a:xfrm flipH="1" rot="10800000">
              <a:off x="725714" y="862149"/>
              <a:ext cx="5949406" cy="3959"/>
            </a:xfrm>
            <a:prstGeom prst="straightConnector1">
              <a:avLst/>
            </a:pr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54" name="Google Shape;454;p27"/>
          <p:cNvGrpSpPr/>
          <p:nvPr/>
        </p:nvGrpSpPr>
        <p:grpSpPr>
          <a:xfrm>
            <a:off x="4272455" y="0"/>
            <a:ext cx="7919545" cy="6858003"/>
            <a:chOff x="4272455" y="-3"/>
            <a:chExt cx="7919545" cy="6858003"/>
          </a:xfrm>
        </p:grpSpPr>
        <p:sp>
          <p:nvSpPr>
            <p:cNvPr id="455" name="Google Shape;455;p27"/>
            <p:cNvSpPr/>
            <p:nvPr/>
          </p:nvSpPr>
          <p:spPr>
            <a:xfrm flipH="1">
              <a:off x="4272455" y="0"/>
              <a:ext cx="6700345" cy="6858000"/>
            </a:xfrm>
            <a:prstGeom prst="rtTriangl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10972800" y="0"/>
              <a:ext cx="1219200" cy="68580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7"/>
            <p:cNvSpPr/>
            <p:nvPr/>
          </p:nvSpPr>
          <p:spPr>
            <a:xfrm rot="10800000">
              <a:off x="6635931" y="-3"/>
              <a:ext cx="4389120" cy="3383282"/>
            </a:xfrm>
            <a:prstGeom prst="triangle">
              <a:avLst>
                <a:gd fmla="val 76358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27"/>
          <p:cNvSpPr/>
          <p:nvPr/>
        </p:nvSpPr>
        <p:spPr>
          <a:xfrm rot="-750912">
            <a:off x="1223171" y="1561939"/>
            <a:ext cx="2700547" cy="4209568"/>
          </a:xfrm>
          <a:custGeom>
            <a:rect b="b" l="l" r="r" t="t"/>
            <a:pathLst>
              <a:path extrusionOk="0" h="3187338" w="4532812">
                <a:moveTo>
                  <a:pt x="0" y="3187338"/>
                </a:moveTo>
                <a:cubicBezTo>
                  <a:pt x="824048" y="2283823"/>
                  <a:pt x="1648097" y="1380309"/>
                  <a:pt x="2403566" y="849086"/>
                </a:cubicBezTo>
                <a:cubicBezTo>
                  <a:pt x="3159035" y="317863"/>
                  <a:pt x="4147458" y="104503"/>
                  <a:pt x="4532812" y="0"/>
                </a:cubicBez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7"/>
          <p:cNvSpPr/>
          <p:nvPr/>
        </p:nvSpPr>
        <p:spPr>
          <a:xfrm>
            <a:off x="1685108" y="5212080"/>
            <a:ext cx="235131" cy="235131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7"/>
          <p:cNvSpPr/>
          <p:nvPr/>
        </p:nvSpPr>
        <p:spPr>
          <a:xfrm>
            <a:off x="396489" y="5112322"/>
            <a:ext cx="13636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2016-2017 гг. </a:t>
            </a:r>
            <a:endParaRPr sz="1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7"/>
          <p:cNvSpPr/>
          <p:nvPr/>
        </p:nvSpPr>
        <p:spPr>
          <a:xfrm>
            <a:off x="2225039" y="5065097"/>
            <a:ext cx="955765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Проект поддержан грантами Московской области и Фонда «Сколково».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Получено финансирование на НИОКР порядка </a:t>
            </a: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5 млн. руб. на 2 года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Создан </a:t>
            </a: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рабочий макет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прибора-тонометра. Проведены в МОНИКИ первые </a:t>
            </a: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пилотные научно-клинические исследования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(НКИ). Подтверждена концепция прибора и заявляемые диагностические возможности.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7"/>
          <p:cNvSpPr/>
          <p:nvPr/>
        </p:nvSpPr>
        <p:spPr>
          <a:xfrm>
            <a:off x="2007325" y="3614057"/>
            <a:ext cx="235131" cy="235131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7"/>
          <p:cNvSpPr/>
          <p:nvPr/>
        </p:nvSpPr>
        <p:spPr>
          <a:xfrm>
            <a:off x="666455" y="3540425"/>
            <a:ext cx="13636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2018-2022 гг. </a:t>
            </a:r>
            <a:endParaRPr sz="1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7"/>
          <p:cNvSpPr/>
          <p:nvPr/>
        </p:nvSpPr>
        <p:spPr>
          <a:xfrm>
            <a:off x="2512424" y="3437434"/>
            <a:ext cx="870857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Проект поддержан АО «ЕЛАМЕД».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индустриальный партнер, компания ЕЛАМЕД вложила в проект порядка </a:t>
            </a: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20 млн. руб.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создала с командой от ООО «ОДС-МЕД» новые улучшенные 5 образцов приборов (имеющиеся сейчас прототипы). Также АО ЕЛАМЕД были профинансированы 2-летние и 2-центровые НКИ параллельно в МОНИКИ им. М.Ф.Владимирского в Москве и в НМИЦ им. Алмазова в г. Санкт-Петербург.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7"/>
          <p:cNvSpPr/>
          <p:nvPr/>
        </p:nvSpPr>
        <p:spPr>
          <a:xfrm>
            <a:off x="2303415" y="2629988"/>
            <a:ext cx="235131" cy="235131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7"/>
          <p:cNvSpPr/>
          <p:nvPr/>
        </p:nvSpPr>
        <p:spPr>
          <a:xfrm>
            <a:off x="1276052" y="2517169"/>
            <a:ext cx="93326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2022 год</a:t>
            </a:r>
            <a:endParaRPr sz="1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7"/>
          <p:cNvSpPr/>
          <p:nvPr/>
        </p:nvSpPr>
        <p:spPr>
          <a:xfrm>
            <a:off x="2734490" y="2549323"/>
            <a:ext cx="84211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АО ЕЛАМЕД вышел из проекта в связи с объявлением  СВО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На проект выделены собственные средства ООО «ОДС-МЕД» в размере </a:t>
            </a: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0,5 млн. руб.</a:t>
            </a:r>
            <a:endParaRPr sz="1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7"/>
          <p:cNvSpPr/>
          <p:nvPr/>
        </p:nvSpPr>
        <p:spPr>
          <a:xfrm>
            <a:off x="2577737" y="2002972"/>
            <a:ext cx="235131" cy="235131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7"/>
          <p:cNvSpPr/>
          <p:nvPr/>
        </p:nvSpPr>
        <p:spPr>
          <a:xfrm>
            <a:off x="1197677" y="1981591"/>
            <a:ext cx="135678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2022-2023 гг. </a:t>
            </a:r>
            <a:endParaRPr sz="1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7"/>
          <p:cNvSpPr/>
          <p:nvPr/>
        </p:nvSpPr>
        <p:spPr>
          <a:xfrm>
            <a:off x="2956561" y="2021619"/>
            <a:ext cx="87477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Выиграны два микрогранта фонда Сколково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общим объемом </a:t>
            </a: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1,7 млн. руб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7"/>
          <p:cNvSpPr/>
          <p:nvPr/>
        </p:nvSpPr>
        <p:spPr>
          <a:xfrm>
            <a:off x="3374571" y="1399791"/>
            <a:ext cx="770273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Выигран грант РНФ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исследования по направлению тонометра экспертного уровня в размере </a:t>
            </a: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3 млн. руб.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2 года.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7"/>
          <p:cNvSpPr/>
          <p:nvPr/>
        </p:nvSpPr>
        <p:spPr>
          <a:xfrm>
            <a:off x="3017521" y="1436915"/>
            <a:ext cx="235131" cy="235131"/>
          </a:xfrm>
          <a:prstGeom prst="ellipse">
            <a:avLst/>
          </a:prstGeom>
          <a:solidFill>
            <a:srgbClr val="2F5496"/>
          </a:solidFill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7"/>
          <p:cNvSpPr/>
          <p:nvPr/>
        </p:nvSpPr>
        <p:spPr>
          <a:xfrm>
            <a:off x="1663586" y="1363282"/>
            <a:ext cx="135678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2023-2025 гг. </a:t>
            </a:r>
            <a:endParaRPr sz="1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28"/>
          <p:cNvGrpSpPr/>
          <p:nvPr/>
        </p:nvGrpSpPr>
        <p:grpSpPr>
          <a:xfrm>
            <a:off x="4272455" y="0"/>
            <a:ext cx="7919545" cy="6858003"/>
            <a:chOff x="4272455" y="-3"/>
            <a:chExt cx="7919545" cy="6858003"/>
          </a:xfrm>
        </p:grpSpPr>
        <p:sp>
          <p:nvSpPr>
            <p:cNvPr id="479" name="Google Shape;479;p28"/>
            <p:cNvSpPr/>
            <p:nvPr/>
          </p:nvSpPr>
          <p:spPr>
            <a:xfrm flipH="1">
              <a:off x="4272455" y="0"/>
              <a:ext cx="6700345" cy="6858000"/>
            </a:xfrm>
            <a:prstGeom prst="rtTriangl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10972800" y="0"/>
              <a:ext cx="1219200" cy="68580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8"/>
            <p:cNvSpPr/>
            <p:nvPr/>
          </p:nvSpPr>
          <p:spPr>
            <a:xfrm rot="10800000">
              <a:off x="6635931" y="-3"/>
              <a:ext cx="4389120" cy="3383282"/>
            </a:xfrm>
            <a:prstGeom prst="triangle">
              <a:avLst>
                <a:gd fmla="val 76358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2" name="Google Shape;482;p28"/>
          <p:cNvGrpSpPr/>
          <p:nvPr/>
        </p:nvGrpSpPr>
        <p:grpSpPr>
          <a:xfrm>
            <a:off x="665018" y="283617"/>
            <a:ext cx="10320012" cy="582491"/>
            <a:chOff x="665018" y="283617"/>
            <a:chExt cx="10320012" cy="582491"/>
          </a:xfrm>
        </p:grpSpPr>
        <p:sp>
          <p:nvSpPr>
            <p:cNvPr id="483" name="Google Shape;483;p28"/>
            <p:cNvSpPr txBox="1"/>
            <p:nvPr/>
          </p:nvSpPr>
          <p:spPr>
            <a:xfrm>
              <a:off x="665018" y="283617"/>
              <a:ext cx="10320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2F549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Ключевые метрики проекта</a:t>
              </a:r>
              <a:endParaRPr sz="2400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484" name="Google Shape;484;p28"/>
            <p:cNvCxnSpPr/>
            <p:nvPr/>
          </p:nvCxnSpPr>
          <p:spPr>
            <a:xfrm flipH="1" rot="10800000">
              <a:off x="725714" y="862149"/>
              <a:ext cx="5949406" cy="3959"/>
            </a:xfrm>
            <a:prstGeom prst="straightConnector1">
              <a:avLst/>
            </a:pr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85" name="Google Shape;485;p28"/>
          <p:cNvGrpSpPr/>
          <p:nvPr/>
        </p:nvGrpSpPr>
        <p:grpSpPr>
          <a:xfrm>
            <a:off x="511226" y="1264797"/>
            <a:ext cx="7235047" cy="1918186"/>
            <a:chOff x="498164" y="1147231"/>
            <a:chExt cx="7235047" cy="1918186"/>
          </a:xfrm>
        </p:grpSpPr>
        <p:sp>
          <p:nvSpPr>
            <p:cNvPr id="486" name="Google Shape;486;p28"/>
            <p:cNvSpPr/>
            <p:nvPr/>
          </p:nvSpPr>
          <p:spPr>
            <a:xfrm>
              <a:off x="1027611" y="2151018"/>
              <a:ext cx="6483531" cy="418011"/>
            </a:xfrm>
            <a:prstGeom prst="roundRect">
              <a:avLst>
                <a:gd fmla="val 16667" name="adj"/>
              </a:avLst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1053737" y="2647406"/>
              <a:ext cx="5778137" cy="418011"/>
            </a:xfrm>
            <a:prstGeom prst="roundRect">
              <a:avLst>
                <a:gd fmla="val 16667" name="adj"/>
              </a:avLst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1018903" y="1658983"/>
              <a:ext cx="5643154" cy="418011"/>
            </a:xfrm>
            <a:prstGeom prst="roundRect">
              <a:avLst>
                <a:gd fmla="val 16667" name="adj"/>
              </a:avLst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8"/>
            <p:cNvSpPr txBox="1"/>
            <p:nvPr/>
          </p:nvSpPr>
          <p:spPr>
            <a:xfrm>
              <a:off x="498164" y="1147231"/>
              <a:ext cx="30157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Цели текущего этапа </a:t>
              </a:r>
              <a:r>
                <a:rPr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– </a:t>
              </a:r>
              <a:endParaRPr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8"/>
            <p:cNvSpPr txBox="1"/>
            <p:nvPr/>
          </p:nvSpPr>
          <p:spPr>
            <a:xfrm>
              <a:off x="1077152" y="1660379"/>
              <a:ext cx="58461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Профессиональная версия 6-канального прибора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8"/>
            <p:cNvSpPr txBox="1"/>
            <p:nvPr/>
          </p:nvSpPr>
          <p:spPr>
            <a:xfrm>
              <a:off x="1085861" y="2152413"/>
              <a:ext cx="66473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Технические, токсикологические, клинические испытания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8"/>
            <p:cNvSpPr txBox="1"/>
            <p:nvPr/>
          </p:nvSpPr>
          <p:spPr>
            <a:xfrm>
              <a:off x="1081506" y="2644446"/>
              <a:ext cx="58461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Регистрационное удостоверение Росздравнадзора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" name="Google Shape;493;p28"/>
          <p:cNvGrpSpPr/>
          <p:nvPr/>
        </p:nvGrpSpPr>
        <p:grpSpPr>
          <a:xfrm>
            <a:off x="702816" y="4489267"/>
            <a:ext cx="8567460" cy="418011"/>
            <a:chOff x="7181992" y="857794"/>
            <a:chExt cx="8567460" cy="418011"/>
          </a:xfrm>
        </p:grpSpPr>
        <p:grpSp>
          <p:nvGrpSpPr>
            <p:cNvPr id="494" name="Google Shape;494;p28"/>
            <p:cNvGrpSpPr/>
            <p:nvPr/>
          </p:nvGrpSpPr>
          <p:grpSpPr>
            <a:xfrm>
              <a:off x="9858104" y="857794"/>
              <a:ext cx="5891348" cy="418011"/>
              <a:chOff x="9858104" y="857794"/>
              <a:chExt cx="5891348" cy="418011"/>
            </a:xfrm>
          </p:grpSpPr>
          <p:sp>
            <p:nvSpPr>
              <p:cNvPr id="495" name="Google Shape;495;p28"/>
              <p:cNvSpPr/>
              <p:nvPr/>
            </p:nvSpPr>
            <p:spPr>
              <a:xfrm>
                <a:off x="9858104" y="857794"/>
                <a:ext cx="1349828" cy="418011"/>
              </a:xfrm>
              <a:prstGeom prst="roundRect">
                <a:avLst>
                  <a:gd fmla="val 16667" name="adj"/>
                </a:avLst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28"/>
              <p:cNvSpPr txBox="1"/>
              <p:nvPr/>
            </p:nvSpPr>
            <p:spPr>
              <a:xfrm>
                <a:off x="9903290" y="859190"/>
                <a:ext cx="584616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2,5-3 года</a:t>
                </a:r>
                <a:endParaRPr b="1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7" name="Google Shape;497;p28"/>
            <p:cNvSpPr txBox="1"/>
            <p:nvPr/>
          </p:nvSpPr>
          <p:spPr>
            <a:xfrm>
              <a:off x="7181992" y="868557"/>
              <a:ext cx="30157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Срок реализации </a:t>
              </a:r>
              <a:r>
                <a:rPr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– </a:t>
              </a:r>
              <a:endParaRPr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8" name="Google Shape;498;p28"/>
          <p:cNvSpPr/>
          <p:nvPr/>
        </p:nvSpPr>
        <p:spPr>
          <a:xfrm>
            <a:off x="814252" y="5123494"/>
            <a:ext cx="7859486" cy="956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1,5-2 года на финальную ОКР (КД, ПД и ТД, образцы, подготовка производства)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0,5 года на приемочные испытания и подготовку регистрационного досье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0,5 года на регистрацию прибора в Росздравнадзоре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Google Shape;499;p28"/>
          <p:cNvGrpSpPr/>
          <p:nvPr/>
        </p:nvGrpSpPr>
        <p:grpSpPr>
          <a:xfrm>
            <a:off x="1103409" y="3450649"/>
            <a:ext cx="8724214" cy="707886"/>
            <a:chOff x="7181992" y="868557"/>
            <a:chExt cx="8724214" cy="707886"/>
          </a:xfrm>
        </p:grpSpPr>
        <p:grpSp>
          <p:nvGrpSpPr>
            <p:cNvPr id="500" name="Google Shape;500;p28"/>
            <p:cNvGrpSpPr/>
            <p:nvPr/>
          </p:nvGrpSpPr>
          <p:grpSpPr>
            <a:xfrm>
              <a:off x="10014857" y="1158240"/>
              <a:ext cx="5891349" cy="418011"/>
              <a:chOff x="10014857" y="1158240"/>
              <a:chExt cx="5891349" cy="418011"/>
            </a:xfrm>
          </p:grpSpPr>
          <p:sp>
            <p:nvSpPr>
              <p:cNvPr id="501" name="Google Shape;501;p28"/>
              <p:cNvSpPr/>
              <p:nvPr/>
            </p:nvSpPr>
            <p:spPr>
              <a:xfrm>
                <a:off x="10014857" y="1158240"/>
                <a:ext cx="1589313" cy="418011"/>
              </a:xfrm>
              <a:prstGeom prst="roundRect">
                <a:avLst>
                  <a:gd fmla="val 16667" name="adj"/>
                </a:avLst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28"/>
              <p:cNvSpPr txBox="1"/>
              <p:nvPr/>
            </p:nvSpPr>
            <p:spPr>
              <a:xfrm>
                <a:off x="10060044" y="1172698"/>
                <a:ext cx="584616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30 млн. </a:t>
                </a:r>
                <a:r>
                  <a:rPr lang="ru-RU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руб.</a:t>
                </a:r>
                <a:endParaRPr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3" name="Google Shape;503;p28"/>
            <p:cNvSpPr txBox="1"/>
            <p:nvPr/>
          </p:nvSpPr>
          <p:spPr>
            <a:xfrm>
              <a:off x="7181992" y="868557"/>
              <a:ext cx="3015744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Финансовые затраты на минимальный вариант </a:t>
              </a:r>
              <a:r>
                <a:rPr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– </a:t>
              </a:r>
              <a:endParaRPr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p28"/>
          <p:cNvGrpSpPr/>
          <p:nvPr/>
        </p:nvGrpSpPr>
        <p:grpSpPr>
          <a:xfrm rot="599677">
            <a:off x="6398560" y="680260"/>
            <a:ext cx="4025869" cy="4107559"/>
            <a:chOff x="6568421" y="410124"/>
            <a:chExt cx="4025869" cy="4107559"/>
          </a:xfrm>
        </p:grpSpPr>
        <p:sp>
          <p:nvSpPr>
            <p:cNvPr id="505" name="Google Shape;505;p28"/>
            <p:cNvSpPr/>
            <p:nvPr/>
          </p:nvSpPr>
          <p:spPr>
            <a:xfrm rot="2729057">
              <a:off x="7137950" y="1100524"/>
              <a:ext cx="2886810" cy="2807502"/>
            </a:xfrm>
            <a:prstGeom prst="blockArc">
              <a:avLst>
                <a:gd fmla="val 10800000" name="adj1"/>
                <a:gd fmla="val 413528" name="adj2"/>
                <a:gd fmla="val 41966" name="adj3"/>
              </a:avLst>
            </a:prstGeom>
            <a:solidFill>
              <a:schemeClr val="lt1"/>
            </a:solidFill>
            <a:ln cap="flat" cmpd="sng" w="12700">
              <a:solidFill>
                <a:srgbClr val="2F54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8"/>
            <p:cNvSpPr/>
            <p:nvPr/>
          </p:nvSpPr>
          <p:spPr>
            <a:xfrm rot="-853774">
              <a:off x="7845104" y="902500"/>
              <a:ext cx="1511671" cy="1000116"/>
            </a:xfrm>
            <a:prstGeom prst="flowChartManualOperation">
              <a:avLst/>
            </a:prstGeom>
            <a:noFill/>
            <a:ln cap="flat" cmpd="sng" w="1270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8"/>
            <p:cNvSpPr/>
            <p:nvPr/>
          </p:nvSpPr>
          <p:spPr>
            <a:xfrm rot="-764844">
              <a:off x="7920093" y="516521"/>
              <a:ext cx="10021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Прибыль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8"/>
            <p:cNvSpPr/>
            <p:nvPr/>
          </p:nvSpPr>
          <p:spPr>
            <a:xfrm rot="-744842">
              <a:off x="8176774" y="1131315"/>
              <a:ext cx="898131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r>
                <a:rPr lang="ru-RU" sz="18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тыс.руб.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8"/>
            <p:cNvSpPr/>
            <p:nvPr/>
          </p:nvSpPr>
          <p:spPr>
            <a:xfrm rot="3507678">
              <a:off x="9014593" y="1420712"/>
              <a:ext cx="937102" cy="1296735"/>
            </a:xfrm>
            <a:prstGeom prst="flowChartManualOperation">
              <a:avLst/>
            </a:prstGeom>
            <a:noFill/>
            <a:ln cap="flat" cmpd="sng" w="12700">
              <a:solidFill>
                <a:srgbClr val="2F54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p28"/>
          <p:cNvSpPr/>
          <p:nvPr/>
        </p:nvSpPr>
        <p:spPr>
          <a:xfrm>
            <a:off x="8512627" y="329283"/>
            <a:ext cx="342682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Комплектующие и материалы  16 т. р.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Сборка, настройка 6 т. р.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Упаковка 0.5 т. р.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Накл. расходы 2.5 т. р.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28"/>
          <p:cNvSpPr/>
          <p:nvPr/>
        </p:nvSpPr>
        <p:spPr>
          <a:xfrm rot="-1122998">
            <a:off x="8806765" y="2230266"/>
            <a:ext cx="89813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lang="ru-RU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тыс.руб.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8"/>
          <p:cNvSpPr/>
          <p:nvPr/>
        </p:nvSpPr>
        <p:spPr>
          <a:xfrm rot="-145165">
            <a:off x="8918579" y="3008493"/>
            <a:ext cx="54386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тыс.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руб.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8"/>
          <p:cNvSpPr/>
          <p:nvPr/>
        </p:nvSpPr>
        <p:spPr>
          <a:xfrm>
            <a:off x="9873671" y="3354873"/>
            <a:ext cx="10001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Продажа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8"/>
          <p:cNvSpPr/>
          <p:nvPr/>
        </p:nvSpPr>
        <p:spPr>
          <a:xfrm>
            <a:off x="9917714" y="1757494"/>
            <a:ext cx="170822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Себестоимость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прибора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5" name="Google Shape;515;p28"/>
          <p:cNvGrpSpPr/>
          <p:nvPr/>
        </p:nvGrpSpPr>
        <p:grpSpPr>
          <a:xfrm>
            <a:off x="8493034" y="4443426"/>
            <a:ext cx="7397932" cy="903636"/>
            <a:chOff x="7384869" y="359106"/>
            <a:chExt cx="7397932" cy="903636"/>
          </a:xfrm>
        </p:grpSpPr>
        <p:grpSp>
          <p:nvGrpSpPr>
            <p:cNvPr id="516" name="Google Shape;516;p28"/>
            <p:cNvGrpSpPr/>
            <p:nvPr/>
          </p:nvGrpSpPr>
          <p:grpSpPr>
            <a:xfrm>
              <a:off x="8891453" y="844731"/>
              <a:ext cx="5891348" cy="418011"/>
              <a:chOff x="8891453" y="844731"/>
              <a:chExt cx="5891348" cy="418011"/>
            </a:xfrm>
          </p:grpSpPr>
          <p:sp>
            <p:nvSpPr>
              <p:cNvPr id="517" name="Google Shape;517;p28"/>
              <p:cNvSpPr/>
              <p:nvPr/>
            </p:nvSpPr>
            <p:spPr>
              <a:xfrm>
                <a:off x="8891453" y="844731"/>
                <a:ext cx="1040673" cy="418011"/>
              </a:xfrm>
              <a:prstGeom prst="roundRect">
                <a:avLst>
                  <a:gd fmla="val 16667" name="adj"/>
                </a:avLst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28"/>
              <p:cNvSpPr txBox="1"/>
              <p:nvPr/>
            </p:nvSpPr>
            <p:spPr>
              <a:xfrm>
                <a:off x="8936639" y="846127"/>
                <a:ext cx="584616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600 шт.</a:t>
                </a:r>
                <a:endParaRPr b="1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9" name="Google Shape;519;p28"/>
            <p:cNvSpPr txBox="1"/>
            <p:nvPr/>
          </p:nvSpPr>
          <p:spPr>
            <a:xfrm>
              <a:off x="7384869" y="359106"/>
              <a:ext cx="2878182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Окупаемость затрат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от  продажи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29"/>
          <p:cNvGrpSpPr/>
          <p:nvPr/>
        </p:nvGrpSpPr>
        <p:grpSpPr>
          <a:xfrm>
            <a:off x="4272455" y="0"/>
            <a:ext cx="7919545" cy="6858003"/>
            <a:chOff x="4272455" y="-3"/>
            <a:chExt cx="7919545" cy="6858003"/>
          </a:xfrm>
        </p:grpSpPr>
        <p:sp>
          <p:nvSpPr>
            <p:cNvPr id="525" name="Google Shape;525;p29"/>
            <p:cNvSpPr/>
            <p:nvPr/>
          </p:nvSpPr>
          <p:spPr>
            <a:xfrm flipH="1">
              <a:off x="4272455" y="0"/>
              <a:ext cx="6700345" cy="6858000"/>
            </a:xfrm>
            <a:prstGeom prst="rtTriangl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10972800" y="0"/>
              <a:ext cx="1219200" cy="68580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9"/>
            <p:cNvSpPr/>
            <p:nvPr/>
          </p:nvSpPr>
          <p:spPr>
            <a:xfrm rot="10800000">
              <a:off x="6635931" y="-3"/>
              <a:ext cx="4389120" cy="3383282"/>
            </a:xfrm>
            <a:prstGeom prst="triangle">
              <a:avLst>
                <a:gd fmla="val 76358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29"/>
          <p:cNvGrpSpPr/>
          <p:nvPr/>
        </p:nvGrpSpPr>
        <p:grpSpPr>
          <a:xfrm>
            <a:off x="665018" y="283617"/>
            <a:ext cx="10320012" cy="582491"/>
            <a:chOff x="665018" y="283617"/>
            <a:chExt cx="10320012" cy="582491"/>
          </a:xfrm>
        </p:grpSpPr>
        <p:sp>
          <p:nvSpPr>
            <p:cNvPr id="529" name="Google Shape;529;p29"/>
            <p:cNvSpPr txBox="1"/>
            <p:nvPr/>
          </p:nvSpPr>
          <p:spPr>
            <a:xfrm>
              <a:off x="665018" y="283617"/>
              <a:ext cx="10320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2F549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Преимущества и риски</a:t>
              </a:r>
              <a:endParaRPr sz="2400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530" name="Google Shape;530;p29"/>
            <p:cNvCxnSpPr/>
            <p:nvPr/>
          </p:nvCxnSpPr>
          <p:spPr>
            <a:xfrm flipH="1" rot="10800000">
              <a:off x="725714" y="862149"/>
              <a:ext cx="5949406" cy="3959"/>
            </a:xfrm>
            <a:prstGeom prst="straightConnector1">
              <a:avLst/>
            </a:pr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31" name="Google Shape;531;p29"/>
          <p:cNvSpPr/>
          <p:nvPr/>
        </p:nvSpPr>
        <p:spPr>
          <a:xfrm>
            <a:off x="770708" y="1280161"/>
            <a:ext cx="822960" cy="822960"/>
          </a:xfrm>
          <a:prstGeom prst="smileyFace">
            <a:avLst>
              <a:gd fmla="val 4653" name="adj"/>
            </a:avLst>
          </a:prstGeom>
          <a:solidFill>
            <a:schemeClr val="lt1"/>
          </a:solidFill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9"/>
          <p:cNvSpPr/>
          <p:nvPr/>
        </p:nvSpPr>
        <p:spPr>
          <a:xfrm>
            <a:off x="7467601" y="1275806"/>
            <a:ext cx="822960" cy="822960"/>
          </a:xfrm>
          <a:prstGeom prst="smileyFace">
            <a:avLst>
              <a:gd fmla="val -4653" name="adj"/>
            </a:avLst>
          </a:prstGeom>
          <a:solidFill>
            <a:schemeClr val="lt1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29"/>
          <p:cNvSpPr txBox="1"/>
          <p:nvPr/>
        </p:nvSpPr>
        <p:spPr>
          <a:xfrm>
            <a:off x="8488529" y="1418961"/>
            <a:ext cx="3268042" cy="4755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Риск отсутствия необходимых импортных комплектующих, рост цен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  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Риск длительной окупаемости из-за снижения затрат на здравоохранение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  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Риск слабой востребованности из-за незнания продукта и/или его плохого качества 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  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Риск неполучения РУ в заданные сроки (изменение правил, отсутствие аналогов)</a:t>
            </a:r>
            <a:endParaRPr/>
          </a:p>
        </p:txBody>
      </p:sp>
      <p:sp>
        <p:nvSpPr>
          <p:cNvPr id="534" name="Google Shape;534;p29"/>
          <p:cNvSpPr/>
          <p:nvPr/>
        </p:nvSpPr>
        <p:spPr>
          <a:xfrm>
            <a:off x="4010297" y="1267097"/>
            <a:ext cx="2899954" cy="46373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9"/>
          <p:cNvSpPr txBox="1"/>
          <p:nvPr/>
        </p:nvSpPr>
        <p:spPr>
          <a:xfrm>
            <a:off x="1774220" y="1472185"/>
            <a:ext cx="5227471" cy="443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Новая многопрофильная технология, будет независимо развиваться во всем мире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Большая глубина проработки проекта, рабочие прототипы, финальная стадия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Потенциал роста и развития (тонометр экспертного класса, рынок для населения) 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Наличие кооперации разработчиков и врачей (МОНИКИ им. М.Ф. Владимирского)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Достаточная известность проекта в стране         (5 лет), наличие медицинских публикаций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+  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Наличие в проекте участника Центра «Сколково» (ООО «ОДС-МЕД»)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Наличие прав патентообладателя, которые могут быть переданы ИП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0"/>
          <p:cNvSpPr txBox="1"/>
          <p:nvPr/>
        </p:nvSpPr>
        <p:spPr>
          <a:xfrm>
            <a:off x="10008740" y="1500859"/>
            <a:ext cx="1914795" cy="3862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Клиентские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сегменты: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клиники;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санатории;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массажисты;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SPA;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спортсмены;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военные;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потребители: мужчины и женщины 40+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1" name="Google Shape;541;p30"/>
          <p:cNvGrpSpPr/>
          <p:nvPr/>
        </p:nvGrpSpPr>
        <p:grpSpPr>
          <a:xfrm>
            <a:off x="665018" y="283617"/>
            <a:ext cx="10320012" cy="582491"/>
            <a:chOff x="665018" y="283617"/>
            <a:chExt cx="10320012" cy="582491"/>
          </a:xfrm>
        </p:grpSpPr>
        <p:sp>
          <p:nvSpPr>
            <p:cNvPr id="542" name="Google Shape;542;p30"/>
            <p:cNvSpPr txBox="1"/>
            <p:nvPr/>
          </p:nvSpPr>
          <p:spPr>
            <a:xfrm>
              <a:off x="665018" y="283617"/>
              <a:ext cx="10320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2F549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Ключевые этапы проекта</a:t>
              </a:r>
              <a:endParaRPr sz="2400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543" name="Google Shape;543;p30"/>
            <p:cNvCxnSpPr/>
            <p:nvPr/>
          </p:nvCxnSpPr>
          <p:spPr>
            <a:xfrm flipH="1" rot="10800000">
              <a:off x="725714" y="862149"/>
              <a:ext cx="5949406" cy="3959"/>
            </a:xfrm>
            <a:prstGeom prst="straightConnector1">
              <a:avLst/>
            </a:pr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544" name="Google Shape;544;p30"/>
          <p:cNvGrpSpPr/>
          <p:nvPr/>
        </p:nvGrpSpPr>
        <p:grpSpPr>
          <a:xfrm>
            <a:off x="4272455" y="0"/>
            <a:ext cx="7919545" cy="6858003"/>
            <a:chOff x="4272455" y="-3"/>
            <a:chExt cx="7919545" cy="6858003"/>
          </a:xfrm>
        </p:grpSpPr>
        <p:sp>
          <p:nvSpPr>
            <p:cNvPr id="545" name="Google Shape;545;p30"/>
            <p:cNvSpPr/>
            <p:nvPr/>
          </p:nvSpPr>
          <p:spPr>
            <a:xfrm flipH="1">
              <a:off x="4272455" y="0"/>
              <a:ext cx="6700345" cy="6858000"/>
            </a:xfrm>
            <a:prstGeom prst="rtTriangl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10972800" y="0"/>
              <a:ext cx="1219200" cy="68580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0"/>
            <p:cNvSpPr/>
            <p:nvPr/>
          </p:nvSpPr>
          <p:spPr>
            <a:xfrm rot="10800000">
              <a:off x="6635931" y="-3"/>
              <a:ext cx="4389120" cy="3383282"/>
            </a:xfrm>
            <a:prstGeom prst="triangle">
              <a:avLst>
                <a:gd fmla="val 76358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8" name="Google Shape;548;p30"/>
          <p:cNvSpPr/>
          <p:nvPr/>
        </p:nvSpPr>
        <p:spPr>
          <a:xfrm rot="-750912">
            <a:off x="1258593" y="1884970"/>
            <a:ext cx="2394574" cy="3916203"/>
          </a:xfrm>
          <a:custGeom>
            <a:rect b="b" l="l" r="r" t="t"/>
            <a:pathLst>
              <a:path extrusionOk="0" h="3187338" w="4532812">
                <a:moveTo>
                  <a:pt x="0" y="3187338"/>
                </a:moveTo>
                <a:cubicBezTo>
                  <a:pt x="824048" y="2283823"/>
                  <a:pt x="1648097" y="1380309"/>
                  <a:pt x="2403566" y="849086"/>
                </a:cubicBezTo>
                <a:cubicBezTo>
                  <a:pt x="3159035" y="317863"/>
                  <a:pt x="4147458" y="104503"/>
                  <a:pt x="4532812" y="0"/>
                </a:cubicBez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0"/>
          <p:cNvSpPr/>
          <p:nvPr/>
        </p:nvSpPr>
        <p:spPr>
          <a:xfrm>
            <a:off x="1632856" y="5421085"/>
            <a:ext cx="235131" cy="235131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0"/>
          <p:cNvSpPr/>
          <p:nvPr/>
        </p:nvSpPr>
        <p:spPr>
          <a:xfrm>
            <a:off x="487930" y="5334391"/>
            <a:ext cx="11483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 кв. 2025 г.</a:t>
            </a:r>
            <a:endParaRPr sz="1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0"/>
          <p:cNvSpPr/>
          <p:nvPr/>
        </p:nvSpPr>
        <p:spPr>
          <a:xfrm>
            <a:off x="2029096" y="5378605"/>
            <a:ext cx="95576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План работ по проекту,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определение облика прибора.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0"/>
          <p:cNvSpPr/>
          <p:nvPr/>
        </p:nvSpPr>
        <p:spPr>
          <a:xfrm>
            <a:off x="1968136" y="3614057"/>
            <a:ext cx="235131" cy="235131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0"/>
          <p:cNvSpPr/>
          <p:nvPr/>
        </p:nvSpPr>
        <p:spPr>
          <a:xfrm>
            <a:off x="2420984" y="3489686"/>
            <a:ext cx="75198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Создание опытных образцов.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Подготовка оснастки, ПО, изготовление пресс-форм, контрольно-измерительной аппаратуры  и комплектующих.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0"/>
          <p:cNvSpPr/>
          <p:nvPr/>
        </p:nvSpPr>
        <p:spPr>
          <a:xfrm>
            <a:off x="2238101" y="2669176"/>
            <a:ext cx="235131" cy="235131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0"/>
          <p:cNvSpPr/>
          <p:nvPr/>
        </p:nvSpPr>
        <p:spPr>
          <a:xfrm>
            <a:off x="1249926" y="2595546"/>
            <a:ext cx="93326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2026 год</a:t>
            </a:r>
            <a:endParaRPr sz="1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0"/>
          <p:cNvSpPr/>
          <p:nvPr/>
        </p:nvSpPr>
        <p:spPr>
          <a:xfrm>
            <a:off x="2734490" y="2549323"/>
            <a:ext cx="84211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Проведение предварительных испытаний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Доработка по результатам. Подготовка к испытаниям для сертификации средств измерения. </a:t>
            </a:r>
            <a:endParaRPr sz="1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0"/>
          <p:cNvSpPr/>
          <p:nvPr/>
        </p:nvSpPr>
        <p:spPr>
          <a:xfrm>
            <a:off x="2773679" y="1872343"/>
            <a:ext cx="235131" cy="235131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0"/>
          <p:cNvSpPr/>
          <p:nvPr/>
        </p:nvSpPr>
        <p:spPr>
          <a:xfrm>
            <a:off x="3087190" y="1838739"/>
            <a:ext cx="87477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Подготовка к регистрации в Росздравнадзоре. 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Окончание испытаний, подготовка регистрационного досье. Получение РУ.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0"/>
          <p:cNvSpPr/>
          <p:nvPr/>
        </p:nvSpPr>
        <p:spPr>
          <a:xfrm>
            <a:off x="692580" y="3566550"/>
            <a:ext cx="126541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IV кв. 2025 г.</a:t>
            </a:r>
            <a:endParaRPr sz="1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0"/>
          <p:cNvSpPr/>
          <p:nvPr/>
        </p:nvSpPr>
        <p:spPr>
          <a:xfrm>
            <a:off x="1793965" y="4602480"/>
            <a:ext cx="235131" cy="235131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0"/>
          <p:cNvSpPr/>
          <p:nvPr/>
        </p:nvSpPr>
        <p:spPr>
          <a:xfrm>
            <a:off x="596786" y="4476595"/>
            <a:ext cx="11996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II кв. 2025 г.</a:t>
            </a:r>
            <a:endParaRPr sz="1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0"/>
          <p:cNvSpPr/>
          <p:nvPr/>
        </p:nvSpPr>
        <p:spPr>
          <a:xfrm>
            <a:off x="1685358" y="1816128"/>
            <a:ext cx="93326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2027 год</a:t>
            </a:r>
            <a:endParaRPr sz="1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0"/>
          <p:cNvSpPr/>
          <p:nvPr/>
        </p:nvSpPr>
        <p:spPr>
          <a:xfrm>
            <a:off x="2142308" y="4603541"/>
            <a:ext cx="674043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Создание ТЗ по проекту. Подготовка КД и ТД.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Подготовка ТУ, документов на ПО, комплектацию и оснастку.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31"/>
          <p:cNvGrpSpPr/>
          <p:nvPr/>
        </p:nvGrpSpPr>
        <p:grpSpPr>
          <a:xfrm>
            <a:off x="665018" y="283617"/>
            <a:ext cx="10320012" cy="582491"/>
            <a:chOff x="665018" y="283617"/>
            <a:chExt cx="10320012" cy="582491"/>
          </a:xfrm>
        </p:grpSpPr>
        <p:sp>
          <p:nvSpPr>
            <p:cNvPr id="569" name="Google Shape;569;p31"/>
            <p:cNvSpPr txBox="1"/>
            <p:nvPr/>
          </p:nvSpPr>
          <p:spPr>
            <a:xfrm>
              <a:off x="665018" y="283617"/>
              <a:ext cx="10320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2F549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Команда проекта</a:t>
              </a:r>
              <a:endParaRPr sz="2400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570" name="Google Shape;570;p31"/>
            <p:cNvCxnSpPr/>
            <p:nvPr/>
          </p:nvCxnSpPr>
          <p:spPr>
            <a:xfrm flipH="1" rot="10800000">
              <a:off x="725714" y="862149"/>
              <a:ext cx="5949406" cy="3959"/>
            </a:xfrm>
            <a:prstGeom prst="straightConnector1">
              <a:avLst/>
            </a:pr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571" name="Google Shape;571;p31"/>
          <p:cNvGrpSpPr/>
          <p:nvPr/>
        </p:nvGrpSpPr>
        <p:grpSpPr>
          <a:xfrm>
            <a:off x="4272455" y="0"/>
            <a:ext cx="7919545" cy="6858003"/>
            <a:chOff x="4272455" y="-3"/>
            <a:chExt cx="7919545" cy="6858003"/>
          </a:xfrm>
        </p:grpSpPr>
        <p:sp>
          <p:nvSpPr>
            <p:cNvPr id="572" name="Google Shape;572;p31"/>
            <p:cNvSpPr/>
            <p:nvPr/>
          </p:nvSpPr>
          <p:spPr>
            <a:xfrm flipH="1">
              <a:off x="4272455" y="0"/>
              <a:ext cx="6700345" cy="6858000"/>
            </a:xfrm>
            <a:prstGeom prst="rtTriangl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10972800" y="0"/>
              <a:ext cx="1219200" cy="68580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 rot="10800000">
              <a:off x="6635931" y="-3"/>
              <a:ext cx="4389120" cy="3383282"/>
            </a:xfrm>
            <a:prstGeom prst="triangle">
              <a:avLst>
                <a:gd fmla="val 76358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5" name="Google Shape;575;p31"/>
          <p:cNvSpPr/>
          <p:nvPr/>
        </p:nvSpPr>
        <p:spPr>
          <a:xfrm>
            <a:off x="6483682" y="1965734"/>
            <a:ext cx="2459421" cy="583324"/>
          </a:xfrm>
          <a:prstGeom prst="roundRect">
            <a:avLst>
              <a:gd fmla="val 16667" name="adj"/>
            </a:avLst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1"/>
          <p:cNvSpPr txBox="1"/>
          <p:nvPr/>
        </p:nvSpPr>
        <p:spPr>
          <a:xfrm>
            <a:off x="6509741" y="1918497"/>
            <a:ext cx="2480658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Глазков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Алексей Андреевич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1"/>
          <p:cNvSpPr/>
          <p:nvPr/>
        </p:nvSpPr>
        <p:spPr>
          <a:xfrm>
            <a:off x="6527866" y="3354011"/>
            <a:ext cx="262682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Научно-клинические медицинские исследования и испытания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апробация результатов научных исследований.</a:t>
            </a:r>
            <a:endParaRPr/>
          </a:p>
        </p:txBody>
      </p:sp>
      <p:sp>
        <p:nvSpPr>
          <p:cNvPr id="578" name="Google Shape;578;p31"/>
          <p:cNvSpPr/>
          <p:nvPr/>
        </p:nvSpPr>
        <p:spPr>
          <a:xfrm>
            <a:off x="6511241" y="4887459"/>
            <a:ext cx="259357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Врач, кандидат медицинских наук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научный сотрудник МОНИКИ, стаж 30 лет.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1"/>
          <p:cNvSpPr/>
          <p:nvPr/>
        </p:nvSpPr>
        <p:spPr>
          <a:xfrm>
            <a:off x="6494615" y="2632878"/>
            <a:ext cx="27395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Руководитель научной медицинской группы.</a:t>
            </a:r>
            <a:endParaRPr/>
          </a:p>
        </p:txBody>
      </p:sp>
      <p:grpSp>
        <p:nvGrpSpPr>
          <p:cNvPr id="580" name="Google Shape;580;p31"/>
          <p:cNvGrpSpPr/>
          <p:nvPr/>
        </p:nvGrpSpPr>
        <p:grpSpPr>
          <a:xfrm>
            <a:off x="3497283" y="1464373"/>
            <a:ext cx="2788068" cy="4761021"/>
            <a:chOff x="3497283" y="1464373"/>
            <a:chExt cx="2788068" cy="4761021"/>
          </a:xfrm>
        </p:grpSpPr>
        <p:sp>
          <p:nvSpPr>
            <p:cNvPr id="581" name="Google Shape;581;p31"/>
            <p:cNvSpPr/>
            <p:nvPr/>
          </p:nvSpPr>
          <p:spPr>
            <a:xfrm>
              <a:off x="3544088" y="2017986"/>
              <a:ext cx="2349062" cy="583324"/>
            </a:xfrm>
            <a:prstGeom prst="roundRect">
              <a:avLst>
                <a:gd fmla="val 16667" name="adj"/>
              </a:avLst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3540034" y="2753820"/>
              <a:ext cx="27400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Автор идеи и патента.</a:t>
              </a: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3523409" y="3199072"/>
              <a:ext cx="2660073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Общая научная идеология</a:t>
              </a: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взаимодействие с партнёрами и медицинским сообществом.</a:t>
              </a: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3497283" y="4409512"/>
              <a:ext cx="2788068" cy="1815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Доктор технических наук</a:t>
              </a: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ведущий российский учёный в области медицинской физики, медицинской диагностики и оптико-электронных медицинских приборов, стаж 30 лет.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5" name="Google Shape;585;p31"/>
            <p:cNvGrpSpPr/>
            <p:nvPr/>
          </p:nvGrpSpPr>
          <p:grpSpPr>
            <a:xfrm>
              <a:off x="3583514" y="1464373"/>
              <a:ext cx="2428892" cy="1380929"/>
              <a:chOff x="3356694" y="1586934"/>
              <a:chExt cx="2428892" cy="1380929"/>
            </a:xfrm>
          </p:grpSpPr>
          <p:grpSp>
            <p:nvGrpSpPr>
              <p:cNvPr id="586" name="Google Shape;586;p31"/>
              <p:cNvGrpSpPr/>
              <p:nvPr/>
            </p:nvGrpSpPr>
            <p:grpSpPr>
              <a:xfrm>
                <a:off x="3659072" y="1586934"/>
                <a:ext cx="500066" cy="502007"/>
                <a:chOff x="2368525" y="2801182"/>
                <a:chExt cx="562707" cy="614852"/>
              </a:xfrm>
            </p:grpSpPr>
            <p:sp>
              <p:nvSpPr>
                <p:cNvPr id="587" name="Google Shape;587;p31"/>
                <p:cNvSpPr/>
                <p:nvPr/>
              </p:nvSpPr>
              <p:spPr>
                <a:xfrm>
                  <a:off x="2460356" y="2944059"/>
                  <a:ext cx="296333" cy="239366"/>
                </a:xfrm>
                <a:custGeom>
                  <a:rect b="b" l="l" r="r" t="t"/>
                  <a:pathLst>
                    <a:path extrusionOk="0" h="158261" w="296333">
                      <a:moveTo>
                        <a:pt x="21492" y="7815"/>
                      </a:moveTo>
                      <a:cubicBezTo>
                        <a:pt x="10746" y="42333"/>
                        <a:pt x="0" y="76851"/>
                        <a:pt x="21492" y="101600"/>
                      </a:cubicBezTo>
                      <a:cubicBezTo>
                        <a:pt x="42984" y="126349"/>
                        <a:pt x="108113" y="154353"/>
                        <a:pt x="150446" y="156307"/>
                      </a:cubicBezTo>
                      <a:cubicBezTo>
                        <a:pt x="192779" y="158261"/>
                        <a:pt x="254651" y="139374"/>
                        <a:pt x="275492" y="113323"/>
                      </a:cubicBezTo>
                      <a:cubicBezTo>
                        <a:pt x="296333" y="87272"/>
                        <a:pt x="285912" y="43636"/>
                        <a:pt x="275492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0C0C0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31"/>
                <p:cNvSpPr/>
                <p:nvPr/>
              </p:nvSpPr>
              <p:spPr>
                <a:xfrm>
                  <a:off x="2446161" y="2801182"/>
                  <a:ext cx="357190" cy="142876"/>
                </a:xfrm>
                <a:custGeom>
                  <a:rect b="b" l="l" r="r" t="t"/>
                  <a:pathLst>
                    <a:path extrusionOk="0" h="231205" w="437010">
                      <a:moveTo>
                        <a:pt x="405748" y="134815"/>
                      </a:moveTo>
                      <a:cubicBezTo>
                        <a:pt x="387512" y="108113"/>
                        <a:pt x="375790" y="46893"/>
                        <a:pt x="323687" y="29308"/>
                      </a:cubicBezTo>
                      <a:cubicBezTo>
                        <a:pt x="271585" y="11724"/>
                        <a:pt x="146538" y="0"/>
                        <a:pt x="93133" y="29308"/>
                      </a:cubicBezTo>
                      <a:cubicBezTo>
                        <a:pt x="39728" y="58616"/>
                        <a:pt x="6513" y="179103"/>
                        <a:pt x="3256" y="205154"/>
                      </a:cubicBezTo>
                      <a:cubicBezTo>
                        <a:pt x="0" y="231205"/>
                        <a:pt x="51451" y="183010"/>
                        <a:pt x="73594" y="185615"/>
                      </a:cubicBezTo>
                      <a:cubicBezTo>
                        <a:pt x="95737" y="188220"/>
                        <a:pt x="108112" y="218831"/>
                        <a:pt x="136117" y="220785"/>
                      </a:cubicBezTo>
                      <a:cubicBezTo>
                        <a:pt x="164122" y="222739"/>
                        <a:pt x="212317" y="197339"/>
                        <a:pt x="241625" y="197339"/>
                      </a:cubicBezTo>
                      <a:cubicBezTo>
                        <a:pt x="270933" y="197339"/>
                        <a:pt x="287866" y="219483"/>
                        <a:pt x="311963" y="220785"/>
                      </a:cubicBezTo>
                      <a:cubicBezTo>
                        <a:pt x="336060" y="222087"/>
                        <a:pt x="366020" y="210364"/>
                        <a:pt x="386210" y="205154"/>
                      </a:cubicBezTo>
                      <a:cubicBezTo>
                        <a:pt x="406400" y="199944"/>
                        <a:pt x="429194" y="206456"/>
                        <a:pt x="433102" y="189523"/>
                      </a:cubicBezTo>
                      <a:cubicBezTo>
                        <a:pt x="437010" y="172590"/>
                        <a:pt x="423984" y="161517"/>
                        <a:pt x="405748" y="134815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0C0C0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31"/>
                <p:cNvSpPr/>
                <p:nvPr/>
              </p:nvSpPr>
              <p:spPr>
                <a:xfrm>
                  <a:off x="2368525" y="3273158"/>
                  <a:ext cx="562707" cy="142876"/>
                </a:xfrm>
                <a:custGeom>
                  <a:rect b="b" l="l" r="r" t="t"/>
                  <a:pathLst>
                    <a:path extrusionOk="0" h="248138" w="562707">
                      <a:moveTo>
                        <a:pt x="0" y="248138"/>
                      </a:moveTo>
                      <a:cubicBezTo>
                        <a:pt x="10420" y="182684"/>
                        <a:pt x="20841" y="117231"/>
                        <a:pt x="50800" y="76200"/>
                      </a:cubicBezTo>
                      <a:cubicBezTo>
                        <a:pt x="80759" y="35169"/>
                        <a:pt x="147840" y="3908"/>
                        <a:pt x="179753" y="1954"/>
                      </a:cubicBezTo>
                      <a:cubicBezTo>
                        <a:pt x="211666" y="0"/>
                        <a:pt x="219482" y="54057"/>
                        <a:pt x="242277" y="64477"/>
                      </a:cubicBezTo>
                      <a:cubicBezTo>
                        <a:pt x="265072" y="74897"/>
                        <a:pt x="298287" y="74246"/>
                        <a:pt x="316523" y="64477"/>
                      </a:cubicBezTo>
                      <a:cubicBezTo>
                        <a:pt x="334759" y="54708"/>
                        <a:pt x="322384" y="9118"/>
                        <a:pt x="351692" y="5861"/>
                      </a:cubicBezTo>
                      <a:cubicBezTo>
                        <a:pt x="381000" y="2604"/>
                        <a:pt x="457200" y="7815"/>
                        <a:pt x="492369" y="44938"/>
                      </a:cubicBezTo>
                      <a:cubicBezTo>
                        <a:pt x="527538" y="82061"/>
                        <a:pt x="545122" y="155330"/>
                        <a:pt x="562707" y="228600"/>
                      </a:cubicBezTo>
                    </a:path>
                  </a:pathLst>
                </a:custGeom>
                <a:noFill/>
                <a:ln cap="flat" cmpd="sng" w="28575">
                  <a:solidFill>
                    <a:srgbClr val="0C0C0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0" name="Google Shape;590;p31"/>
              <p:cNvSpPr txBox="1"/>
              <p:nvPr/>
            </p:nvSpPr>
            <p:spPr>
              <a:xfrm>
                <a:off x="3356694" y="2075311"/>
                <a:ext cx="2428892" cy="8925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Рогаткин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Дмитрий Алексеевич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91" name="Google Shape;591;p31"/>
          <p:cNvGrpSpPr/>
          <p:nvPr/>
        </p:nvGrpSpPr>
        <p:grpSpPr>
          <a:xfrm>
            <a:off x="9307670" y="345904"/>
            <a:ext cx="2500330" cy="4070789"/>
            <a:chOff x="725372" y="1482373"/>
            <a:chExt cx="2500330" cy="4070789"/>
          </a:xfrm>
        </p:grpSpPr>
        <p:sp>
          <p:nvSpPr>
            <p:cNvPr id="592" name="Google Shape;592;p31"/>
            <p:cNvSpPr/>
            <p:nvPr/>
          </p:nvSpPr>
          <p:spPr>
            <a:xfrm>
              <a:off x="740979" y="2017986"/>
              <a:ext cx="2286000" cy="567559"/>
            </a:xfrm>
            <a:prstGeom prst="roundRect">
              <a:avLst>
                <a:gd fmla="val 16667" name="adj"/>
              </a:avLst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3" name="Google Shape;593;p31"/>
            <p:cNvGrpSpPr/>
            <p:nvPr/>
          </p:nvGrpSpPr>
          <p:grpSpPr>
            <a:xfrm>
              <a:off x="939688" y="1482373"/>
              <a:ext cx="500067" cy="500069"/>
              <a:chOff x="7369189" y="1689847"/>
              <a:chExt cx="857257" cy="1026724"/>
            </a:xfrm>
          </p:grpSpPr>
          <p:grpSp>
            <p:nvGrpSpPr>
              <p:cNvPr id="594" name="Google Shape;594;p31"/>
              <p:cNvGrpSpPr/>
              <p:nvPr/>
            </p:nvGrpSpPr>
            <p:grpSpPr>
              <a:xfrm>
                <a:off x="7369189" y="2002192"/>
                <a:ext cx="857257" cy="714379"/>
                <a:chOff x="2368525" y="2944059"/>
                <a:chExt cx="562707" cy="471975"/>
              </a:xfrm>
            </p:grpSpPr>
            <p:sp>
              <p:nvSpPr>
                <p:cNvPr id="595" name="Google Shape;595;p31"/>
                <p:cNvSpPr/>
                <p:nvPr/>
              </p:nvSpPr>
              <p:spPr>
                <a:xfrm>
                  <a:off x="2460356" y="2944059"/>
                  <a:ext cx="296333" cy="239366"/>
                </a:xfrm>
                <a:custGeom>
                  <a:rect b="b" l="l" r="r" t="t"/>
                  <a:pathLst>
                    <a:path extrusionOk="0" h="158261" w="296333">
                      <a:moveTo>
                        <a:pt x="21492" y="7815"/>
                      </a:moveTo>
                      <a:cubicBezTo>
                        <a:pt x="10746" y="42333"/>
                        <a:pt x="0" y="76851"/>
                        <a:pt x="21492" y="101600"/>
                      </a:cubicBezTo>
                      <a:cubicBezTo>
                        <a:pt x="42984" y="126349"/>
                        <a:pt x="108113" y="154353"/>
                        <a:pt x="150446" y="156307"/>
                      </a:cubicBezTo>
                      <a:cubicBezTo>
                        <a:pt x="192779" y="158261"/>
                        <a:pt x="254651" y="139374"/>
                        <a:pt x="275492" y="113323"/>
                      </a:cubicBezTo>
                      <a:cubicBezTo>
                        <a:pt x="296333" y="87272"/>
                        <a:pt x="285912" y="43636"/>
                        <a:pt x="275492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0C0C0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31"/>
                <p:cNvSpPr/>
                <p:nvPr/>
              </p:nvSpPr>
              <p:spPr>
                <a:xfrm>
                  <a:off x="2368525" y="3273158"/>
                  <a:ext cx="562707" cy="142876"/>
                </a:xfrm>
                <a:custGeom>
                  <a:rect b="b" l="l" r="r" t="t"/>
                  <a:pathLst>
                    <a:path extrusionOk="0" h="248138" w="562707">
                      <a:moveTo>
                        <a:pt x="0" y="248138"/>
                      </a:moveTo>
                      <a:cubicBezTo>
                        <a:pt x="10420" y="182684"/>
                        <a:pt x="20841" y="117231"/>
                        <a:pt x="50800" y="76200"/>
                      </a:cubicBezTo>
                      <a:cubicBezTo>
                        <a:pt x="80759" y="35169"/>
                        <a:pt x="147840" y="3908"/>
                        <a:pt x="179753" y="1954"/>
                      </a:cubicBezTo>
                      <a:cubicBezTo>
                        <a:pt x="211666" y="0"/>
                        <a:pt x="219482" y="54057"/>
                        <a:pt x="242277" y="64477"/>
                      </a:cubicBezTo>
                      <a:cubicBezTo>
                        <a:pt x="265072" y="74897"/>
                        <a:pt x="298287" y="74246"/>
                        <a:pt x="316523" y="64477"/>
                      </a:cubicBezTo>
                      <a:cubicBezTo>
                        <a:pt x="334759" y="54708"/>
                        <a:pt x="322384" y="9118"/>
                        <a:pt x="351692" y="5861"/>
                      </a:cubicBezTo>
                      <a:cubicBezTo>
                        <a:pt x="381000" y="2604"/>
                        <a:pt x="457200" y="7815"/>
                        <a:pt x="492369" y="44938"/>
                      </a:cubicBezTo>
                      <a:cubicBezTo>
                        <a:pt x="527538" y="82061"/>
                        <a:pt x="545122" y="155330"/>
                        <a:pt x="562707" y="22860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0C0C0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7" name="Google Shape;597;p31"/>
              <p:cNvSpPr/>
              <p:nvPr/>
            </p:nvSpPr>
            <p:spPr>
              <a:xfrm>
                <a:off x="7375711" y="1689847"/>
                <a:ext cx="719418" cy="717177"/>
              </a:xfrm>
              <a:custGeom>
                <a:rect b="b" l="l" r="r" t="t"/>
                <a:pathLst>
                  <a:path extrusionOk="0" h="717177" w="719418">
                    <a:moveTo>
                      <a:pt x="20171" y="717177"/>
                    </a:moveTo>
                    <a:cubicBezTo>
                      <a:pt x="10085" y="539003"/>
                      <a:pt x="0" y="360829"/>
                      <a:pt x="47065" y="246529"/>
                    </a:cubicBezTo>
                    <a:cubicBezTo>
                      <a:pt x="94130" y="132229"/>
                      <a:pt x="206189" y="53789"/>
                      <a:pt x="302560" y="31377"/>
                    </a:cubicBezTo>
                    <a:cubicBezTo>
                      <a:pt x="398931" y="8965"/>
                      <a:pt x="555813" y="0"/>
                      <a:pt x="625289" y="112059"/>
                    </a:cubicBezTo>
                    <a:cubicBezTo>
                      <a:pt x="694765" y="224118"/>
                      <a:pt x="707091" y="463923"/>
                      <a:pt x="719418" y="703729"/>
                    </a:cubicBezTo>
                  </a:path>
                </a:pathLst>
              </a:custGeom>
              <a:noFill/>
              <a:ln cap="flat" cmpd="sng" w="28575">
                <a:solidFill>
                  <a:srgbClr val="0C0C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7503459" y="2003612"/>
                <a:ext cx="457200" cy="76200"/>
              </a:xfrm>
              <a:custGeom>
                <a:rect b="b" l="l" r="r" t="t"/>
                <a:pathLst>
                  <a:path extrusionOk="0" h="76200" w="457200">
                    <a:moveTo>
                      <a:pt x="0" y="13447"/>
                    </a:moveTo>
                    <a:cubicBezTo>
                      <a:pt x="41461" y="29135"/>
                      <a:pt x="82923" y="44823"/>
                      <a:pt x="134470" y="53788"/>
                    </a:cubicBezTo>
                    <a:cubicBezTo>
                      <a:pt x="186017" y="62753"/>
                      <a:pt x="255494" y="76200"/>
                      <a:pt x="309282" y="67235"/>
                    </a:cubicBezTo>
                    <a:cubicBezTo>
                      <a:pt x="363070" y="58270"/>
                      <a:pt x="410135" y="29135"/>
                      <a:pt x="457200" y="0"/>
                    </a:cubicBezTo>
                  </a:path>
                </a:pathLst>
              </a:custGeom>
              <a:noFill/>
              <a:ln cap="flat" cmpd="sng" w="28575">
                <a:solidFill>
                  <a:srgbClr val="0C0C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9" name="Google Shape;599;p31"/>
            <p:cNvSpPr txBox="1"/>
            <p:nvPr/>
          </p:nvSpPr>
          <p:spPr>
            <a:xfrm>
              <a:off x="725372" y="1982439"/>
              <a:ext cx="250033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Скиба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Наталья Дмитриевна</a:t>
              </a: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752871" y="2790634"/>
              <a:ext cx="228601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Генеральный директор.</a:t>
              </a: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737458" y="3197256"/>
              <a:ext cx="2358438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Управление </a:t>
              </a:r>
              <a:r>
                <a:rPr lang="ru-RU" sz="16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компанией и проектом</a:t>
              </a: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b="1" lang="ru-RU" sz="16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маркетинг и коммерциализация </a:t>
              </a:r>
              <a:r>
                <a:rPr lang="ru-RU" sz="16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результатов проекта </a:t>
              </a: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 перспективе.</a:t>
              </a: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732054" y="4475944"/>
              <a:ext cx="2143141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Научно-технические разработки, технический дизайн, стаж  15 лет.</a:t>
              </a:r>
              <a:endParaRPr/>
            </a:p>
          </p:txBody>
        </p:sp>
      </p:grpSp>
      <p:grpSp>
        <p:nvGrpSpPr>
          <p:cNvPr id="603" name="Google Shape;603;p31"/>
          <p:cNvGrpSpPr/>
          <p:nvPr/>
        </p:nvGrpSpPr>
        <p:grpSpPr>
          <a:xfrm>
            <a:off x="6795493" y="1431494"/>
            <a:ext cx="500066" cy="502007"/>
            <a:chOff x="2368525" y="2801182"/>
            <a:chExt cx="562707" cy="614852"/>
          </a:xfrm>
        </p:grpSpPr>
        <p:sp>
          <p:nvSpPr>
            <p:cNvPr id="604" name="Google Shape;604;p31"/>
            <p:cNvSpPr/>
            <p:nvPr/>
          </p:nvSpPr>
          <p:spPr>
            <a:xfrm>
              <a:off x="2460356" y="2944059"/>
              <a:ext cx="296333" cy="239366"/>
            </a:xfrm>
            <a:custGeom>
              <a:rect b="b" l="l" r="r" t="t"/>
              <a:pathLst>
                <a:path extrusionOk="0" h="158261" w="296333">
                  <a:moveTo>
                    <a:pt x="21492" y="7815"/>
                  </a:moveTo>
                  <a:cubicBezTo>
                    <a:pt x="10746" y="42333"/>
                    <a:pt x="0" y="76851"/>
                    <a:pt x="21492" y="101600"/>
                  </a:cubicBezTo>
                  <a:cubicBezTo>
                    <a:pt x="42984" y="126349"/>
                    <a:pt x="108113" y="154353"/>
                    <a:pt x="150446" y="156307"/>
                  </a:cubicBezTo>
                  <a:cubicBezTo>
                    <a:pt x="192779" y="158261"/>
                    <a:pt x="254651" y="139374"/>
                    <a:pt x="275492" y="113323"/>
                  </a:cubicBezTo>
                  <a:cubicBezTo>
                    <a:pt x="296333" y="87272"/>
                    <a:pt x="285912" y="43636"/>
                    <a:pt x="275492" y="0"/>
                  </a:cubicBezTo>
                </a:path>
              </a:pathLst>
            </a:cu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2446161" y="2801182"/>
              <a:ext cx="357190" cy="142876"/>
            </a:xfrm>
            <a:custGeom>
              <a:rect b="b" l="l" r="r" t="t"/>
              <a:pathLst>
                <a:path extrusionOk="0" h="231205" w="437010">
                  <a:moveTo>
                    <a:pt x="405748" y="134815"/>
                  </a:moveTo>
                  <a:cubicBezTo>
                    <a:pt x="387512" y="108113"/>
                    <a:pt x="375790" y="46893"/>
                    <a:pt x="323687" y="29308"/>
                  </a:cubicBezTo>
                  <a:cubicBezTo>
                    <a:pt x="271585" y="11724"/>
                    <a:pt x="146538" y="0"/>
                    <a:pt x="93133" y="29308"/>
                  </a:cubicBezTo>
                  <a:cubicBezTo>
                    <a:pt x="39728" y="58616"/>
                    <a:pt x="6513" y="179103"/>
                    <a:pt x="3256" y="205154"/>
                  </a:cubicBezTo>
                  <a:cubicBezTo>
                    <a:pt x="0" y="231205"/>
                    <a:pt x="51451" y="183010"/>
                    <a:pt x="73594" y="185615"/>
                  </a:cubicBezTo>
                  <a:cubicBezTo>
                    <a:pt x="95737" y="188220"/>
                    <a:pt x="108112" y="218831"/>
                    <a:pt x="136117" y="220785"/>
                  </a:cubicBezTo>
                  <a:cubicBezTo>
                    <a:pt x="164122" y="222739"/>
                    <a:pt x="212317" y="197339"/>
                    <a:pt x="241625" y="197339"/>
                  </a:cubicBezTo>
                  <a:cubicBezTo>
                    <a:pt x="270933" y="197339"/>
                    <a:pt x="287866" y="219483"/>
                    <a:pt x="311963" y="220785"/>
                  </a:cubicBezTo>
                  <a:cubicBezTo>
                    <a:pt x="336060" y="222087"/>
                    <a:pt x="366020" y="210364"/>
                    <a:pt x="386210" y="205154"/>
                  </a:cubicBezTo>
                  <a:cubicBezTo>
                    <a:pt x="406400" y="199944"/>
                    <a:pt x="429194" y="206456"/>
                    <a:pt x="433102" y="189523"/>
                  </a:cubicBezTo>
                  <a:cubicBezTo>
                    <a:pt x="437010" y="172590"/>
                    <a:pt x="423984" y="161517"/>
                    <a:pt x="405748" y="134815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2368525" y="3273158"/>
              <a:ext cx="562707" cy="142876"/>
            </a:xfrm>
            <a:custGeom>
              <a:rect b="b" l="l" r="r" t="t"/>
              <a:pathLst>
                <a:path extrusionOk="0" h="248138" w="562707">
                  <a:moveTo>
                    <a:pt x="0" y="248138"/>
                  </a:moveTo>
                  <a:cubicBezTo>
                    <a:pt x="10420" y="182684"/>
                    <a:pt x="20841" y="117231"/>
                    <a:pt x="50800" y="76200"/>
                  </a:cubicBezTo>
                  <a:cubicBezTo>
                    <a:pt x="80759" y="35169"/>
                    <a:pt x="147840" y="3908"/>
                    <a:pt x="179753" y="1954"/>
                  </a:cubicBezTo>
                  <a:cubicBezTo>
                    <a:pt x="211666" y="0"/>
                    <a:pt x="219482" y="54057"/>
                    <a:pt x="242277" y="64477"/>
                  </a:cubicBezTo>
                  <a:cubicBezTo>
                    <a:pt x="265072" y="74897"/>
                    <a:pt x="298287" y="74246"/>
                    <a:pt x="316523" y="64477"/>
                  </a:cubicBezTo>
                  <a:cubicBezTo>
                    <a:pt x="334759" y="54708"/>
                    <a:pt x="322384" y="9118"/>
                    <a:pt x="351692" y="5861"/>
                  </a:cubicBezTo>
                  <a:cubicBezTo>
                    <a:pt x="381000" y="2604"/>
                    <a:pt x="457200" y="7815"/>
                    <a:pt x="492369" y="44938"/>
                  </a:cubicBezTo>
                  <a:cubicBezTo>
                    <a:pt x="527538" y="82061"/>
                    <a:pt x="545122" y="155330"/>
                    <a:pt x="562707" y="228600"/>
                  </a:cubicBezTo>
                </a:path>
              </a:pathLst>
            </a:custGeom>
            <a:noFill/>
            <a:ln cap="flat" cmpd="sng" w="2857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31"/>
          <p:cNvGrpSpPr/>
          <p:nvPr/>
        </p:nvGrpSpPr>
        <p:grpSpPr>
          <a:xfrm>
            <a:off x="565265" y="1438009"/>
            <a:ext cx="2635135" cy="4934997"/>
            <a:chOff x="9056122" y="1477198"/>
            <a:chExt cx="2635135" cy="4934997"/>
          </a:xfrm>
        </p:grpSpPr>
        <p:sp>
          <p:nvSpPr>
            <p:cNvPr id="608" name="Google Shape;608;p31"/>
            <p:cNvSpPr/>
            <p:nvPr/>
          </p:nvSpPr>
          <p:spPr>
            <a:xfrm>
              <a:off x="9078686" y="2033752"/>
              <a:ext cx="2521131" cy="583324"/>
            </a:xfrm>
            <a:prstGeom prst="roundRect">
              <a:avLst>
                <a:gd fmla="val 16667" name="adj"/>
              </a:avLst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1"/>
            <p:cNvSpPr txBox="1"/>
            <p:nvPr/>
          </p:nvSpPr>
          <p:spPr>
            <a:xfrm>
              <a:off x="9133759" y="1984386"/>
              <a:ext cx="2428892" cy="892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Лапитан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Денис Григорьевич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B8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9065623" y="3187957"/>
              <a:ext cx="258216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Решение инженерно-технических вопросов </a:t>
              </a: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конструкции прибора, проведение технических исследований и испытаний. </a:t>
              </a: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9059687" y="4842535"/>
              <a:ext cx="2275589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Кандидат технических наук</a:t>
              </a:r>
              <a:r>
                <a:rPr lang="ru-RU" sz="16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, научный сотрудник МОНИКИ, ведущий инженер «ОДС-МЕД», стаж 10 лет.</a:t>
              </a:r>
              <a:endParaRPr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9056122" y="2702329"/>
              <a:ext cx="263513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Ведущий инженер проекта, соавтор патента.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3" name="Google Shape;613;p31"/>
            <p:cNvGrpSpPr/>
            <p:nvPr/>
          </p:nvGrpSpPr>
          <p:grpSpPr>
            <a:xfrm>
              <a:off x="9222193" y="1477198"/>
              <a:ext cx="500066" cy="502006"/>
              <a:chOff x="2015743" y="2833181"/>
              <a:chExt cx="562707" cy="614850"/>
            </a:xfrm>
          </p:grpSpPr>
          <p:sp>
            <p:nvSpPr>
              <p:cNvPr id="614" name="Google Shape;614;p31"/>
              <p:cNvSpPr/>
              <p:nvPr/>
            </p:nvSpPr>
            <p:spPr>
              <a:xfrm>
                <a:off x="2107574" y="2976057"/>
                <a:ext cx="296333" cy="239366"/>
              </a:xfrm>
              <a:custGeom>
                <a:rect b="b" l="l" r="r" t="t"/>
                <a:pathLst>
                  <a:path extrusionOk="0" h="158261" w="296333">
                    <a:moveTo>
                      <a:pt x="21492" y="7815"/>
                    </a:moveTo>
                    <a:cubicBezTo>
                      <a:pt x="10746" y="42333"/>
                      <a:pt x="0" y="76851"/>
                      <a:pt x="21492" y="101600"/>
                    </a:cubicBezTo>
                    <a:cubicBezTo>
                      <a:pt x="42984" y="126349"/>
                      <a:pt x="108113" y="154353"/>
                      <a:pt x="150446" y="156307"/>
                    </a:cubicBezTo>
                    <a:cubicBezTo>
                      <a:pt x="192779" y="158261"/>
                      <a:pt x="254651" y="139374"/>
                      <a:pt x="275492" y="113323"/>
                    </a:cubicBezTo>
                    <a:cubicBezTo>
                      <a:pt x="296333" y="87272"/>
                      <a:pt x="285912" y="43636"/>
                      <a:pt x="275492" y="0"/>
                    </a:cubicBezTo>
                  </a:path>
                </a:pathLst>
              </a:custGeom>
              <a:noFill/>
              <a:ln cap="flat" cmpd="sng" w="9525">
                <a:solidFill>
                  <a:srgbClr val="0C0C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2093380" y="2833181"/>
                <a:ext cx="357190" cy="142876"/>
              </a:xfrm>
              <a:custGeom>
                <a:rect b="b" l="l" r="r" t="t"/>
                <a:pathLst>
                  <a:path extrusionOk="0" h="231205" w="437010">
                    <a:moveTo>
                      <a:pt x="405748" y="134815"/>
                    </a:moveTo>
                    <a:cubicBezTo>
                      <a:pt x="387512" y="108113"/>
                      <a:pt x="375790" y="46893"/>
                      <a:pt x="323687" y="29308"/>
                    </a:cubicBezTo>
                    <a:cubicBezTo>
                      <a:pt x="271585" y="11724"/>
                      <a:pt x="146538" y="0"/>
                      <a:pt x="93133" y="29308"/>
                    </a:cubicBezTo>
                    <a:cubicBezTo>
                      <a:pt x="39728" y="58616"/>
                      <a:pt x="6513" y="179103"/>
                      <a:pt x="3256" y="205154"/>
                    </a:cubicBezTo>
                    <a:cubicBezTo>
                      <a:pt x="0" y="231205"/>
                      <a:pt x="51451" y="183010"/>
                      <a:pt x="73594" y="185615"/>
                    </a:cubicBezTo>
                    <a:cubicBezTo>
                      <a:pt x="95737" y="188220"/>
                      <a:pt x="108112" y="218831"/>
                      <a:pt x="136117" y="220785"/>
                    </a:cubicBezTo>
                    <a:cubicBezTo>
                      <a:pt x="164122" y="222739"/>
                      <a:pt x="212317" y="197339"/>
                      <a:pt x="241625" y="197339"/>
                    </a:cubicBezTo>
                    <a:cubicBezTo>
                      <a:pt x="270933" y="197339"/>
                      <a:pt x="287866" y="219483"/>
                      <a:pt x="311963" y="220785"/>
                    </a:cubicBezTo>
                    <a:cubicBezTo>
                      <a:pt x="336060" y="222087"/>
                      <a:pt x="366020" y="210364"/>
                      <a:pt x="386210" y="205154"/>
                    </a:cubicBezTo>
                    <a:cubicBezTo>
                      <a:pt x="406400" y="199944"/>
                      <a:pt x="429194" y="206456"/>
                      <a:pt x="433102" y="189523"/>
                    </a:cubicBezTo>
                    <a:cubicBezTo>
                      <a:pt x="437010" y="172590"/>
                      <a:pt x="423984" y="161517"/>
                      <a:pt x="405748" y="13481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0C0C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2015743" y="3305155"/>
                <a:ext cx="562707" cy="142876"/>
              </a:xfrm>
              <a:custGeom>
                <a:rect b="b" l="l" r="r" t="t"/>
                <a:pathLst>
                  <a:path extrusionOk="0" h="248138" w="562707">
                    <a:moveTo>
                      <a:pt x="0" y="248138"/>
                    </a:moveTo>
                    <a:cubicBezTo>
                      <a:pt x="10420" y="182684"/>
                      <a:pt x="20841" y="117231"/>
                      <a:pt x="50800" y="76200"/>
                    </a:cubicBezTo>
                    <a:cubicBezTo>
                      <a:pt x="80759" y="35169"/>
                      <a:pt x="147840" y="3908"/>
                      <a:pt x="179753" y="1954"/>
                    </a:cubicBezTo>
                    <a:cubicBezTo>
                      <a:pt x="211666" y="0"/>
                      <a:pt x="219482" y="54057"/>
                      <a:pt x="242277" y="64477"/>
                    </a:cubicBezTo>
                    <a:cubicBezTo>
                      <a:pt x="265072" y="74897"/>
                      <a:pt x="298287" y="74246"/>
                      <a:pt x="316523" y="64477"/>
                    </a:cubicBezTo>
                    <a:cubicBezTo>
                      <a:pt x="334759" y="54708"/>
                      <a:pt x="322384" y="9118"/>
                      <a:pt x="351692" y="5861"/>
                    </a:cubicBezTo>
                    <a:cubicBezTo>
                      <a:pt x="381000" y="2604"/>
                      <a:pt x="457200" y="7815"/>
                      <a:pt x="492369" y="44938"/>
                    </a:cubicBezTo>
                    <a:cubicBezTo>
                      <a:pt x="527538" y="82061"/>
                      <a:pt x="545122" y="155330"/>
                      <a:pt x="562707" y="228600"/>
                    </a:cubicBezTo>
                  </a:path>
                </a:pathLst>
              </a:custGeom>
              <a:noFill/>
              <a:ln cap="flat" cmpd="sng" w="28575">
                <a:solidFill>
                  <a:srgbClr val="0C0C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7" name="Google Shape;617;p31"/>
          <p:cNvSpPr/>
          <p:nvPr/>
        </p:nvSpPr>
        <p:spPr>
          <a:xfrm>
            <a:off x="9330699" y="4395013"/>
            <a:ext cx="21432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Дополнительное образование бухгалтерия и финансы. Выпускница акселерационной программы МБМ и Преакселератора Сколково.</a:t>
            </a:r>
            <a:endParaRPr sz="16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4272455" y="-3"/>
            <a:ext cx="7919545" cy="6858003"/>
            <a:chOff x="4272455" y="-3"/>
            <a:chExt cx="7919545" cy="6858003"/>
          </a:xfrm>
        </p:grpSpPr>
        <p:sp>
          <p:nvSpPr>
            <p:cNvPr id="105" name="Google Shape;105;p14"/>
            <p:cNvSpPr/>
            <p:nvPr/>
          </p:nvSpPr>
          <p:spPr>
            <a:xfrm flipH="1">
              <a:off x="4272455" y="0"/>
              <a:ext cx="6700345" cy="6858000"/>
            </a:xfrm>
            <a:prstGeom prst="rtTriangl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10972800" y="0"/>
              <a:ext cx="1219200" cy="68580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 rot="10800000">
              <a:off x="6635931" y="-3"/>
              <a:ext cx="4389120" cy="3383282"/>
            </a:xfrm>
            <a:prstGeom prst="triangle">
              <a:avLst>
                <a:gd fmla="val 76358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14"/>
          <p:cNvSpPr/>
          <p:nvPr/>
        </p:nvSpPr>
        <p:spPr>
          <a:xfrm>
            <a:off x="742864" y="3789498"/>
            <a:ext cx="4194896" cy="847817"/>
          </a:xfrm>
          <a:prstGeom prst="roundRect">
            <a:avLst>
              <a:gd fmla="val 16667" name="adj"/>
            </a:avLst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14"/>
          <p:cNvGrpSpPr/>
          <p:nvPr/>
        </p:nvGrpSpPr>
        <p:grpSpPr>
          <a:xfrm>
            <a:off x="725714" y="300243"/>
            <a:ext cx="10325818" cy="565865"/>
            <a:chOff x="725714" y="300243"/>
            <a:chExt cx="10325818" cy="565865"/>
          </a:xfrm>
        </p:grpSpPr>
        <p:sp>
          <p:nvSpPr>
            <p:cNvPr id="110" name="Google Shape;110;p14"/>
            <p:cNvSpPr txBox="1"/>
            <p:nvPr/>
          </p:nvSpPr>
          <p:spPr>
            <a:xfrm>
              <a:off x="731520" y="300243"/>
              <a:ext cx="10320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400" u="none" cap="none" strike="noStrike">
                  <a:solidFill>
                    <a:srgbClr val="2F549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Описание проблемы и нашего продукта</a:t>
              </a:r>
              <a:endParaRPr sz="2400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111" name="Google Shape;111;p14"/>
            <p:cNvCxnSpPr/>
            <p:nvPr/>
          </p:nvCxnSpPr>
          <p:spPr>
            <a:xfrm flipH="1" rot="10800000">
              <a:off x="725714" y="862149"/>
              <a:ext cx="5910217" cy="3959"/>
            </a:xfrm>
            <a:prstGeom prst="straightConnector1">
              <a:avLst/>
            </a:pr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12" name="Google Shape;112;p14"/>
          <p:cNvSpPr txBox="1"/>
          <p:nvPr/>
        </p:nvSpPr>
        <p:spPr>
          <a:xfrm>
            <a:off x="704304" y="1004210"/>
            <a:ext cx="657170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Мы, компания «</a:t>
            </a:r>
            <a:r>
              <a:rPr b="1" lang="ru-RU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ОДС-МЕД</a:t>
            </a:r>
            <a:r>
              <a:rPr lang="ru-RU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»,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занимаемся исследованиями и разработкой: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ru-RU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оптических диагностических систем для медицины,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ru-RU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систем мониторинга и персональной диагностики,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ru-RU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лечебно-диагностических приборов и устройств,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ru-RU" sz="1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теоретическим обоснованием, метрологическим и программным обеспечением.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14"/>
          <p:cNvGrpSpPr/>
          <p:nvPr/>
        </p:nvGrpSpPr>
        <p:grpSpPr>
          <a:xfrm>
            <a:off x="654918" y="3276478"/>
            <a:ext cx="5345479" cy="1273285"/>
            <a:chOff x="603267" y="2896653"/>
            <a:chExt cx="5345479" cy="1273285"/>
          </a:xfrm>
        </p:grpSpPr>
        <p:sp>
          <p:nvSpPr>
            <p:cNvPr id="114" name="Google Shape;114;p14"/>
            <p:cNvSpPr txBox="1"/>
            <p:nvPr/>
          </p:nvSpPr>
          <p:spPr>
            <a:xfrm>
              <a:off x="603267" y="2896653"/>
              <a:ext cx="2017486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Наша цель </a:t>
              </a:r>
              <a:r>
                <a:rPr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– </a:t>
              </a:r>
              <a:endParaRPr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4"/>
            <p:cNvSpPr txBox="1"/>
            <p:nvPr/>
          </p:nvSpPr>
          <p:spPr>
            <a:xfrm>
              <a:off x="868747" y="3462052"/>
              <a:ext cx="5079999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повысить качество жизни,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качество лечения наших граждан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14"/>
          <p:cNvSpPr/>
          <p:nvPr/>
        </p:nvSpPr>
        <p:spPr>
          <a:xfrm>
            <a:off x="768007" y="5345819"/>
            <a:ext cx="3660302" cy="819850"/>
          </a:xfrm>
          <a:prstGeom prst="roundRect">
            <a:avLst>
              <a:gd fmla="val 16667" name="adj"/>
            </a:avLst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14"/>
          <p:cNvGrpSpPr/>
          <p:nvPr/>
        </p:nvGrpSpPr>
        <p:grpSpPr>
          <a:xfrm>
            <a:off x="693464" y="4819804"/>
            <a:ext cx="4320626" cy="1256660"/>
            <a:chOff x="508674" y="2913278"/>
            <a:chExt cx="4320626" cy="1256660"/>
          </a:xfrm>
        </p:grpSpPr>
        <p:sp>
          <p:nvSpPr>
            <p:cNvPr id="118" name="Google Shape;118;p14"/>
            <p:cNvSpPr txBox="1"/>
            <p:nvPr/>
          </p:nvSpPr>
          <p:spPr>
            <a:xfrm>
              <a:off x="508674" y="2913278"/>
              <a:ext cx="2017486" cy="415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Наш девиз </a:t>
              </a:r>
              <a:r>
                <a:rPr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– </a:t>
              </a:r>
              <a:endParaRPr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868748" y="3462052"/>
              <a:ext cx="39605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технологичность и научная обоснованность </a:t>
              </a:r>
              <a:endParaRPr/>
            </a:p>
          </p:txBody>
        </p:sp>
      </p:grpSp>
      <p:pic>
        <p:nvPicPr>
          <p:cNvPr id="120" name="Google Shape;1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8381" y="2501897"/>
            <a:ext cx="1608189" cy="226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0619" y="4874827"/>
            <a:ext cx="1045028" cy="1414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81406" y="3346774"/>
            <a:ext cx="2100620" cy="178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66508" y="4877911"/>
            <a:ext cx="1659733" cy="173189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4"/>
          <p:cNvSpPr txBox="1"/>
          <p:nvPr/>
        </p:nvSpPr>
        <p:spPr>
          <a:xfrm>
            <a:off x="7672702" y="1129364"/>
            <a:ext cx="3482979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30 лет опыта </a:t>
            </a:r>
            <a:r>
              <a:rPr lang="ru-RU" sz="2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исследований в биофотонике у наших специалистов:</a:t>
            </a:r>
            <a:endParaRPr/>
          </a:p>
        </p:txBody>
      </p:sp>
      <p:pic>
        <p:nvPicPr>
          <p:cNvPr id="125" name="Google Shape;12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27971" y="5216425"/>
            <a:ext cx="2353853" cy="1443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 rotWithShape="1">
          <a:blip r:embed="rId8">
            <a:alphaModFix/>
          </a:blip>
          <a:srcRect b="57329" l="57379" r="0" t="0"/>
          <a:stretch/>
        </p:blipFill>
        <p:spPr>
          <a:xfrm rot="-3319043">
            <a:off x="11377905" y="5074858"/>
            <a:ext cx="374447" cy="630117"/>
          </a:xfrm>
          <a:prstGeom prst="flowChartTermina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32"/>
          <p:cNvGrpSpPr/>
          <p:nvPr/>
        </p:nvGrpSpPr>
        <p:grpSpPr>
          <a:xfrm>
            <a:off x="4272455" y="-3"/>
            <a:ext cx="7919545" cy="6858003"/>
            <a:chOff x="4272455" y="-3"/>
            <a:chExt cx="7919545" cy="6858003"/>
          </a:xfrm>
        </p:grpSpPr>
        <p:sp>
          <p:nvSpPr>
            <p:cNvPr id="623" name="Google Shape;623;p32"/>
            <p:cNvSpPr/>
            <p:nvPr/>
          </p:nvSpPr>
          <p:spPr>
            <a:xfrm flipH="1">
              <a:off x="4272455" y="0"/>
              <a:ext cx="6700345" cy="6858000"/>
            </a:xfrm>
            <a:prstGeom prst="rtTriangl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10972800" y="0"/>
              <a:ext cx="1219200" cy="68580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2"/>
            <p:cNvSpPr/>
            <p:nvPr/>
          </p:nvSpPr>
          <p:spPr>
            <a:xfrm rot="10800000">
              <a:off x="6635931" y="-3"/>
              <a:ext cx="4389120" cy="3383282"/>
            </a:xfrm>
            <a:prstGeom prst="triangle">
              <a:avLst>
                <a:gd fmla="val 76358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32"/>
          <p:cNvGrpSpPr/>
          <p:nvPr/>
        </p:nvGrpSpPr>
        <p:grpSpPr>
          <a:xfrm>
            <a:off x="676146" y="249382"/>
            <a:ext cx="9644130" cy="599704"/>
            <a:chOff x="709397" y="535111"/>
            <a:chExt cx="9644130" cy="599704"/>
          </a:xfrm>
        </p:grpSpPr>
        <p:sp>
          <p:nvSpPr>
            <p:cNvPr id="627" name="Google Shape;627;p32"/>
            <p:cNvSpPr txBox="1"/>
            <p:nvPr/>
          </p:nvSpPr>
          <p:spPr>
            <a:xfrm>
              <a:off x="709397" y="535111"/>
              <a:ext cx="96441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2F549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Для инвесторов</a:t>
              </a:r>
              <a:endParaRPr sz="2400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628" name="Google Shape;628;p32"/>
            <p:cNvCxnSpPr/>
            <p:nvPr/>
          </p:nvCxnSpPr>
          <p:spPr>
            <a:xfrm>
              <a:off x="725714" y="1132115"/>
              <a:ext cx="5969594" cy="2700"/>
            </a:xfrm>
            <a:prstGeom prst="straightConnector1">
              <a:avLst/>
            </a:pr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29" name="Google Shape;629;p32"/>
          <p:cNvSpPr/>
          <p:nvPr/>
        </p:nvSpPr>
        <p:spPr>
          <a:xfrm>
            <a:off x="174170" y="1177723"/>
            <a:ext cx="9035144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Наш проект имеет высокую степень проработки и находится 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на финальной стадии. 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        Есть    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команда проекта, 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– продуманная стратегия развития , 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– идеи применения прибора и технологии 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в практической медицине.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0" name="Google Shape;630;p32"/>
          <p:cNvGrpSpPr/>
          <p:nvPr/>
        </p:nvGrpSpPr>
        <p:grpSpPr>
          <a:xfrm>
            <a:off x="6805748" y="966651"/>
            <a:ext cx="5121251" cy="4833257"/>
            <a:chOff x="6857999" y="509451"/>
            <a:chExt cx="5121251" cy="4833257"/>
          </a:xfrm>
        </p:grpSpPr>
        <p:sp>
          <p:nvSpPr>
            <p:cNvPr id="631" name="Google Shape;631;p32"/>
            <p:cNvSpPr/>
            <p:nvPr/>
          </p:nvSpPr>
          <p:spPr>
            <a:xfrm>
              <a:off x="7524206" y="2888958"/>
              <a:ext cx="2704011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Реклама, 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реализация приборов, сервисное обслуживание, усовершенствование и модернизация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2" name="Google Shape;632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445929" y="3017520"/>
              <a:ext cx="1153888" cy="756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3" name="Google Shape;633;p32"/>
            <p:cNvSpPr/>
            <p:nvPr/>
          </p:nvSpPr>
          <p:spPr>
            <a:xfrm>
              <a:off x="10345928" y="3845226"/>
              <a:ext cx="14254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4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ООО «</a:t>
              </a:r>
              <a:r>
                <a:rPr b="1" lang="ru-RU" sz="12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ОДС-МЕД</a:t>
              </a:r>
              <a:r>
                <a:rPr b="1" lang="ru-RU" sz="14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»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7249883" y="509451"/>
              <a:ext cx="2873830" cy="2062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Внедрение в МО, обучение        врачей, проработка новых областей применения и диагностических критериев. Реклама на научном уровне (статьи, конференции, 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методические 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рекомендации)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5" name="Google Shape;635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385718" y="674055"/>
              <a:ext cx="1196933" cy="11969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6" name="Google Shape;636;p32"/>
            <p:cNvSpPr/>
            <p:nvPr/>
          </p:nvSpPr>
          <p:spPr>
            <a:xfrm>
              <a:off x="10210944" y="1985945"/>
              <a:ext cx="17683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2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ГБУЗ МО МОНИКИ  им.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2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М.Ф. Владимирского</a:t>
              </a:r>
              <a:endParaRPr sz="1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6857999" y="4412120"/>
              <a:ext cx="3357153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Производство, ремонт, реализация больших партий приборов, снижение себестоимости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10580915" y="4428308"/>
              <a:ext cx="914400" cy="9144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2F54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48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b="1" sz="4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9" name="Google Shape;639;p32"/>
          <p:cNvSpPr/>
          <p:nvPr/>
        </p:nvSpPr>
        <p:spPr>
          <a:xfrm>
            <a:off x="639577" y="4067294"/>
            <a:ext cx="559140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первую очередь </a:t>
            </a: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ищем индустриального партнёра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заинтересованного в долгосрочном сотрудничестве, но готовы рассмотреть и другие инвестиционные предложения.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Возможна передача прав на патенты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будущему ИП.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7" name="Google Shape;64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13" y="0"/>
            <a:ext cx="11610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5"/>
          <p:cNvGrpSpPr/>
          <p:nvPr/>
        </p:nvGrpSpPr>
        <p:grpSpPr>
          <a:xfrm>
            <a:off x="4272455" y="-3"/>
            <a:ext cx="7919545" cy="6858003"/>
            <a:chOff x="4272455" y="-3"/>
            <a:chExt cx="7919545" cy="6858003"/>
          </a:xfrm>
        </p:grpSpPr>
        <p:sp>
          <p:nvSpPr>
            <p:cNvPr id="132" name="Google Shape;132;p15"/>
            <p:cNvSpPr/>
            <p:nvPr/>
          </p:nvSpPr>
          <p:spPr>
            <a:xfrm flipH="1">
              <a:off x="4272455" y="0"/>
              <a:ext cx="6700345" cy="6858000"/>
            </a:xfrm>
            <a:prstGeom prst="rtTriangl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10972800" y="0"/>
              <a:ext cx="1219200" cy="68580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 rot="10800000">
              <a:off x="6635931" y="-3"/>
              <a:ext cx="4389120" cy="3383282"/>
            </a:xfrm>
            <a:prstGeom prst="triangle">
              <a:avLst>
                <a:gd fmla="val 76358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5"/>
          <p:cNvSpPr/>
          <p:nvPr/>
        </p:nvSpPr>
        <p:spPr>
          <a:xfrm>
            <a:off x="718458" y="1149532"/>
            <a:ext cx="9405256" cy="1175656"/>
          </a:xfrm>
          <a:prstGeom prst="roundRect">
            <a:avLst>
              <a:gd fmla="val 16667" name="adj"/>
            </a:avLst>
          </a:prstGeom>
          <a:solidFill>
            <a:srgbClr val="2F5496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340" y="2608520"/>
            <a:ext cx="916173" cy="131034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37" name="Google Shape;137;p15"/>
          <p:cNvGrpSpPr/>
          <p:nvPr/>
        </p:nvGrpSpPr>
        <p:grpSpPr>
          <a:xfrm>
            <a:off x="725714" y="300243"/>
            <a:ext cx="10325818" cy="565865"/>
            <a:chOff x="725714" y="300243"/>
            <a:chExt cx="10325818" cy="565865"/>
          </a:xfrm>
        </p:grpSpPr>
        <p:sp>
          <p:nvSpPr>
            <p:cNvPr id="138" name="Google Shape;138;p15"/>
            <p:cNvSpPr txBox="1"/>
            <p:nvPr/>
          </p:nvSpPr>
          <p:spPr>
            <a:xfrm>
              <a:off x="731520" y="300243"/>
              <a:ext cx="10320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2F549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Тонометр «Вазотест» </a:t>
              </a:r>
              <a:endParaRPr sz="2400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139" name="Google Shape;139;p15"/>
            <p:cNvCxnSpPr/>
            <p:nvPr/>
          </p:nvCxnSpPr>
          <p:spPr>
            <a:xfrm flipH="1" rot="10800000">
              <a:off x="725714" y="862149"/>
              <a:ext cx="5962469" cy="3959"/>
            </a:xfrm>
            <a:prstGeom prst="straightConnector1">
              <a:avLst/>
            </a:pr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40" name="Google Shape;14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571" y="3996745"/>
            <a:ext cx="901337" cy="126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 rotWithShape="1">
          <a:blip r:embed="rId5">
            <a:alphaModFix/>
          </a:blip>
          <a:srcRect b="2319" l="2427" r="4552" t="1231"/>
          <a:stretch/>
        </p:blipFill>
        <p:spPr>
          <a:xfrm>
            <a:off x="367866" y="5368834"/>
            <a:ext cx="846119" cy="124097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" name="Google Shape;142;p15"/>
          <p:cNvSpPr/>
          <p:nvPr/>
        </p:nvSpPr>
        <p:spPr>
          <a:xfrm>
            <a:off x="875211" y="1193964"/>
            <a:ext cx="911787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многофункциональный прибор, регистрирующий неинвазивными оптическими методами необходимый набор параметров центральной и периферической гемодинамики, включая микрогемодинамику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15"/>
          <p:cNvGrpSpPr/>
          <p:nvPr/>
        </p:nvGrpSpPr>
        <p:grpSpPr>
          <a:xfrm>
            <a:off x="4917215" y="4075612"/>
            <a:ext cx="7087551" cy="2612572"/>
            <a:chOff x="3405352" y="3497370"/>
            <a:chExt cx="8786648" cy="3360630"/>
          </a:xfrm>
        </p:grpSpPr>
        <p:pic>
          <p:nvPicPr>
            <p:cNvPr id="144" name="Google Shape;144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05352" y="3497370"/>
              <a:ext cx="8786648" cy="3360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Natalia\Documents\ODSMED\Вазотест\В2-2.png" id="145" name="Google Shape;145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323639">
              <a:off x="9083730" y="5566676"/>
              <a:ext cx="890031" cy="5789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15"/>
          <p:cNvSpPr/>
          <p:nvPr/>
        </p:nvSpPr>
        <p:spPr>
          <a:xfrm>
            <a:off x="1280160" y="4140925"/>
            <a:ext cx="357922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Патент №2750745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 приоритетом от 02.07.2021: Рогаткин Д.А., Лапитан Д.Г. Способ и устройство измерения скорости распространения пульсовой волны при измерении артериального давления осциллометрическим методом.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1323700" y="5355772"/>
            <a:ext cx="3418115" cy="127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Патент</a:t>
            </a:r>
            <a:r>
              <a:rPr lang="ru-RU" sz="1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1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№2800898</a:t>
            </a:r>
            <a:r>
              <a:rPr lang="ru-RU" sz="1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 приоритетом от 24.04.2023: Рогаткин Д.А., Лапитан Д.Г. Устройство измерения скорости распространения пульсовой волны при измерении артериального давления осциллометрическим методом с расширенными функциями (</a:t>
            </a:r>
            <a:r>
              <a:rPr b="1" lang="ru-RU" sz="1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запатентован полноценный 2-сторонний вариант прибора</a:t>
            </a:r>
            <a:r>
              <a:rPr lang="ru-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349829" y="2601575"/>
            <a:ext cx="3300549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Свидетельство №1037370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 регистрацию товарного знака «Вазотест» с приоритетом от 13.04.2023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1332411" y="3250364"/>
            <a:ext cx="330054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Права собственности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b="1" lang="ru-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доменные имена </a:t>
            </a:r>
            <a:r>
              <a:rPr b="1" lang="ru-RU" sz="1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vasotest.ru</a:t>
            </a:r>
            <a:r>
              <a:rPr lang="ru-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b="1" lang="ru-RU" sz="1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vazotest.ru</a:t>
            </a:r>
            <a:r>
              <a:rPr i="1" lang="ru-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b="1" lang="ru-RU" sz="1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вазотест.рф</a:t>
            </a:r>
            <a:r>
              <a:rPr lang="ru-RU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на которых размещен и развивается информационный ресурс о технологии.</a:t>
            </a:r>
            <a:endParaRPr b="1" sz="11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6472868" y="2827537"/>
            <a:ext cx="252744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3-х канальный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прототип:</a:t>
            </a:r>
            <a:endParaRPr sz="21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51512" y="3843096"/>
            <a:ext cx="1898375" cy="1033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lexey\Google Диск\Лаборатория\Исследование 2019\Инструкция\Скриншоты для инструкции\Измерение.jpg" id="152" name="Google Shape;152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616633" y="2407673"/>
            <a:ext cx="2388131" cy="158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10">
            <a:alphaModFix/>
          </a:blip>
          <a:srcRect b="2949" l="4417" r="1897" t="0"/>
          <a:stretch/>
        </p:blipFill>
        <p:spPr>
          <a:xfrm>
            <a:off x="10384970" y="1177467"/>
            <a:ext cx="1389019" cy="1082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6"/>
          <p:cNvGrpSpPr/>
          <p:nvPr/>
        </p:nvGrpSpPr>
        <p:grpSpPr>
          <a:xfrm>
            <a:off x="4272455" y="-3"/>
            <a:ext cx="7919545" cy="6858003"/>
            <a:chOff x="4272455" y="-3"/>
            <a:chExt cx="7919545" cy="6858003"/>
          </a:xfrm>
        </p:grpSpPr>
        <p:sp>
          <p:nvSpPr>
            <p:cNvPr id="160" name="Google Shape;160;p16"/>
            <p:cNvSpPr/>
            <p:nvPr/>
          </p:nvSpPr>
          <p:spPr>
            <a:xfrm flipH="1">
              <a:off x="4272455" y="0"/>
              <a:ext cx="6700345" cy="6858000"/>
            </a:xfrm>
            <a:prstGeom prst="rtTriangl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10972800" y="0"/>
              <a:ext cx="1219200" cy="68580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10800000">
              <a:off x="6635931" y="-3"/>
              <a:ext cx="4389120" cy="3383282"/>
            </a:xfrm>
            <a:prstGeom prst="triangle">
              <a:avLst>
                <a:gd fmla="val 76358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6"/>
          <p:cNvGrpSpPr/>
          <p:nvPr/>
        </p:nvGrpSpPr>
        <p:grpSpPr>
          <a:xfrm>
            <a:off x="665018" y="283617"/>
            <a:ext cx="10815782" cy="584079"/>
            <a:chOff x="665018" y="283617"/>
            <a:chExt cx="10815782" cy="584079"/>
          </a:xfrm>
        </p:grpSpPr>
        <p:sp>
          <p:nvSpPr>
            <p:cNvPr id="164" name="Google Shape;164;p16"/>
            <p:cNvSpPr txBox="1"/>
            <p:nvPr/>
          </p:nvSpPr>
          <p:spPr>
            <a:xfrm>
              <a:off x="665018" y="283617"/>
              <a:ext cx="10320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2F549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Актуальность проблемы</a:t>
              </a:r>
              <a:endParaRPr sz="2400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165" name="Google Shape;165;p16"/>
            <p:cNvCxnSpPr/>
            <p:nvPr/>
          </p:nvCxnSpPr>
          <p:spPr>
            <a:xfrm>
              <a:off x="725714" y="866108"/>
              <a:ext cx="10755086" cy="1588"/>
            </a:xfrm>
            <a:prstGeom prst="straightConnector1">
              <a:avLst/>
            </a:pr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16"/>
          <p:cNvSpPr txBox="1"/>
          <p:nvPr/>
        </p:nvSpPr>
        <p:spPr>
          <a:xfrm>
            <a:off x="1737359" y="1068682"/>
            <a:ext cx="8334102" cy="461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Синдром диабетической стопы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СДС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осложнение сахарного диабета</a:t>
            </a:r>
            <a:endParaRPr/>
          </a:p>
        </p:txBody>
      </p:sp>
      <p:pic>
        <p:nvPicPr>
          <p:cNvPr id="167" name="Google Shape;1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087" y="1654843"/>
            <a:ext cx="1423850" cy="140912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6"/>
          <p:cNvSpPr txBox="1"/>
          <p:nvPr/>
        </p:nvSpPr>
        <p:spPr>
          <a:xfrm>
            <a:off x="2412277" y="1678284"/>
            <a:ext cx="9083038" cy="1443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Calibri"/>
              <a:buNone/>
            </a:pP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5 млн.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пациентов зарегистрировано в РФ с сахарным диабетом в 2021 году.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5-6% от этого числа (</a:t>
            </a: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250-300 тысяч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имеют СДС, это приводит к ампутации.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Calibri"/>
              <a:buNone/>
            </a:pP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10-12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тысяч ампутаций в год, средний срок выживания в этой группе </a:t>
            </a: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40-50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месяцев.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СДС идёт первое время </a:t>
            </a: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незаметно для пациента.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Болевые ощущения снижены из-за наличия диабетической нейропатии. Нарушение кровотока слабо заметно.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0149" y="3682044"/>
            <a:ext cx="3882190" cy="2588128"/>
          </a:xfrm>
          <a:prstGeom prst="roundRect">
            <a:avLst>
              <a:gd fmla="val 10870" name="adj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170" name="Google Shape;170;p16"/>
          <p:cNvSpPr txBox="1"/>
          <p:nvPr/>
        </p:nvSpPr>
        <p:spPr>
          <a:xfrm>
            <a:off x="596535" y="3637710"/>
            <a:ext cx="8334102" cy="2593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Другие заболевания,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которых пациентам требуется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обследование сосудов: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артериальная гипертензия (АГ) (</a:t>
            </a: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600 тыс.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год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первичная заболеваемость в РФ)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патологии сердца (ПС) (</a:t>
            </a: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25 млн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человек  в РФ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с сердечно-сосудистыми заболеваниями)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синдром Рейна (СР) (</a:t>
            </a: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3-5%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населения)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7"/>
          <p:cNvGrpSpPr/>
          <p:nvPr/>
        </p:nvGrpSpPr>
        <p:grpSpPr>
          <a:xfrm>
            <a:off x="4272455" y="-3"/>
            <a:ext cx="7919545" cy="6858003"/>
            <a:chOff x="4272455" y="-3"/>
            <a:chExt cx="7919545" cy="6858003"/>
          </a:xfrm>
        </p:grpSpPr>
        <p:sp>
          <p:nvSpPr>
            <p:cNvPr id="176" name="Google Shape;176;p17"/>
            <p:cNvSpPr/>
            <p:nvPr/>
          </p:nvSpPr>
          <p:spPr>
            <a:xfrm flipH="1">
              <a:off x="4272455" y="0"/>
              <a:ext cx="6700345" cy="6858000"/>
            </a:xfrm>
            <a:prstGeom prst="rtTriangl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10972800" y="0"/>
              <a:ext cx="1219200" cy="68580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 rot="10800000">
              <a:off x="6635931" y="-3"/>
              <a:ext cx="4389120" cy="3383282"/>
            </a:xfrm>
            <a:prstGeom prst="triangle">
              <a:avLst>
                <a:gd fmla="val 76358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7"/>
          <p:cNvGrpSpPr/>
          <p:nvPr/>
        </p:nvGrpSpPr>
        <p:grpSpPr>
          <a:xfrm>
            <a:off x="665018" y="283617"/>
            <a:ext cx="10320012" cy="582491"/>
            <a:chOff x="665018" y="283617"/>
            <a:chExt cx="10320012" cy="582491"/>
          </a:xfrm>
        </p:grpSpPr>
        <p:sp>
          <p:nvSpPr>
            <p:cNvPr id="180" name="Google Shape;180;p17"/>
            <p:cNvSpPr txBox="1"/>
            <p:nvPr/>
          </p:nvSpPr>
          <p:spPr>
            <a:xfrm>
              <a:off x="665018" y="283617"/>
              <a:ext cx="10320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2F549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Актуальность проблемы</a:t>
              </a:r>
              <a:endParaRPr sz="2400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181" name="Google Shape;181;p17"/>
            <p:cNvCxnSpPr/>
            <p:nvPr/>
          </p:nvCxnSpPr>
          <p:spPr>
            <a:xfrm flipH="1" rot="10800000">
              <a:off x="725714" y="862149"/>
              <a:ext cx="5962469" cy="3959"/>
            </a:xfrm>
            <a:prstGeom prst="straightConnector1">
              <a:avLst/>
            </a:pr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82" name="Google Shape;182;p17"/>
          <p:cNvGrpSpPr/>
          <p:nvPr/>
        </p:nvGrpSpPr>
        <p:grpSpPr>
          <a:xfrm>
            <a:off x="432850" y="1385934"/>
            <a:ext cx="9991310" cy="1014898"/>
            <a:chOff x="1059867" y="3306172"/>
            <a:chExt cx="9991310" cy="1014898"/>
          </a:xfrm>
        </p:grpSpPr>
        <p:sp>
          <p:nvSpPr>
            <p:cNvPr id="183" name="Google Shape;183;p17"/>
            <p:cNvSpPr/>
            <p:nvPr/>
          </p:nvSpPr>
          <p:spPr>
            <a:xfrm>
              <a:off x="2741481" y="3306172"/>
              <a:ext cx="6493959" cy="834753"/>
            </a:xfrm>
            <a:prstGeom prst="roundRect">
              <a:avLst>
                <a:gd fmla="val 16667" name="adj"/>
              </a:avLst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4" name="Google Shape;184;p17"/>
            <p:cNvGrpSpPr/>
            <p:nvPr/>
          </p:nvGrpSpPr>
          <p:grpSpPr>
            <a:xfrm>
              <a:off x="1059867" y="3397740"/>
              <a:ext cx="9991310" cy="923330"/>
              <a:chOff x="-885899" y="3462052"/>
              <a:chExt cx="9991310" cy="923330"/>
            </a:xfrm>
          </p:grpSpPr>
          <p:sp>
            <p:nvSpPr>
              <p:cNvPr id="185" name="Google Shape;185;p17"/>
              <p:cNvSpPr txBox="1"/>
              <p:nvPr/>
            </p:nvSpPr>
            <p:spPr>
              <a:xfrm>
                <a:off x="-885899" y="3575922"/>
                <a:ext cx="1827024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>
                    <a:solidFill>
                      <a:srgbClr val="0C0C0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Проблема </a:t>
                </a:r>
                <a:r>
                  <a:rPr lang="ru-RU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– </a:t>
                </a:r>
                <a:endParaRPr sz="20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7"/>
              <p:cNvSpPr txBox="1"/>
              <p:nvPr/>
            </p:nvSpPr>
            <p:spPr>
              <a:xfrm>
                <a:off x="868746" y="3462052"/>
                <a:ext cx="8236665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дешёвых методов экспресс-оценки состояния сосудов в мире 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на сегодняшний день не существует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7" name="Google Shape;187;p17"/>
          <p:cNvSpPr txBox="1"/>
          <p:nvPr/>
        </p:nvSpPr>
        <p:spPr>
          <a:xfrm>
            <a:off x="637500" y="2501417"/>
            <a:ext cx="57633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Читающий(ая) эти строки, никогда не измерял(а) и не знает тонус своих сосудов. </a:t>
            </a:r>
            <a:endParaRPr/>
          </a:p>
        </p:txBody>
      </p:sp>
      <p:sp>
        <p:nvSpPr>
          <p:cNvPr id="188" name="Google Shape;188;p17"/>
          <p:cNvSpPr txBox="1"/>
          <p:nvPr/>
        </p:nvSpPr>
        <p:spPr>
          <a:xfrm>
            <a:off x="1160014" y="3193749"/>
            <a:ext cx="21710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Тонус  повышен?</a:t>
            </a:r>
            <a:endParaRPr/>
          </a:p>
        </p:txBody>
      </p:sp>
      <p:sp>
        <p:nvSpPr>
          <p:cNvPr id="189" name="Google Shape;189;p17"/>
          <p:cNvSpPr txBox="1"/>
          <p:nvPr/>
        </p:nvSpPr>
        <p:spPr>
          <a:xfrm>
            <a:off x="2488069" y="3515965"/>
            <a:ext cx="1827024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в норме?</a:t>
            </a:r>
            <a:endParaRPr/>
          </a:p>
        </p:txBody>
      </p:sp>
      <p:sp>
        <p:nvSpPr>
          <p:cNvPr id="190" name="Google Shape;190;p17"/>
          <p:cNvSpPr txBox="1"/>
          <p:nvPr/>
        </p:nvSpPr>
        <p:spPr>
          <a:xfrm>
            <a:off x="3411179" y="3812057"/>
            <a:ext cx="1827024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понижен?</a:t>
            </a:r>
            <a:endParaRPr/>
          </a:p>
        </p:txBody>
      </p:sp>
      <p:sp>
        <p:nvSpPr>
          <p:cNvPr id="191" name="Google Shape;191;p17"/>
          <p:cNvSpPr txBox="1"/>
          <p:nvPr/>
        </p:nvSpPr>
        <p:spPr>
          <a:xfrm>
            <a:off x="646210" y="4430364"/>
            <a:ext cx="506225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исключено, что нарушения функции периферических сосудов, в том числе в  системе микроциркуляции крови, являются первичными для ряда заболеваний,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b="1" lang="ru-RU" sz="2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их надо выявлять, но как? </a:t>
            </a:r>
            <a:endParaRPr b="1" sz="20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2" name="Google Shape;192;p17"/>
          <p:cNvGrpSpPr/>
          <p:nvPr/>
        </p:nvGrpSpPr>
        <p:grpSpPr>
          <a:xfrm>
            <a:off x="5747657" y="2290995"/>
            <a:ext cx="6248399" cy="3773341"/>
            <a:chOff x="5551715" y="2513064"/>
            <a:chExt cx="6248399" cy="3773341"/>
          </a:xfrm>
        </p:grpSpPr>
        <p:pic>
          <p:nvPicPr>
            <p:cNvPr id="193" name="Google Shape;19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38012" y="2513064"/>
              <a:ext cx="918682" cy="970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679575" y="3777030"/>
              <a:ext cx="1396813" cy="879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696146" y="4842860"/>
              <a:ext cx="1132118" cy="1401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948004" y="5709905"/>
              <a:ext cx="852110" cy="571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17"/>
            <p:cNvSpPr txBox="1"/>
            <p:nvPr/>
          </p:nvSpPr>
          <p:spPr>
            <a:xfrm>
              <a:off x="7665317" y="3859955"/>
              <a:ext cx="1827024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Есть тонометры </a:t>
              </a: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 rot="5400000">
              <a:off x="11207930" y="2926083"/>
              <a:ext cx="339634" cy="261257"/>
            </a:xfrm>
            <a:prstGeom prst="chevron">
              <a:avLst>
                <a:gd fmla="val 50000" name="adj"/>
              </a:avLst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7"/>
            <p:cNvSpPr/>
            <p:nvPr/>
          </p:nvSpPr>
          <p:spPr>
            <a:xfrm rot="5400000">
              <a:off x="11216638" y="4005948"/>
              <a:ext cx="339634" cy="261257"/>
            </a:xfrm>
            <a:prstGeom prst="chevron">
              <a:avLst>
                <a:gd fmla="val 50000" name="adj"/>
              </a:avLst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7"/>
            <p:cNvSpPr txBox="1"/>
            <p:nvPr/>
          </p:nvSpPr>
          <p:spPr>
            <a:xfrm>
              <a:off x="8131227" y="2693005"/>
              <a:ext cx="1827024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Есть глюкометры</a:t>
              </a:r>
              <a:endParaRPr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7"/>
            <p:cNvSpPr txBox="1"/>
            <p:nvPr/>
          </p:nvSpPr>
          <p:spPr>
            <a:xfrm>
              <a:off x="11155681" y="4771897"/>
              <a:ext cx="57476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60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/>
            </a:p>
          </p:txBody>
        </p:sp>
        <p:sp>
          <p:nvSpPr>
            <p:cNvPr id="202" name="Google Shape;202;p17"/>
            <p:cNvSpPr txBox="1"/>
            <p:nvPr/>
          </p:nvSpPr>
          <p:spPr>
            <a:xfrm>
              <a:off x="5551715" y="5270742"/>
              <a:ext cx="390579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Узи?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Ангиография?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Микроциркуляторное русло?</a:t>
              </a:r>
              <a:endParaRPr/>
            </a:p>
          </p:txBody>
        </p:sp>
        <p:sp>
          <p:nvSpPr>
            <p:cNvPr id="203" name="Google Shape;203;p17"/>
            <p:cNvSpPr txBox="1"/>
            <p:nvPr/>
          </p:nvSpPr>
          <p:spPr>
            <a:xfrm>
              <a:off x="6683829" y="4896274"/>
              <a:ext cx="281427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А как оценить сосуды?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8"/>
          <p:cNvGrpSpPr/>
          <p:nvPr/>
        </p:nvGrpSpPr>
        <p:grpSpPr>
          <a:xfrm>
            <a:off x="4272455" y="-3"/>
            <a:ext cx="7919545" cy="6858003"/>
            <a:chOff x="4272455" y="-3"/>
            <a:chExt cx="7919545" cy="6858003"/>
          </a:xfrm>
        </p:grpSpPr>
        <p:sp>
          <p:nvSpPr>
            <p:cNvPr id="209" name="Google Shape;209;p18"/>
            <p:cNvSpPr/>
            <p:nvPr/>
          </p:nvSpPr>
          <p:spPr>
            <a:xfrm flipH="1">
              <a:off x="4272455" y="0"/>
              <a:ext cx="6700345" cy="6858000"/>
            </a:xfrm>
            <a:prstGeom prst="rtTriangl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10972800" y="0"/>
              <a:ext cx="1219200" cy="68580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 rot="10800000">
              <a:off x="6635931" y="-3"/>
              <a:ext cx="4389120" cy="3383282"/>
            </a:xfrm>
            <a:prstGeom prst="triangle">
              <a:avLst>
                <a:gd fmla="val 76358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665018" y="283617"/>
            <a:ext cx="10320012" cy="582492"/>
            <a:chOff x="665018" y="283617"/>
            <a:chExt cx="10320012" cy="582492"/>
          </a:xfrm>
        </p:grpSpPr>
        <p:sp>
          <p:nvSpPr>
            <p:cNvPr id="213" name="Google Shape;213;p18"/>
            <p:cNvSpPr txBox="1"/>
            <p:nvPr/>
          </p:nvSpPr>
          <p:spPr>
            <a:xfrm>
              <a:off x="665018" y="283617"/>
              <a:ext cx="10320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2F549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Недостатки существующих методов</a:t>
              </a:r>
              <a:endParaRPr sz="2400">
                <a:solidFill>
                  <a:srgbClr val="299F5A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214" name="Google Shape;214;p18"/>
            <p:cNvCxnSpPr/>
            <p:nvPr/>
          </p:nvCxnSpPr>
          <p:spPr>
            <a:xfrm flipH="1" rot="10800000">
              <a:off x="725714" y="862149"/>
              <a:ext cx="5727337" cy="3960"/>
            </a:xfrm>
            <a:prstGeom prst="straightConnector1">
              <a:avLst/>
            </a:pr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15" name="Google Shape;215;p18"/>
          <p:cNvSpPr txBox="1"/>
          <p:nvPr>
            <p:ph type="title"/>
          </p:nvPr>
        </p:nvSpPr>
        <p:spPr>
          <a:xfrm>
            <a:off x="6781718" y="895686"/>
            <a:ext cx="4739721" cy="7632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600"/>
              <a:buFont typeface="Calibri"/>
              <a:buNone/>
            </a:pPr>
            <a:r>
              <a:rPr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Существующие оптические неинвазивные технологии для исследования системы периферической гемодинамики </a:t>
            </a:r>
            <a:r>
              <a:rPr b="1" i="1" lang="ru-RU" sz="1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in vivo: </a:t>
            </a:r>
            <a:endParaRPr b="1" i="1" sz="1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6" name="Google Shape;216;p18"/>
          <p:cNvGrpSpPr/>
          <p:nvPr/>
        </p:nvGrpSpPr>
        <p:grpSpPr>
          <a:xfrm>
            <a:off x="6591435" y="1859136"/>
            <a:ext cx="6193858" cy="4376349"/>
            <a:chOff x="543333" y="1950576"/>
            <a:chExt cx="6193858" cy="4376349"/>
          </a:xfrm>
        </p:grpSpPr>
        <p:grpSp>
          <p:nvGrpSpPr>
            <p:cNvPr id="217" name="Google Shape;217;p18"/>
            <p:cNvGrpSpPr/>
            <p:nvPr/>
          </p:nvGrpSpPr>
          <p:grpSpPr>
            <a:xfrm>
              <a:off x="543333" y="1950576"/>
              <a:ext cx="6193858" cy="2490797"/>
              <a:chOff x="582520" y="1663193"/>
              <a:chExt cx="6193858" cy="2490797"/>
            </a:xfrm>
          </p:grpSpPr>
          <p:sp>
            <p:nvSpPr>
              <p:cNvPr id="218" name="Google Shape;218;p18"/>
              <p:cNvSpPr/>
              <p:nvPr/>
            </p:nvSpPr>
            <p:spPr>
              <a:xfrm>
                <a:off x="666206" y="3474720"/>
                <a:ext cx="4807131" cy="679270"/>
              </a:xfrm>
              <a:prstGeom prst="roundRect">
                <a:avLst>
                  <a:gd fmla="val 16667" name="adj"/>
                </a:avLst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8"/>
              <p:cNvSpPr txBox="1"/>
              <p:nvPr/>
            </p:nvSpPr>
            <p:spPr>
              <a:xfrm>
                <a:off x="582520" y="1674652"/>
                <a:ext cx="170348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Видео-капилляроскопия (</a:t>
                </a:r>
                <a:r>
                  <a:rPr b="1" lang="ru-RU" sz="1200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ВК</a:t>
                </a:r>
                <a:r>
                  <a:rPr lang="ru-RU" sz="1200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 </a:t>
                </a:r>
                <a:endParaRPr sz="12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8"/>
              <p:cNvSpPr txBox="1"/>
              <p:nvPr/>
            </p:nvSpPr>
            <p:spPr>
              <a:xfrm>
                <a:off x="2293283" y="1663193"/>
                <a:ext cx="226565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Функциональная </a:t>
                </a:r>
                <a:endParaRPr sz="12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термография</a:t>
                </a:r>
                <a:r>
                  <a:rPr b="1" lang="ru-RU" sz="1200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(</a:t>
                </a:r>
                <a:r>
                  <a:rPr b="1" baseline="-25000" lang="ru-RU" sz="1200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</a:t>
                </a:r>
                <a:r>
                  <a:rPr b="1" lang="ru-RU" sz="1200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TГ)</a:t>
                </a:r>
                <a:endParaRPr b="1" sz="12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18"/>
              <p:cNvSpPr txBox="1"/>
              <p:nvPr/>
            </p:nvSpPr>
            <p:spPr>
              <a:xfrm>
                <a:off x="3743262" y="1810383"/>
                <a:ext cx="303311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Реовазография (</a:t>
                </a:r>
                <a:r>
                  <a:rPr b="1" lang="ru-RU" sz="1200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РВГ</a:t>
                </a:r>
                <a:r>
                  <a:rPr lang="ru-RU" sz="1200">
                    <a:solidFill>
                      <a:srgbClr val="2F549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endParaRPr sz="12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kapillyaroskopiya-kak-metod-diagnostiki.jpg" id="222" name="Google Shape;222;p1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95904" y="2250092"/>
                <a:ext cx="1289650" cy="10482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Рисунок 1, б" id="223" name="Google Shape;223;p1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297692" y="2209461"/>
                <a:ext cx="1425222" cy="11167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4" name="Google Shape;224;p1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892731" y="2233749"/>
                <a:ext cx="1544127" cy="103196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5" name="Google Shape;225;p18"/>
              <p:cNvSpPr/>
              <p:nvPr/>
            </p:nvSpPr>
            <p:spPr>
              <a:xfrm>
                <a:off x="897919" y="3492528"/>
                <a:ext cx="483667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40 лет научных исследований и отсутствие применения в практике</a:t>
                </a:r>
                <a:endParaRPr/>
              </a:p>
            </p:txBody>
          </p:sp>
        </p:grpSp>
        <p:pic>
          <p:nvPicPr>
            <p:cNvPr id="226" name="Google Shape;226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20154" y="4570328"/>
              <a:ext cx="1555011" cy="838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8"/>
            <p:cNvPicPr preferRelativeResize="0"/>
            <p:nvPr/>
          </p:nvPicPr>
          <p:blipFill rotWithShape="1">
            <a:blip r:embed="rId7">
              <a:alphaModFix/>
            </a:blip>
            <a:srcRect b="5202" l="41441" r="16138" t="12201"/>
            <a:stretch/>
          </p:blipFill>
          <p:spPr>
            <a:xfrm>
              <a:off x="2246282" y="5105256"/>
              <a:ext cx="586036" cy="641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Двухканальный анализатор лазерный микроциркуляции крови компьютеризированный ЛАКК-02 (исполнение 2)" id="228" name="Google Shape;228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135614" y="4487438"/>
              <a:ext cx="1115656" cy="892525"/>
            </a:xfrm>
            <a:prstGeom prst="roundRect">
              <a:avLst>
                <a:gd fmla="val 8594" name="adj"/>
              </a:avLst>
            </a:prstGeom>
            <a:solidFill>
              <a:srgbClr val="ECECEC"/>
            </a:solidFill>
            <a:ln>
              <a:noFill/>
            </a:ln>
          </p:spPr>
        </p:pic>
        <p:pic>
          <p:nvPicPr>
            <p:cNvPr descr="H:\трансплантация обновляемая\Трансплантация1\командировки\2013\Крит\доклад\фото\фото флюоресц\IMAG0641 - копия.jpg" id="229" name="Google Shape;229;p18"/>
            <p:cNvPicPr preferRelativeResize="0"/>
            <p:nvPr/>
          </p:nvPicPr>
          <p:blipFill rotWithShape="1">
            <a:blip r:embed="rId9">
              <a:alphaModFix/>
            </a:blip>
            <a:srcRect b="0" l="13695" r="0" t="8775"/>
            <a:stretch/>
          </p:blipFill>
          <p:spPr>
            <a:xfrm>
              <a:off x="4539378" y="4979658"/>
              <a:ext cx="868643" cy="591961"/>
            </a:xfrm>
            <a:prstGeom prst="rect">
              <a:avLst/>
            </a:prstGeom>
            <a:noFill/>
            <a:ln cap="sq" cmpd="sng" w="381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2745"/>
                </a:srgbClr>
              </a:outerShdw>
            </a:effectLst>
          </p:spPr>
        </p:pic>
        <p:pic>
          <p:nvPicPr>
            <p:cNvPr descr="31_image2.jpg" id="230" name="Google Shape;230;p1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47148" y="4634758"/>
              <a:ext cx="1146965" cy="1158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8"/>
            <p:cNvPicPr preferRelativeResize="0"/>
            <p:nvPr/>
          </p:nvPicPr>
          <p:blipFill rotWithShape="1">
            <a:blip r:embed="rId11">
              <a:alphaModFix/>
            </a:blip>
            <a:srcRect b="5514" l="7634" r="36090" t="12160"/>
            <a:stretch/>
          </p:blipFill>
          <p:spPr>
            <a:xfrm>
              <a:off x="641246" y="4624946"/>
              <a:ext cx="674306" cy="6164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18"/>
            <p:cNvSpPr txBox="1"/>
            <p:nvPr/>
          </p:nvSpPr>
          <p:spPr>
            <a:xfrm>
              <a:off x="4039825" y="5680594"/>
              <a:ext cx="14204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Лазерная доплеровская флоуметрия (</a:t>
              </a:r>
              <a:r>
                <a:rPr b="1" lang="ru-RU" sz="12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ЛДФ</a:t>
              </a:r>
              <a:r>
                <a:rPr lang="ru-RU" sz="12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) </a:t>
              </a:r>
              <a:endParaRPr sz="1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8"/>
            <p:cNvSpPr txBox="1"/>
            <p:nvPr/>
          </p:nvSpPr>
          <p:spPr>
            <a:xfrm>
              <a:off x="2180544" y="5846058"/>
              <a:ext cx="17513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Функциональная  фото -плетизмография </a:t>
              </a:r>
              <a:r>
                <a:rPr b="1" lang="ru-RU" sz="12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b="1" baseline="-25000" lang="ru-RU" sz="12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r>
                <a:rPr b="1" lang="ru-RU" sz="12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ФПГ)</a:t>
              </a:r>
              <a:endParaRPr sz="1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582230" y="5852160"/>
              <a:ext cx="21348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Спекл-контрастная визуализация (</a:t>
              </a:r>
              <a:r>
                <a:rPr b="1" lang="ru-RU" sz="12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СКВ</a:t>
              </a:r>
              <a:r>
                <a:rPr lang="ru-RU" sz="12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1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18"/>
          <p:cNvSpPr/>
          <p:nvPr/>
        </p:nvSpPr>
        <p:spPr>
          <a:xfrm>
            <a:off x="736944" y="1768232"/>
            <a:ext cx="51282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Большой разброс и вариабельность результатов.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8"/>
          <p:cNvSpPr/>
          <p:nvPr/>
        </p:nvSpPr>
        <p:spPr>
          <a:xfrm>
            <a:off x="741461" y="1258777"/>
            <a:ext cx="29560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Низкая воспроизводимость.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8"/>
          <p:cNvSpPr/>
          <p:nvPr/>
        </p:nvSpPr>
        <p:spPr>
          <a:xfrm>
            <a:off x="735872" y="2288693"/>
            <a:ext cx="5808619" cy="1131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Методы показывают различия в группах   испытуемых лишь статистически, с большим   перекрытием, что исключает персональное диагностическое заключение.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8"/>
          <p:cNvSpPr txBox="1"/>
          <p:nvPr/>
        </p:nvSpPr>
        <p:spPr>
          <a:xfrm>
            <a:off x="724054" y="3577267"/>
            <a:ext cx="5141169" cy="664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Один параметр «перфузия» слабо информативен для оценки поражений сосудов. 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9" name="Google Shape;239;p18"/>
          <p:cNvCxnSpPr/>
          <p:nvPr/>
        </p:nvCxnSpPr>
        <p:spPr>
          <a:xfrm flipH="1" rot="-5400000">
            <a:off x="5356146" y="3791352"/>
            <a:ext cx="185424" cy="273"/>
          </a:xfrm>
          <a:prstGeom prst="straightConnector1">
            <a:avLst/>
          </a:prstGeom>
          <a:noFill/>
          <a:ln cap="flat" cmpd="sng" w="28575">
            <a:solidFill>
              <a:srgbClr val="54813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40" name="Google Shape;240;p18"/>
          <p:cNvSpPr/>
          <p:nvPr/>
        </p:nvSpPr>
        <p:spPr>
          <a:xfrm>
            <a:off x="2244830" y="6199057"/>
            <a:ext cx="47176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норма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ru-RU" sz="1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легкие   </a:t>
            </a:r>
            <a:r>
              <a:rPr lang="ru-RU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средние   </a:t>
            </a:r>
            <a:r>
              <a:rPr lang="ru-RU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тяжелые</a:t>
            </a:r>
            <a:r>
              <a:rPr lang="ru-RU" sz="1200">
                <a:solidFill>
                  <a:srgbClr val="92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200">
              <a:solidFill>
                <a:srgbClr val="92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18"/>
          <p:cNvGrpSpPr/>
          <p:nvPr/>
        </p:nvGrpSpPr>
        <p:grpSpPr>
          <a:xfrm>
            <a:off x="639798" y="4438844"/>
            <a:ext cx="5543117" cy="1737335"/>
            <a:chOff x="678986" y="4216776"/>
            <a:chExt cx="5543117" cy="1737335"/>
          </a:xfrm>
        </p:grpSpPr>
        <p:sp>
          <p:nvSpPr>
            <p:cNvPr id="242" name="Google Shape;242;p18"/>
            <p:cNvSpPr/>
            <p:nvPr/>
          </p:nvSpPr>
          <p:spPr>
            <a:xfrm>
              <a:off x="962702" y="4216776"/>
              <a:ext cx="170212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Регистрируемая прибором </a:t>
              </a:r>
              <a:r>
                <a:rPr b="1"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ЛДФ</a:t>
              </a:r>
              <a:r>
                <a:rPr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перфузия, пф.ед.</a:t>
              </a:r>
              <a:endParaRPr/>
            </a:p>
          </p:txBody>
        </p:sp>
        <p:pic>
          <p:nvPicPr>
            <p:cNvPr id="243" name="Google Shape;243;p18"/>
            <p:cNvPicPr preferRelativeResize="0"/>
            <p:nvPr/>
          </p:nvPicPr>
          <p:blipFill rotWithShape="1">
            <a:blip r:embed="rId12">
              <a:alphaModFix/>
            </a:blip>
            <a:srcRect b="10577" l="0" r="16000" t="0"/>
            <a:stretch/>
          </p:blipFill>
          <p:spPr>
            <a:xfrm>
              <a:off x="2283692" y="4349931"/>
              <a:ext cx="169749" cy="1570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1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283693" y="5859805"/>
              <a:ext cx="3938410" cy="94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18"/>
            <p:cNvSpPr/>
            <p:nvPr/>
          </p:nvSpPr>
          <p:spPr>
            <a:xfrm>
              <a:off x="2441098" y="4856386"/>
              <a:ext cx="3593941" cy="969647"/>
            </a:xfrm>
            <a:custGeom>
              <a:rect b="b" l="l" r="r" t="t"/>
              <a:pathLst>
                <a:path extrusionOk="0" h="1562515" w="5988765">
                  <a:moveTo>
                    <a:pt x="0" y="1134080"/>
                  </a:moveTo>
                  <a:cubicBezTo>
                    <a:pt x="109396" y="907743"/>
                    <a:pt x="218792" y="681407"/>
                    <a:pt x="334978" y="509391"/>
                  </a:cubicBezTo>
                  <a:cubicBezTo>
                    <a:pt x="451164" y="337375"/>
                    <a:pt x="544717" y="174413"/>
                    <a:pt x="697117" y="101985"/>
                  </a:cubicBezTo>
                  <a:cubicBezTo>
                    <a:pt x="849517" y="29557"/>
                    <a:pt x="866115" y="-71540"/>
                    <a:pt x="1249378" y="74824"/>
                  </a:cubicBezTo>
                  <a:cubicBezTo>
                    <a:pt x="1632641" y="221188"/>
                    <a:pt x="2286000" y="744781"/>
                    <a:pt x="2996697" y="980171"/>
                  </a:cubicBezTo>
                  <a:cubicBezTo>
                    <a:pt x="3707394" y="1215561"/>
                    <a:pt x="5015619" y="1392104"/>
                    <a:pt x="5513560" y="1487165"/>
                  </a:cubicBezTo>
                  <a:cubicBezTo>
                    <a:pt x="6011501" y="1582226"/>
                    <a:pt x="5997920" y="1566382"/>
                    <a:pt x="5984340" y="1550539"/>
                  </a:cubicBezTo>
                </a:path>
              </a:pathLst>
            </a:custGeom>
            <a:noFill/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6" name="Google Shape;246;p18"/>
            <p:cNvCxnSpPr/>
            <p:nvPr/>
          </p:nvCxnSpPr>
          <p:spPr>
            <a:xfrm flipH="1" rot="10800000">
              <a:off x="2467223" y="5003074"/>
              <a:ext cx="916057" cy="426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7" name="Google Shape;247;p18"/>
            <p:cNvCxnSpPr/>
            <p:nvPr/>
          </p:nvCxnSpPr>
          <p:spPr>
            <a:xfrm flipH="1" rot="10800000">
              <a:off x="2454160" y="5408023"/>
              <a:ext cx="1660640" cy="1257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8" name="Google Shape;248;p18"/>
            <p:cNvCxnSpPr/>
            <p:nvPr/>
          </p:nvCxnSpPr>
          <p:spPr>
            <a:xfrm flipH="1" rot="-5400000">
              <a:off x="2344785" y="5453741"/>
              <a:ext cx="875212" cy="26129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9" name="Google Shape;249;p18"/>
            <p:cNvCxnSpPr>
              <a:stCxn id="245" idx="3"/>
            </p:cNvCxnSpPr>
            <p:nvPr/>
          </p:nvCxnSpPr>
          <p:spPr>
            <a:xfrm>
              <a:off x="3190867" y="4902819"/>
              <a:ext cx="31800" cy="982200"/>
            </a:xfrm>
            <a:prstGeom prst="straightConnector1">
              <a:avLst/>
            </a:prstGeom>
            <a:noFill/>
            <a:ln cap="flat" cmpd="sng" w="28575">
              <a:solidFill>
                <a:srgbClr val="FFC000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0" name="Google Shape;250;p18"/>
            <p:cNvCxnSpPr/>
            <p:nvPr/>
          </p:nvCxnSpPr>
          <p:spPr>
            <a:xfrm flipH="1" rot="-5400000">
              <a:off x="3487783" y="5564777"/>
              <a:ext cx="613955" cy="13062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1" name="Google Shape;251;p18"/>
            <p:cNvCxnSpPr/>
            <p:nvPr/>
          </p:nvCxnSpPr>
          <p:spPr>
            <a:xfrm rot="5400000">
              <a:off x="4371074" y="5710729"/>
              <a:ext cx="294624" cy="2727"/>
            </a:xfrm>
            <a:prstGeom prst="straightConnector1">
              <a:avLst/>
            </a:prstGeom>
            <a:noFill/>
            <a:ln cap="flat" cmpd="sng" w="28575">
              <a:solidFill>
                <a:srgbClr val="C00000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252" name="Google Shape;252;p18"/>
            <p:cNvSpPr/>
            <p:nvPr/>
          </p:nvSpPr>
          <p:spPr>
            <a:xfrm>
              <a:off x="1378326" y="5489308"/>
              <a:ext cx="7901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  норма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200">
                <a:solidFill>
                  <a:srgbClr val="92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678986" y="4968632"/>
              <a:ext cx="14943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299F5A"/>
                  </a:solidFill>
                  <a:latin typeface="Calibri"/>
                  <a:ea typeface="Calibri"/>
                  <a:cs typeface="Calibri"/>
                  <a:sym typeface="Calibri"/>
                </a:rPr>
                <a:t>Регистрируется как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299F5A"/>
                  </a:solidFill>
                  <a:latin typeface="Calibri"/>
                  <a:ea typeface="Calibri"/>
                  <a:cs typeface="Calibri"/>
                  <a:sym typeface="Calibri"/>
                </a:rPr>
                <a:t>норма, </a:t>
              </a:r>
              <a:r>
                <a:rPr lang="ru-RU" sz="1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но не норма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19"/>
          <p:cNvGrpSpPr/>
          <p:nvPr/>
        </p:nvGrpSpPr>
        <p:grpSpPr>
          <a:xfrm>
            <a:off x="4272455" y="-3"/>
            <a:ext cx="7919545" cy="6858003"/>
            <a:chOff x="4272455" y="-3"/>
            <a:chExt cx="7919545" cy="6858003"/>
          </a:xfrm>
        </p:grpSpPr>
        <p:sp>
          <p:nvSpPr>
            <p:cNvPr id="259" name="Google Shape;259;p19"/>
            <p:cNvSpPr/>
            <p:nvPr/>
          </p:nvSpPr>
          <p:spPr>
            <a:xfrm flipH="1">
              <a:off x="4272455" y="0"/>
              <a:ext cx="6700345" cy="6858000"/>
            </a:xfrm>
            <a:prstGeom prst="rtTriangl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10972800" y="0"/>
              <a:ext cx="1219200" cy="68580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9"/>
            <p:cNvSpPr/>
            <p:nvPr/>
          </p:nvSpPr>
          <p:spPr>
            <a:xfrm rot="10800000">
              <a:off x="6635931" y="-3"/>
              <a:ext cx="4389120" cy="3383282"/>
            </a:xfrm>
            <a:prstGeom prst="triangle">
              <a:avLst>
                <a:gd fmla="val 76358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19"/>
          <p:cNvGrpSpPr/>
          <p:nvPr/>
        </p:nvGrpSpPr>
        <p:grpSpPr>
          <a:xfrm>
            <a:off x="665018" y="283617"/>
            <a:ext cx="10320012" cy="591594"/>
            <a:chOff x="665018" y="283617"/>
            <a:chExt cx="10320012" cy="591594"/>
          </a:xfrm>
        </p:grpSpPr>
        <p:sp>
          <p:nvSpPr>
            <p:cNvPr id="263" name="Google Shape;263;p19"/>
            <p:cNvSpPr txBox="1"/>
            <p:nvPr/>
          </p:nvSpPr>
          <p:spPr>
            <a:xfrm>
              <a:off x="665018" y="283617"/>
              <a:ext cx="10320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2F549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Наше решение</a:t>
              </a:r>
              <a:endParaRPr sz="2400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264" name="Google Shape;264;p19"/>
            <p:cNvCxnSpPr/>
            <p:nvPr/>
          </p:nvCxnSpPr>
          <p:spPr>
            <a:xfrm>
              <a:off x="725714" y="866108"/>
              <a:ext cx="5975532" cy="9103"/>
            </a:xfrm>
            <a:prstGeom prst="straightConnector1">
              <a:avLst/>
            </a:pr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265" name="Google Shape;26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771" y="1359218"/>
            <a:ext cx="1580606" cy="100032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9"/>
          <p:cNvSpPr txBox="1"/>
          <p:nvPr/>
        </p:nvSpPr>
        <p:spPr>
          <a:xfrm>
            <a:off x="276095" y="2309827"/>
            <a:ext cx="1827024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Тонометр</a:t>
            </a:r>
            <a:endParaRPr/>
          </a:p>
        </p:txBody>
      </p:sp>
      <p:sp>
        <p:nvSpPr>
          <p:cNvPr id="267" name="Google Shape;267;p19"/>
          <p:cNvSpPr txBox="1"/>
          <p:nvPr/>
        </p:nvSpPr>
        <p:spPr>
          <a:xfrm>
            <a:off x="2364376" y="1391075"/>
            <a:ext cx="55734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  <p:sp>
        <p:nvSpPr>
          <p:cNvPr id="268" name="Google Shape;268;p19"/>
          <p:cNvSpPr/>
          <p:nvPr/>
        </p:nvSpPr>
        <p:spPr>
          <a:xfrm>
            <a:off x="2926080" y="1319349"/>
            <a:ext cx="1306285" cy="1345473"/>
          </a:xfrm>
          <a:prstGeom prst="roundRect">
            <a:avLst>
              <a:gd fmla="val 16667" name="adj"/>
            </a:avLst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9"/>
          <p:cNvSpPr txBox="1"/>
          <p:nvPr/>
        </p:nvSpPr>
        <p:spPr>
          <a:xfrm>
            <a:off x="4280262" y="1373657"/>
            <a:ext cx="55734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  <p:sp>
        <p:nvSpPr>
          <p:cNvPr id="270" name="Google Shape;270;p19"/>
          <p:cNvSpPr txBox="1"/>
          <p:nvPr/>
        </p:nvSpPr>
        <p:spPr>
          <a:xfrm>
            <a:off x="2913017" y="1469452"/>
            <a:ext cx="130628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НОФФ*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вместо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ЛДФ</a:t>
            </a:r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4841967" y="1262742"/>
            <a:ext cx="1976845" cy="1780904"/>
          </a:xfrm>
          <a:prstGeom prst="roundRect">
            <a:avLst>
              <a:gd fmla="val 16667" name="adj"/>
            </a:avLst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9"/>
          <p:cNvSpPr txBox="1"/>
          <p:nvPr/>
        </p:nvSpPr>
        <p:spPr>
          <a:xfrm>
            <a:off x="4828903" y="1319349"/>
            <a:ext cx="198990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ФПГ </a:t>
            </a: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для анализа формы и скорости пульсовой волны</a:t>
            </a:r>
            <a:endParaRPr/>
          </a:p>
        </p:txBody>
      </p:sp>
      <p:sp>
        <p:nvSpPr>
          <p:cNvPr id="273" name="Google Shape;273;p19"/>
          <p:cNvSpPr txBox="1"/>
          <p:nvPr/>
        </p:nvSpPr>
        <p:spPr>
          <a:xfrm>
            <a:off x="6932021" y="1347531"/>
            <a:ext cx="55734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</p:txBody>
      </p:sp>
      <p:pic>
        <p:nvPicPr>
          <p:cNvPr id="274" name="Google Shape;27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34427" y="2501721"/>
            <a:ext cx="2376263" cy="254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9"/>
          <p:cNvPicPr preferRelativeResize="0"/>
          <p:nvPr/>
        </p:nvPicPr>
        <p:blipFill rotWithShape="1">
          <a:blip r:embed="rId5">
            <a:alphaModFix/>
          </a:blip>
          <a:srcRect b="2949" l="4417" r="1897" t="0"/>
          <a:stretch/>
        </p:blipFill>
        <p:spPr>
          <a:xfrm>
            <a:off x="7759338" y="686942"/>
            <a:ext cx="2890181" cy="2252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atalia\Documents\ODSMED\Вазотест\В2-2.png" id="276" name="Google Shape;27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350671">
            <a:off x="9657983" y="1384663"/>
            <a:ext cx="491857" cy="30837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9"/>
          <p:cNvSpPr txBox="1"/>
          <p:nvPr>
            <p:ph type="title"/>
          </p:nvPr>
        </p:nvSpPr>
        <p:spPr>
          <a:xfrm>
            <a:off x="654196" y="3223474"/>
            <a:ext cx="10047584" cy="413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Основные оцениваемые физиологические параметры 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9"/>
          <p:cNvSpPr txBox="1"/>
          <p:nvPr/>
        </p:nvSpPr>
        <p:spPr>
          <a:xfrm>
            <a:off x="684757" y="3750710"/>
            <a:ext cx="11089232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Системное САД, ДАД, ЧСС и пульсовое АД  </a:t>
            </a:r>
            <a:r>
              <a:rPr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(осциллометрическая тонометрия)</a:t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Периферическое сосудистое сопротивление   </a:t>
            </a:r>
            <a:r>
              <a:rPr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(формула Лильетранд-Цандера)</a:t>
            </a:r>
            <a:r>
              <a:rPr lang="ru-RU" sz="1800">
                <a:solidFill>
                  <a:srgbClr val="00535C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endParaRPr sz="1800">
              <a:solidFill>
                <a:srgbClr val="005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Исходный тонус сосудов на руках и ногах   </a:t>
            </a:r>
            <a:r>
              <a:rPr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(метод флоуметрии - НОФФ)</a:t>
            </a:r>
            <a:endParaRPr/>
          </a:p>
          <a:p>
            <a:pPr indent="-342900" lvl="0" marL="3429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Индекс жесткости артериальной стенки 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CAVI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(тонометр + ФПГ)</a:t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Реактивность системы микроциркуляции  </a:t>
            </a:r>
            <a:r>
              <a:rPr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(НОФФ + функциональные пробы) </a:t>
            </a:r>
            <a:endParaRPr/>
          </a:p>
          <a:p>
            <a:pPr indent="-342900" lvl="0" marL="3429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Скорость распространения пульсовой волны </a:t>
            </a:r>
            <a:r>
              <a:rPr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(ФПГ + тонометр)</a:t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20"/>
          <p:cNvGrpSpPr/>
          <p:nvPr/>
        </p:nvGrpSpPr>
        <p:grpSpPr>
          <a:xfrm>
            <a:off x="4272455" y="-3"/>
            <a:ext cx="7919545" cy="6858003"/>
            <a:chOff x="4272455" y="-3"/>
            <a:chExt cx="7919545" cy="6858003"/>
          </a:xfrm>
        </p:grpSpPr>
        <p:sp>
          <p:nvSpPr>
            <p:cNvPr id="284" name="Google Shape;284;p20"/>
            <p:cNvSpPr/>
            <p:nvPr/>
          </p:nvSpPr>
          <p:spPr>
            <a:xfrm flipH="1">
              <a:off x="4272455" y="0"/>
              <a:ext cx="6700345" cy="6858000"/>
            </a:xfrm>
            <a:prstGeom prst="rtTriangl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10972800" y="0"/>
              <a:ext cx="1219200" cy="68580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0"/>
            <p:cNvSpPr/>
            <p:nvPr/>
          </p:nvSpPr>
          <p:spPr>
            <a:xfrm rot="10800000">
              <a:off x="6635931" y="-3"/>
              <a:ext cx="4389120" cy="3383282"/>
            </a:xfrm>
            <a:prstGeom prst="triangle">
              <a:avLst>
                <a:gd fmla="val 76358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20"/>
          <p:cNvGrpSpPr/>
          <p:nvPr/>
        </p:nvGrpSpPr>
        <p:grpSpPr>
          <a:xfrm>
            <a:off x="665018" y="283617"/>
            <a:ext cx="10320012" cy="591594"/>
            <a:chOff x="665018" y="283617"/>
            <a:chExt cx="10320012" cy="591594"/>
          </a:xfrm>
        </p:grpSpPr>
        <p:sp>
          <p:nvSpPr>
            <p:cNvPr id="288" name="Google Shape;288;p20"/>
            <p:cNvSpPr txBox="1"/>
            <p:nvPr/>
          </p:nvSpPr>
          <p:spPr>
            <a:xfrm>
              <a:off x="665018" y="283617"/>
              <a:ext cx="10320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2F549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Ключевые преимущества</a:t>
              </a:r>
              <a:endParaRPr sz="2400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289" name="Google Shape;289;p20"/>
            <p:cNvCxnSpPr/>
            <p:nvPr/>
          </p:nvCxnSpPr>
          <p:spPr>
            <a:xfrm>
              <a:off x="725714" y="866108"/>
              <a:ext cx="5975532" cy="9103"/>
            </a:xfrm>
            <a:prstGeom prst="straightConnector1">
              <a:avLst/>
            </a:pr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290" name="Google Shape;290;p20"/>
          <p:cNvPicPr preferRelativeResize="0"/>
          <p:nvPr/>
        </p:nvPicPr>
        <p:blipFill rotWithShape="1">
          <a:blip r:embed="rId3">
            <a:alphaModFix/>
          </a:blip>
          <a:srcRect b="0" l="0" r="0" t="1992"/>
          <a:stretch/>
        </p:blipFill>
        <p:spPr>
          <a:xfrm>
            <a:off x="8085908" y="3396344"/>
            <a:ext cx="3695130" cy="287382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0"/>
          <p:cNvSpPr txBox="1"/>
          <p:nvPr/>
        </p:nvSpPr>
        <p:spPr>
          <a:xfrm>
            <a:off x="1333543" y="1693123"/>
            <a:ext cx="96748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Тонометр с функцией оценки сосудов </a:t>
            </a:r>
            <a:r>
              <a:rPr b="1" lang="ru-RU" sz="2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заменяет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0"/>
          <p:cNvSpPr txBox="1"/>
          <p:nvPr/>
        </p:nvSpPr>
        <p:spPr>
          <a:xfrm>
            <a:off x="721971" y="2513358"/>
            <a:ext cx="7908250" cy="1579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Транскутанные оксиметры для сосудистой хирургии (США)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Прибор объемной сфигмометрии «Vasera» (Япония)</a:t>
            </a:r>
            <a:endParaRPr/>
          </a:p>
          <a:p>
            <a:pPr indent="-285750" lvl="0" marL="28575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Прибор оценки эндотелиальной функции сосудов EndoPat (США)</a:t>
            </a:r>
            <a:endParaRPr/>
          </a:p>
          <a:p>
            <a:pPr indent="-285750" lvl="0" marL="28575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Приборы измерения микроциркуляци крови «ЛАКК» (РФ)</a:t>
            </a:r>
            <a:endParaRPr/>
          </a:p>
          <a:p>
            <a:pPr indent="-285750" lvl="0" marL="28575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Приборы оценки состояния сосудов «Ангиоскан» (РФ)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0"/>
          <p:cNvSpPr/>
          <p:nvPr/>
        </p:nvSpPr>
        <p:spPr>
          <a:xfrm>
            <a:off x="613953" y="1554477"/>
            <a:ext cx="613955" cy="61395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0"/>
          <p:cNvSpPr/>
          <p:nvPr/>
        </p:nvSpPr>
        <p:spPr>
          <a:xfrm>
            <a:off x="7772398" y="949233"/>
            <a:ext cx="613955" cy="61395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0"/>
          <p:cNvSpPr txBox="1"/>
          <p:nvPr/>
        </p:nvSpPr>
        <p:spPr>
          <a:xfrm>
            <a:off x="8531178" y="1035627"/>
            <a:ext cx="366082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Единственный в мире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позволяет в баллах оценить поражение сосудов при сахарном диабете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0"/>
          <p:cNvSpPr/>
          <p:nvPr/>
        </p:nvSpPr>
        <p:spPr>
          <a:xfrm>
            <a:off x="674913" y="4606832"/>
            <a:ext cx="613955" cy="61395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0"/>
          <p:cNvSpPr txBox="1"/>
          <p:nvPr/>
        </p:nvSpPr>
        <p:spPr>
          <a:xfrm>
            <a:off x="1499007" y="4701937"/>
            <a:ext cx="2615793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Позволяет в перспективе создать тонометр экспертного класса (повышенной точности)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0"/>
          <p:cNvSpPr/>
          <p:nvPr/>
        </p:nvSpPr>
        <p:spPr>
          <a:xfrm>
            <a:off x="4197531" y="4654729"/>
            <a:ext cx="613955" cy="61395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0"/>
          <p:cNvSpPr txBox="1"/>
          <p:nvPr/>
        </p:nvSpPr>
        <p:spPr>
          <a:xfrm>
            <a:off x="5047752" y="4684519"/>
            <a:ext cx="261579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 в изготовлении, низкая себестоимость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(25-30 тыс.руб.)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1"/>
          <p:cNvGrpSpPr/>
          <p:nvPr/>
        </p:nvGrpSpPr>
        <p:grpSpPr>
          <a:xfrm>
            <a:off x="665018" y="283617"/>
            <a:ext cx="10320012" cy="591594"/>
            <a:chOff x="665018" y="283617"/>
            <a:chExt cx="10320012" cy="591594"/>
          </a:xfrm>
        </p:grpSpPr>
        <p:sp>
          <p:nvSpPr>
            <p:cNvPr id="305" name="Google Shape;305;p21"/>
            <p:cNvSpPr txBox="1"/>
            <p:nvPr/>
          </p:nvSpPr>
          <p:spPr>
            <a:xfrm>
              <a:off x="665018" y="283617"/>
              <a:ext cx="10320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2F549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Исследования</a:t>
              </a:r>
              <a:endParaRPr sz="2400">
                <a:solidFill>
                  <a:srgbClr val="2F549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306" name="Google Shape;306;p21"/>
            <p:cNvCxnSpPr/>
            <p:nvPr/>
          </p:nvCxnSpPr>
          <p:spPr>
            <a:xfrm>
              <a:off x="725714" y="866108"/>
              <a:ext cx="5962469" cy="9103"/>
            </a:xfrm>
            <a:prstGeom prst="straightConnector1">
              <a:avLst/>
            </a:prstGeom>
            <a:noFill/>
            <a:ln cap="flat" cmpd="sng" w="952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07" name="Google Shape;307;p21"/>
          <p:cNvGrpSpPr/>
          <p:nvPr/>
        </p:nvGrpSpPr>
        <p:grpSpPr>
          <a:xfrm>
            <a:off x="4272455" y="-3"/>
            <a:ext cx="7919545" cy="6858003"/>
            <a:chOff x="4272455" y="-3"/>
            <a:chExt cx="7919545" cy="6858003"/>
          </a:xfrm>
        </p:grpSpPr>
        <p:sp>
          <p:nvSpPr>
            <p:cNvPr id="308" name="Google Shape;308;p21"/>
            <p:cNvSpPr/>
            <p:nvPr/>
          </p:nvSpPr>
          <p:spPr>
            <a:xfrm flipH="1">
              <a:off x="4272455" y="0"/>
              <a:ext cx="6700345" cy="6858000"/>
            </a:xfrm>
            <a:prstGeom prst="rtTriangl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10972800" y="0"/>
              <a:ext cx="1219200" cy="68580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1"/>
            <p:cNvSpPr/>
            <p:nvPr/>
          </p:nvSpPr>
          <p:spPr>
            <a:xfrm rot="10800000">
              <a:off x="6635931" y="-3"/>
              <a:ext cx="4389120" cy="3383282"/>
            </a:xfrm>
            <a:prstGeom prst="triangle">
              <a:avLst>
                <a:gd fmla="val 76358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21"/>
          <p:cNvSpPr txBox="1"/>
          <p:nvPr/>
        </p:nvSpPr>
        <p:spPr>
          <a:xfrm>
            <a:off x="850140" y="1695120"/>
            <a:ext cx="6047049" cy="413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Двуцентровое исследование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«случай-контроль» (ГБУЗ МО МОНИКИ им. М. Ф. Владимирского и ФГБУ «НМИЦ им. В. А. Алмазова» 2019-2020 гг.) на 3-х группах пациентов (83 человека) показало </a:t>
            </a: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общую точность классификации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пациентов в 3 группы (пациенты с СДС) </a:t>
            </a: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более 80%.</a:t>
            </a:r>
            <a:endParaRPr b="1" i="0" sz="18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48624" y="2233750"/>
            <a:ext cx="2042634" cy="153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52560" y="715958"/>
            <a:ext cx="2429692" cy="13667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4" name="Google Shape;314;p21"/>
          <p:cNvGrpSpPr/>
          <p:nvPr/>
        </p:nvGrpSpPr>
        <p:grpSpPr>
          <a:xfrm>
            <a:off x="871910" y="2468881"/>
            <a:ext cx="8533347" cy="1828800"/>
            <a:chOff x="871910" y="2468881"/>
            <a:chExt cx="8533347" cy="1828800"/>
          </a:xfrm>
        </p:grpSpPr>
        <p:sp>
          <p:nvSpPr>
            <p:cNvPr id="315" name="Google Shape;315;p21"/>
            <p:cNvSpPr/>
            <p:nvPr/>
          </p:nvSpPr>
          <p:spPr>
            <a:xfrm>
              <a:off x="6204857" y="2468881"/>
              <a:ext cx="3200400" cy="182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1"/>
            <p:cNvSpPr txBox="1"/>
            <p:nvPr/>
          </p:nvSpPr>
          <p:spPr>
            <a:xfrm>
              <a:off x="871910" y="2840298"/>
              <a:ext cx="8441908" cy="11961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–  </a:t>
              </a:r>
              <a:r>
                <a:rPr b="1"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Проспективное исследование</a:t>
              </a: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(2021г.). Наблюдение 15 пациентов с СД2 на фоне коррекции сахароснижающей терапии показало, что динамика значимого диагностического критерия (</a:t>
              </a:r>
              <a:r>
                <a:rPr b="1" lang="ru-RU" sz="18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ДГ</a:t>
              </a: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 </a:t>
              </a:r>
              <a:r>
                <a:rPr b="1" lang="ru-RU" sz="18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коррелирует</a:t>
              </a: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с динамикой уровня </a:t>
              </a:r>
              <a:r>
                <a:rPr b="1" lang="ru-RU" sz="18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гликированного гемоглобина. </a:t>
              </a: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Направленность изменений совпадала в 12 из 15 изменений (</a:t>
              </a:r>
              <a:r>
                <a:rPr b="1" lang="ru-RU" sz="180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80%</a:t>
              </a: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).</a:t>
              </a:r>
              <a:endParaRPr b="1" i="0" sz="1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21"/>
          <p:cNvSpPr/>
          <p:nvPr/>
        </p:nvSpPr>
        <p:spPr>
          <a:xfrm>
            <a:off x="4284617" y="4271554"/>
            <a:ext cx="2756263" cy="17504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1"/>
          <p:cNvSpPr txBox="1"/>
          <p:nvPr/>
        </p:nvSpPr>
        <p:spPr>
          <a:xfrm>
            <a:off x="932872" y="4220606"/>
            <a:ext cx="5507117" cy="1196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Оценка точности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выявлений поражений нижних конечностей (2021-2022гг.) показало, что ч</a:t>
            </a: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увствительность и специфичность в диагностике </a:t>
            </a: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ЗАНК у пациентов с СД</a:t>
            </a: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составляет  </a:t>
            </a: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88,6%</a:t>
            </a:r>
            <a:r>
              <a:rPr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92,8%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Чувствительность и специфичность в выявлении стоп </a:t>
            </a: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с критической ишемие</a:t>
            </a: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й составляет </a:t>
            </a: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78,9%</a:t>
            </a: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b="1" lang="ru-RU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94,0%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0" sz="18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21"/>
          <p:cNvPicPr preferRelativeResize="0"/>
          <p:nvPr/>
        </p:nvPicPr>
        <p:blipFill rotWithShape="1">
          <a:blip r:embed="rId5">
            <a:alphaModFix/>
          </a:blip>
          <a:srcRect b="15043" l="0" r="0" t="12389"/>
          <a:stretch/>
        </p:blipFill>
        <p:spPr>
          <a:xfrm>
            <a:off x="6455616" y="4088673"/>
            <a:ext cx="3942418" cy="2149560"/>
          </a:xfrm>
          <a:prstGeom prst="roundRect">
            <a:avLst>
              <a:gd fmla="val 41602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