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7" r:id="rId3"/>
    <p:sldId id="293" r:id="rId4"/>
    <p:sldId id="27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643D6FD-2969-4EC6-8069-370E14E057B3}">
          <p14:sldIdLst>
            <p14:sldId id="266"/>
            <p14:sldId id="307"/>
            <p14:sldId id="29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59B9"/>
    <a:srgbClr val="096B26"/>
    <a:srgbClr val="AFC3DD"/>
    <a:srgbClr val="D9C2C1"/>
    <a:srgbClr val="1CBE2C"/>
    <a:srgbClr val="1D572E"/>
    <a:srgbClr val="F4F4F4"/>
    <a:srgbClr val="F0EEF9"/>
    <a:srgbClr val="F03226"/>
    <a:srgbClr val="EA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2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9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3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6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3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1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7AB0-B323-4820-ACF7-5065DE139F7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157F-0088-43A6-BCBD-FD7A82E96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0" y="0"/>
            <a:ext cx="12191999" cy="6844648"/>
          </a:xfrm>
          <a:prstGeom prst="frame">
            <a:avLst>
              <a:gd name="adj1" fmla="val 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11" y="964602"/>
            <a:ext cx="3567236" cy="42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/>
          <a:stretch/>
        </p:blipFill>
        <p:spPr bwMode="auto">
          <a:xfrm>
            <a:off x="1102660" y="-141852"/>
            <a:ext cx="9986682" cy="73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7341" y="618565"/>
            <a:ext cx="2339788" cy="16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1927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Открытие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Собинского ХК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4324" y="618564"/>
            <a:ext cx="2408945" cy="16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E8A113"/>
                </a:solidFill>
                <a:latin typeface="Century Gothic" panose="020B0502020202020204" pitchFamily="34" charset="0"/>
              </a:rPr>
              <a:t>2015</a:t>
            </a:r>
          </a:p>
          <a:p>
            <a:pPr algn="ctr"/>
            <a:r>
              <a:rPr lang="ru-RU" b="1" dirty="0" smtClean="0">
                <a:solidFill>
                  <a:srgbClr val="E8A113"/>
                </a:solidFill>
                <a:latin typeface="Century Gothic" panose="020B0502020202020204" pitchFamily="34" charset="0"/>
              </a:rPr>
              <a:t>Реконструкция </a:t>
            </a:r>
            <a:r>
              <a:rPr lang="ru-RU" b="1" dirty="0">
                <a:solidFill>
                  <a:srgbClr val="E8A113"/>
                </a:solidFill>
                <a:latin typeface="Century Gothic" panose="020B0502020202020204" pitchFamily="34" charset="0"/>
              </a:rPr>
              <a:t>предприятия</a:t>
            </a:r>
            <a:r>
              <a:rPr lang="ru-RU" b="1" dirty="0" smtClean="0">
                <a:solidFill>
                  <a:srgbClr val="E8A113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E8A113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E8A113"/>
                </a:solidFill>
                <a:latin typeface="Century Gothic" panose="020B0502020202020204" pitchFamily="34" charset="0"/>
              </a:rPr>
              <a:t>новый  этап  </a:t>
            </a:r>
          </a:p>
        </p:txBody>
      </p:sp>
      <p:sp>
        <p:nvSpPr>
          <p:cNvPr id="9" name="Рамка 8"/>
          <p:cNvSpPr/>
          <p:nvPr/>
        </p:nvSpPr>
        <p:spPr>
          <a:xfrm>
            <a:off x="1" y="-13352"/>
            <a:ext cx="797860" cy="6858000"/>
          </a:xfrm>
          <a:prstGeom prst="frame">
            <a:avLst>
              <a:gd name="adj1" fmla="val 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74914" y="62877"/>
            <a:ext cx="648034" cy="6168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6200000">
            <a:off x="-850771" y="3237120"/>
            <a:ext cx="2499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96B26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96B26"/>
                </a:solidFill>
                <a:latin typeface="Century Gothic" panose="020B0502020202020204" pitchFamily="34" charset="0"/>
              </a:rPr>
              <a:t>О КОМПАНИИ </a:t>
            </a:r>
            <a:endParaRPr lang="ru-RU" sz="2400" b="1" dirty="0">
              <a:solidFill>
                <a:srgbClr val="096B2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114220" y="6154523"/>
            <a:ext cx="648034" cy="616833"/>
          </a:xfrm>
          <a:prstGeom prst="rect">
            <a:avLst/>
          </a:prstGeom>
        </p:spPr>
      </p:pic>
      <p:sp>
        <p:nvSpPr>
          <p:cNvPr id="14" name="Рамка 13"/>
          <p:cNvSpPr/>
          <p:nvPr/>
        </p:nvSpPr>
        <p:spPr>
          <a:xfrm>
            <a:off x="797858" y="0"/>
            <a:ext cx="11394141" cy="6844648"/>
          </a:xfrm>
          <a:prstGeom prst="frame">
            <a:avLst>
              <a:gd name="adj1" fmla="val 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8184" y="2638716"/>
            <a:ext cx="2408945" cy="16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7AC369"/>
                </a:solidFill>
                <a:latin typeface="Century Gothic" panose="020B0502020202020204" pitchFamily="34" charset="0"/>
              </a:rPr>
              <a:t>201</a:t>
            </a:r>
            <a:r>
              <a:rPr lang="en-US" b="1" u="sng" dirty="0" smtClean="0">
                <a:solidFill>
                  <a:srgbClr val="7AC369"/>
                </a:solidFill>
                <a:latin typeface="Century Gothic" panose="020B0502020202020204" pitchFamily="34" charset="0"/>
              </a:rPr>
              <a:t>9</a:t>
            </a:r>
            <a:endParaRPr lang="ru-RU" b="1" u="sng" dirty="0" smtClean="0">
              <a:solidFill>
                <a:srgbClr val="7AC36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7AC369"/>
                </a:solidFill>
                <a:latin typeface="Century Gothic" panose="020B0502020202020204" pitchFamily="34" charset="0"/>
              </a:rPr>
              <a:t>Запуск батончиков  с  высоким содержанием протеина. </a:t>
            </a:r>
          </a:p>
          <a:p>
            <a:pPr algn="ctr"/>
            <a:r>
              <a:rPr lang="ru-RU" sz="1400" b="1" dirty="0" smtClean="0">
                <a:solidFill>
                  <a:srgbClr val="7AC369"/>
                </a:solidFill>
                <a:latin typeface="Century Gothic" panose="020B0502020202020204" pitchFamily="34" charset="0"/>
              </a:rPr>
              <a:t>Одобрено НИИ Питания  </a:t>
            </a:r>
            <a:endParaRPr lang="ru-RU" sz="1400" b="1" dirty="0">
              <a:solidFill>
                <a:srgbClr val="7AC3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1949" y="4741682"/>
            <a:ext cx="2344144" cy="16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12BAD5"/>
                </a:solidFill>
                <a:latin typeface="Century Gothic" panose="020B0502020202020204" pitchFamily="34" charset="0"/>
              </a:rPr>
              <a:t>2022</a:t>
            </a:r>
          </a:p>
          <a:p>
            <a:pPr algn="ctr"/>
            <a:r>
              <a:rPr lang="ru-RU" sz="1600" b="1" dirty="0" smtClean="0">
                <a:solidFill>
                  <a:srgbClr val="12BAD5"/>
                </a:solidFill>
                <a:latin typeface="Century Gothic" panose="020B0502020202020204" pitchFamily="34" charset="0"/>
              </a:rPr>
              <a:t>Запуск нового бренда  фруктовых батончиков </a:t>
            </a:r>
            <a:r>
              <a:rPr lang="en-US" sz="1600" b="1" dirty="0" smtClean="0">
                <a:solidFill>
                  <a:srgbClr val="12BAD5"/>
                </a:solidFill>
                <a:latin typeface="Century Gothic" panose="020B0502020202020204" pitchFamily="34" charset="0"/>
              </a:rPr>
              <a:t>Vitaleto </a:t>
            </a:r>
            <a:r>
              <a:rPr lang="ru-RU" sz="1600" b="1" dirty="0" smtClean="0">
                <a:solidFill>
                  <a:srgbClr val="12BAD5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ru-RU" sz="1400" b="1" dirty="0">
              <a:solidFill>
                <a:srgbClr val="12BA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14984" y="2686391"/>
            <a:ext cx="2308285" cy="16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B79B"/>
                </a:solidFill>
                <a:latin typeface="Century Gothic" panose="020B0502020202020204" pitchFamily="34" charset="0"/>
              </a:rPr>
              <a:t>2020</a:t>
            </a:r>
          </a:p>
          <a:p>
            <a:pPr algn="ctr"/>
            <a:r>
              <a:rPr lang="ru-RU" sz="1600" b="1" dirty="0" smtClean="0">
                <a:solidFill>
                  <a:srgbClr val="00B79B"/>
                </a:solidFill>
                <a:latin typeface="Century Gothic" panose="020B0502020202020204" pitchFamily="34" charset="0"/>
              </a:rPr>
              <a:t>Старт производства СТМ для  Спортмастер и Почта  России </a:t>
            </a:r>
          </a:p>
          <a:p>
            <a:pPr algn="ctr"/>
            <a:endParaRPr lang="ru-RU" sz="1400" b="1" dirty="0">
              <a:solidFill>
                <a:srgbClr val="00B79B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4324" y="4741681"/>
            <a:ext cx="2408945" cy="16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8C5DAD"/>
                </a:solidFill>
                <a:latin typeface="Century Gothic" panose="020B0502020202020204" pitchFamily="34" charset="0"/>
              </a:rPr>
              <a:t>202</a:t>
            </a:r>
            <a:r>
              <a:rPr lang="en-US" b="1" u="sng" dirty="0" smtClean="0">
                <a:solidFill>
                  <a:srgbClr val="8C5DAD"/>
                </a:solidFill>
                <a:latin typeface="Century Gothic" panose="020B0502020202020204" pitchFamily="34" charset="0"/>
              </a:rPr>
              <a:t>3-2024</a:t>
            </a:r>
            <a:endParaRPr lang="ru-RU" b="1" u="sng" dirty="0" smtClean="0">
              <a:solidFill>
                <a:srgbClr val="8C5DAD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8C5DAD"/>
                </a:solidFill>
                <a:latin typeface="Century Gothic" panose="020B0502020202020204" pitchFamily="34" charset="0"/>
              </a:rPr>
              <a:t>Запуск нового бренда  десертных батончиков  </a:t>
            </a:r>
            <a:r>
              <a:rPr lang="en-US" sz="1600" b="1" dirty="0">
                <a:solidFill>
                  <a:srgbClr val="8C5DAD"/>
                </a:solidFill>
                <a:latin typeface="Century Gothic" panose="020B0502020202020204" pitchFamily="34" charset="0"/>
              </a:rPr>
              <a:t>PRO Dessert </a:t>
            </a:r>
            <a:r>
              <a:rPr lang="ru-RU" sz="1600" b="1" dirty="0" smtClean="0">
                <a:solidFill>
                  <a:srgbClr val="8C5DAD"/>
                </a:solidFill>
                <a:latin typeface="Century Gothic" panose="020B0502020202020204" pitchFamily="34" charset="0"/>
              </a:rPr>
              <a:t>и линейки батончиков  без сахара  </a:t>
            </a:r>
            <a:r>
              <a:rPr lang="en-US" sz="1600" b="1" dirty="0" smtClean="0">
                <a:solidFill>
                  <a:srgbClr val="8C5DAD"/>
                </a:solidFill>
                <a:latin typeface="Century Gothic" panose="020B0502020202020204" pitchFamily="34" charset="0"/>
              </a:rPr>
              <a:t>Smartbar </a:t>
            </a:r>
            <a:endParaRPr lang="ru-RU" sz="1600" b="1" dirty="0">
              <a:solidFill>
                <a:srgbClr val="8C5DA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78067" y="-500053"/>
            <a:ext cx="9791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МИССИЯ </a:t>
            </a:r>
            <a:r>
              <a:rPr lang="ru-RU" sz="20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развивать здоровые, полезные пищевые привычки. </a:t>
            </a:r>
          </a:p>
          <a:p>
            <a:r>
              <a:rPr lang="ru-RU" sz="24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Мы</a:t>
            </a:r>
            <a:r>
              <a:rPr lang="ru-RU" sz="2000" b="1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ответственно создаём вкусные продукты, доступные по цене!</a:t>
            </a:r>
            <a:endParaRPr lang="ru-RU" sz="2000" b="1" dirty="0">
              <a:solidFill>
                <a:srgbClr val="096B2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CCA618-E9B6-40A2-AD3B-1920A3EC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3493" y="1719913"/>
            <a:ext cx="7580779" cy="50881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8990" y="1184940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solidFill>
                  <a:srgbClr val="096B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НАШИ ЦЕННОСТИ </a:t>
            </a:r>
          </a:p>
        </p:txBody>
      </p:sp>
      <p:sp>
        <p:nvSpPr>
          <p:cNvPr id="17" name="Рамка 16"/>
          <p:cNvSpPr/>
          <p:nvPr/>
        </p:nvSpPr>
        <p:spPr>
          <a:xfrm>
            <a:off x="1" y="-13352"/>
            <a:ext cx="797860" cy="6858000"/>
          </a:xfrm>
          <a:prstGeom prst="frame">
            <a:avLst>
              <a:gd name="adj1" fmla="val 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74914" y="62877"/>
            <a:ext cx="648034" cy="6168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74913" y="6120238"/>
            <a:ext cx="648034" cy="616833"/>
          </a:xfrm>
          <a:prstGeom prst="rect">
            <a:avLst/>
          </a:prstGeom>
        </p:spPr>
      </p:pic>
      <p:sp>
        <p:nvSpPr>
          <p:cNvPr id="20" name="Рамка 19"/>
          <p:cNvSpPr/>
          <p:nvPr/>
        </p:nvSpPr>
        <p:spPr>
          <a:xfrm>
            <a:off x="797858" y="0"/>
            <a:ext cx="11394141" cy="6844648"/>
          </a:xfrm>
          <a:prstGeom prst="frame">
            <a:avLst>
              <a:gd name="adj1" fmla="val 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-850771" y="3237120"/>
            <a:ext cx="2499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96B26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96B26"/>
                </a:solidFill>
                <a:latin typeface="Century Gothic" panose="020B0502020202020204" pitchFamily="34" charset="0"/>
              </a:rPr>
              <a:t>О КОМПАНИИ </a:t>
            </a:r>
            <a:endParaRPr lang="ru-RU" sz="2400" b="1" dirty="0">
              <a:solidFill>
                <a:srgbClr val="096B2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90801" y="476242"/>
            <a:ext cx="4676037" cy="5913633"/>
          </a:xfrm>
          <a:prstGeom prst="rect">
            <a:avLst/>
          </a:prstGeom>
        </p:spPr>
      </p:pic>
      <p:sp>
        <p:nvSpPr>
          <p:cNvPr id="47" name="Рамка 46"/>
          <p:cNvSpPr/>
          <p:nvPr/>
        </p:nvSpPr>
        <p:spPr>
          <a:xfrm>
            <a:off x="780524" y="-13352"/>
            <a:ext cx="11472436" cy="6858000"/>
          </a:xfrm>
          <a:prstGeom prst="frame">
            <a:avLst>
              <a:gd name="adj1" fmla="val 81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09" y="209470"/>
            <a:ext cx="2363031" cy="5361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6200000">
            <a:off x="-2339125" y="2970138"/>
            <a:ext cx="5513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96B26"/>
                </a:solidFill>
                <a:latin typeface="Century Gothic" panose="020B0502020202020204" pitchFamily="34" charset="0"/>
              </a:rPr>
              <a:t>РЕЗИДЕНСТВО СКОЛКОВО</a:t>
            </a:r>
            <a:endParaRPr lang="ru-RU" sz="2000" b="1" dirty="0">
              <a:solidFill>
                <a:srgbClr val="096B2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1855" y="728420"/>
            <a:ext cx="611548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96B26"/>
                </a:solidFill>
                <a:latin typeface="Century Gothic" panose="020B0502020202020204" pitchFamily="34" charset="0"/>
              </a:rPr>
              <a:t>Реализуем </a:t>
            </a:r>
            <a:r>
              <a:rPr lang="ru-RU" b="1" dirty="0">
                <a:solidFill>
                  <a:srgbClr val="096B26"/>
                </a:solidFill>
                <a:latin typeface="Century Gothic" panose="020B0502020202020204" pitchFamily="34" charset="0"/>
              </a:rPr>
              <a:t>проект «Лаборатория функциональных продуктов питания Smartbar на основе инновационных компонентов».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2042" y="5247894"/>
            <a:ext cx="692075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96B26"/>
                </a:solidFill>
                <a:latin typeface="Century Gothic" panose="020B0502020202020204" pitchFamily="34" charset="0"/>
              </a:rPr>
              <a:t>Разработана линейка </a:t>
            </a:r>
            <a:r>
              <a:rPr lang="ru-RU" b="1" dirty="0">
                <a:solidFill>
                  <a:srgbClr val="096B26"/>
                </a:solidFill>
                <a:latin typeface="Century Gothic" panose="020B0502020202020204" pitchFamily="34" charset="0"/>
              </a:rPr>
              <a:t>инновационных десертов, аналогов которым </a:t>
            </a:r>
            <a:r>
              <a:rPr lang="ru-RU" b="1" dirty="0" smtClean="0">
                <a:solidFill>
                  <a:srgbClr val="096B26"/>
                </a:solidFill>
                <a:latin typeface="Century Gothic" panose="020B0502020202020204" pitchFamily="34" charset="0"/>
              </a:rPr>
              <a:t>нет на рынке: </a:t>
            </a:r>
            <a:r>
              <a:rPr lang="ru-RU" b="1" dirty="0">
                <a:solidFill>
                  <a:srgbClr val="096B26"/>
                </a:solidFill>
                <a:latin typeface="Century Gothic" panose="020B0502020202020204" pitchFamily="34" charset="0"/>
              </a:rPr>
              <a:t>фруктовые десерты длительного хранения, в виде «батончика/снека», обогащенные белком, с пользой спелых фруктов.</a:t>
            </a:r>
          </a:p>
        </p:txBody>
      </p:sp>
      <p:sp>
        <p:nvSpPr>
          <p:cNvPr id="18" name="Рамка 17"/>
          <p:cNvSpPr/>
          <p:nvPr/>
        </p:nvSpPr>
        <p:spPr>
          <a:xfrm>
            <a:off x="2386" y="0"/>
            <a:ext cx="797860" cy="6858000"/>
          </a:xfrm>
          <a:prstGeom prst="frame">
            <a:avLst>
              <a:gd name="adj1" fmla="val 8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52400" dist="38100" dir="1260000" sx="109000" sy="109000" algn="l" rotWithShape="0">
              <a:schemeClr val="accent6">
                <a:lumMod val="20000"/>
                <a:lumOff val="80000"/>
                <a:alpha val="5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77299" y="128743"/>
            <a:ext cx="648034" cy="6168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77299" y="6102326"/>
            <a:ext cx="648034" cy="616833"/>
          </a:xfrm>
          <a:prstGeom prst="rect">
            <a:avLst/>
          </a:prstGeom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66" b="52513"/>
          <a:stretch/>
        </p:blipFill>
        <p:spPr bwMode="auto">
          <a:xfrm>
            <a:off x="7957287" y="11786394"/>
            <a:ext cx="4611019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19672"/>
          <a:stretch/>
        </p:blipFill>
        <p:spPr bwMode="auto">
          <a:xfrm>
            <a:off x="1898105" y="2358697"/>
            <a:ext cx="2551318" cy="20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7" b="12606"/>
          <a:stretch/>
        </p:blipFill>
        <p:spPr bwMode="auto">
          <a:xfrm>
            <a:off x="1739660" y="339174"/>
            <a:ext cx="1434104" cy="1710796"/>
          </a:xfrm>
          <a:prstGeom prst="ellips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35" y="4926032"/>
            <a:ext cx="1662953" cy="1662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2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14138</TotalTime>
  <Words>106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231</cp:revision>
  <dcterms:created xsi:type="dcterms:W3CDTF">2024-11-14T08:17:10Z</dcterms:created>
  <dcterms:modified xsi:type="dcterms:W3CDTF">2025-04-29T12:31:00Z</dcterms:modified>
</cp:coreProperties>
</file>